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1" r:id="rId1"/>
  </p:sldMasterIdLst>
  <p:notesMasterIdLst>
    <p:notesMasterId r:id="rId142"/>
  </p:notesMasterIdLst>
  <p:handoutMasterIdLst>
    <p:handoutMasterId r:id="rId143"/>
  </p:handoutMasterIdLst>
  <p:sldIdLst>
    <p:sldId id="504" r:id="rId2"/>
    <p:sldId id="529" r:id="rId3"/>
    <p:sldId id="258" r:id="rId4"/>
    <p:sldId id="259" r:id="rId5"/>
    <p:sldId id="260" r:id="rId6"/>
    <p:sldId id="344" r:id="rId7"/>
    <p:sldId id="516" r:id="rId8"/>
    <p:sldId id="261" r:id="rId9"/>
    <p:sldId id="517" r:id="rId10"/>
    <p:sldId id="528" r:id="rId11"/>
    <p:sldId id="518" r:id="rId12"/>
    <p:sldId id="519" r:id="rId13"/>
    <p:sldId id="520" r:id="rId14"/>
    <p:sldId id="521" r:id="rId15"/>
    <p:sldId id="523" r:id="rId16"/>
    <p:sldId id="505" r:id="rId17"/>
    <p:sldId id="536" r:id="rId18"/>
    <p:sldId id="265" r:id="rId19"/>
    <p:sldId id="266" r:id="rId20"/>
    <p:sldId id="272" r:id="rId21"/>
    <p:sldId id="273" r:id="rId22"/>
    <p:sldId id="274" r:id="rId23"/>
    <p:sldId id="275" r:id="rId24"/>
    <p:sldId id="276" r:id="rId25"/>
    <p:sldId id="277" r:id="rId26"/>
    <p:sldId id="279" r:id="rId27"/>
    <p:sldId id="280" r:id="rId28"/>
    <p:sldId id="281" r:id="rId29"/>
    <p:sldId id="270" r:id="rId30"/>
    <p:sldId id="282" r:id="rId31"/>
    <p:sldId id="283" r:id="rId32"/>
    <p:sldId id="285"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1"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511" r:id="rId62"/>
    <p:sldId id="320" r:id="rId63"/>
    <p:sldId id="318" r:id="rId64"/>
    <p:sldId id="319" r:id="rId65"/>
    <p:sldId id="322" r:id="rId66"/>
    <p:sldId id="323" r:id="rId67"/>
    <p:sldId id="527" r:id="rId68"/>
    <p:sldId id="348" r:id="rId69"/>
    <p:sldId id="349" r:id="rId70"/>
    <p:sldId id="350" r:id="rId71"/>
    <p:sldId id="351" r:id="rId72"/>
    <p:sldId id="352" r:id="rId73"/>
    <p:sldId id="353" r:id="rId74"/>
    <p:sldId id="354" r:id="rId75"/>
    <p:sldId id="355" r:id="rId76"/>
    <p:sldId id="364" r:id="rId77"/>
    <p:sldId id="524" r:id="rId78"/>
    <p:sldId id="339" r:id="rId79"/>
    <p:sldId id="340" r:id="rId80"/>
    <p:sldId id="341" r:id="rId81"/>
    <p:sldId id="510" r:id="rId82"/>
    <p:sldId id="342" r:id="rId83"/>
    <p:sldId id="537" r:id="rId84"/>
    <p:sldId id="508" r:id="rId85"/>
    <p:sldId id="507" r:id="rId86"/>
    <p:sldId id="509" r:id="rId87"/>
    <p:sldId id="525" r:id="rId88"/>
    <p:sldId id="526" r:id="rId89"/>
    <p:sldId id="345" r:id="rId90"/>
    <p:sldId id="460" r:id="rId91"/>
    <p:sldId id="461" r:id="rId92"/>
    <p:sldId id="462" r:id="rId93"/>
    <p:sldId id="463" r:id="rId94"/>
    <p:sldId id="464" r:id="rId95"/>
    <p:sldId id="465" r:id="rId96"/>
    <p:sldId id="466" r:id="rId97"/>
    <p:sldId id="467" r:id="rId98"/>
    <p:sldId id="483" r:id="rId99"/>
    <p:sldId id="468" r:id="rId100"/>
    <p:sldId id="470" r:id="rId101"/>
    <p:sldId id="472" r:id="rId102"/>
    <p:sldId id="473" r:id="rId103"/>
    <p:sldId id="515" r:id="rId104"/>
    <p:sldId id="474" r:id="rId105"/>
    <p:sldId id="476" r:id="rId106"/>
    <p:sldId id="479" r:id="rId107"/>
    <p:sldId id="480" r:id="rId108"/>
    <p:sldId id="481" r:id="rId109"/>
    <p:sldId id="512" r:id="rId110"/>
    <p:sldId id="482" r:id="rId111"/>
    <p:sldId id="484" r:id="rId112"/>
    <p:sldId id="485" r:id="rId113"/>
    <p:sldId id="486" r:id="rId114"/>
    <p:sldId id="487" r:id="rId115"/>
    <p:sldId id="489" r:id="rId116"/>
    <p:sldId id="490" r:id="rId117"/>
    <p:sldId id="491" r:id="rId118"/>
    <p:sldId id="492" r:id="rId119"/>
    <p:sldId id="493" r:id="rId120"/>
    <p:sldId id="494" r:id="rId121"/>
    <p:sldId id="495" r:id="rId122"/>
    <p:sldId id="496" r:id="rId123"/>
    <p:sldId id="497" r:id="rId124"/>
    <p:sldId id="498" r:id="rId125"/>
    <p:sldId id="499" r:id="rId126"/>
    <p:sldId id="513" r:id="rId127"/>
    <p:sldId id="500" r:id="rId128"/>
    <p:sldId id="501" r:id="rId129"/>
    <p:sldId id="502" r:id="rId130"/>
    <p:sldId id="503" r:id="rId131"/>
    <p:sldId id="377" r:id="rId132"/>
    <p:sldId id="378" r:id="rId133"/>
    <p:sldId id="379" r:id="rId134"/>
    <p:sldId id="380" r:id="rId135"/>
    <p:sldId id="381" r:id="rId136"/>
    <p:sldId id="384" r:id="rId137"/>
    <p:sldId id="382" r:id="rId138"/>
    <p:sldId id="383" r:id="rId139"/>
    <p:sldId id="385" r:id="rId140"/>
    <p:sldId id="386" r:id="rId14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AA1"/>
    <a:srgbClr val="F5E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3" autoAdjust="0"/>
    <p:restoredTop sz="95380" autoAdjust="0"/>
  </p:normalViewPr>
  <p:slideViewPr>
    <p:cSldViewPr>
      <p:cViewPr varScale="1">
        <p:scale>
          <a:sx n="55" d="100"/>
          <a:sy n="55" d="100"/>
        </p:scale>
        <p:origin x="1123" y="48"/>
      </p:cViewPr>
      <p:guideLst>
        <p:guide orient="horz" pos="2160"/>
        <p:guide pos="2880"/>
      </p:guideLst>
    </p:cSldViewPr>
  </p:slideViewPr>
  <p:notesTextViewPr>
    <p:cViewPr>
      <p:scale>
        <a:sx n="3" d="2"/>
        <a:sy n="3" d="2"/>
      </p:scale>
      <p:origin x="0" y="0"/>
    </p:cViewPr>
  </p:notesTextViewPr>
  <p:notesViewPr>
    <p:cSldViewPr>
      <p:cViewPr varScale="1">
        <p:scale>
          <a:sx n="66" d="100"/>
          <a:sy n="66" d="100"/>
        </p:scale>
        <p:origin x="-2820"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773"/>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773"/>
          </a:xfrm>
          <a:prstGeom prst="rect">
            <a:avLst/>
          </a:prstGeom>
        </p:spPr>
        <p:txBody>
          <a:bodyPr vert="horz" lIns="92444" tIns="46222" rIns="92444" bIns="46222" rtlCol="0"/>
          <a:lstStyle>
            <a:lvl1pPr algn="r">
              <a:defRPr sz="1200"/>
            </a:lvl1pPr>
          </a:lstStyle>
          <a:p>
            <a:fld id="{6722B488-FD85-4D52-ABCF-68980C998839}" type="datetimeFigureOut">
              <a:rPr lang="en-US" smtClean="0"/>
              <a:pPr/>
              <a:t>12/6/2022</a:t>
            </a:fld>
            <a:endParaRPr lang="en-US"/>
          </a:p>
        </p:txBody>
      </p:sp>
      <p:sp>
        <p:nvSpPr>
          <p:cNvPr id="4" name="Footer Placeholder 3"/>
          <p:cNvSpPr>
            <a:spLocks noGrp="1"/>
          </p:cNvSpPr>
          <p:nvPr>
            <p:ph type="ftr" sz="quarter" idx="2"/>
          </p:nvPr>
        </p:nvSpPr>
        <p:spPr>
          <a:xfrm>
            <a:off x="0" y="8841740"/>
            <a:ext cx="3043343" cy="465773"/>
          </a:xfrm>
          <a:prstGeom prst="rect">
            <a:avLst/>
          </a:prstGeom>
        </p:spPr>
        <p:txBody>
          <a:bodyPr vert="horz" lIns="92444" tIns="46222" rIns="92444" bIns="4622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1740"/>
            <a:ext cx="3043343" cy="465773"/>
          </a:xfrm>
          <a:prstGeom prst="rect">
            <a:avLst/>
          </a:prstGeom>
        </p:spPr>
        <p:txBody>
          <a:bodyPr vert="horz" lIns="92444" tIns="46222" rIns="92444" bIns="46222" rtlCol="0" anchor="b"/>
          <a:lstStyle>
            <a:lvl1pPr algn="r">
              <a:defRPr sz="1200"/>
            </a:lvl1pPr>
          </a:lstStyle>
          <a:p>
            <a:fld id="{E436CA3C-0384-4A8F-890E-7DEBC47F98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2444" tIns="46222" rIns="92444" bIns="46222" rtlCol="0"/>
          <a:lstStyle>
            <a:lvl1pPr algn="r">
              <a:defRPr sz="1200"/>
            </a:lvl1pPr>
          </a:lstStyle>
          <a:p>
            <a:fld id="{B714F1F1-93D4-479A-A224-A8DCD6B2955E}" type="datetimeFigureOut">
              <a:rPr lang="en-US" smtClean="0"/>
              <a:pPr/>
              <a:t>12/6/2022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4" tIns="46222" rIns="92444" bIns="462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2444" tIns="46222" rIns="92444" bIns="46222" rtlCol="0" anchor="b"/>
          <a:lstStyle>
            <a:lvl1pPr algn="r">
              <a:defRPr sz="1200"/>
            </a:lvl1pPr>
          </a:lstStyle>
          <a:p>
            <a:fld id="{A58F70A9-6577-4A4C-AB87-667B1EF292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ROBERT</a:t>
            </a:r>
            <a:r>
              <a:rPr lang="en-US" baseline="0" dirty="0"/>
              <a:t> BROWN –Intro/Welcome &amp; DLG Organization</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1</a:t>
            </a:fld>
            <a:endParaRPr lang="en-US"/>
          </a:p>
        </p:txBody>
      </p:sp>
    </p:spTree>
    <p:extLst>
      <p:ext uri="{BB962C8B-B14F-4D97-AF65-F5344CB8AC3E}">
        <p14:creationId xmlns:p14="http://schemas.microsoft.com/office/powerpoint/2010/main" val="84283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0909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F692598-901A-4391-868B-63F1C880C993}"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100</a:t>
            </a:fld>
            <a:endParaRPr lang="en-US" altLang="en-US">
              <a:latin typeface="Calibri" panose="020F0502020204030204" pitchFamily="34" charset="0"/>
              <a:cs typeface="Arial" panose="020B0604020202020204" pitchFamily="34" charset="0"/>
            </a:endParaRPr>
          </a:p>
        </p:txBody>
      </p:sp>
      <p:sp>
        <p:nvSpPr>
          <p:cNvPr id="33795"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691206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101</a:t>
            </a:fld>
            <a:endParaRPr lang="en-US"/>
          </a:p>
        </p:txBody>
      </p:sp>
    </p:spTree>
    <p:extLst>
      <p:ext uri="{BB962C8B-B14F-4D97-AF65-F5344CB8AC3E}">
        <p14:creationId xmlns:p14="http://schemas.microsoft.com/office/powerpoint/2010/main" val="13780664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9746540-5F31-4353-90AC-564883C248D4}"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102</a:t>
            </a:fld>
            <a:endParaRPr lang="en-US" altLang="en-US">
              <a:latin typeface="Calibri" panose="020F050202020403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713416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9746540-5F31-4353-90AC-564883C248D4}"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103</a:t>
            </a:fld>
            <a:endParaRPr lang="en-US" altLang="en-US">
              <a:latin typeface="Calibri" panose="020F050202020403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022096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104</a:t>
            </a:fld>
            <a:endParaRPr lang="en-US"/>
          </a:p>
        </p:txBody>
      </p:sp>
    </p:spTree>
    <p:extLst>
      <p:ext uri="{BB962C8B-B14F-4D97-AF65-F5344CB8AC3E}">
        <p14:creationId xmlns:p14="http://schemas.microsoft.com/office/powerpoint/2010/main" val="37926329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105</a:t>
            </a:fld>
            <a:endParaRPr lang="en-US"/>
          </a:p>
        </p:txBody>
      </p:sp>
    </p:spTree>
    <p:extLst>
      <p:ext uri="{BB962C8B-B14F-4D97-AF65-F5344CB8AC3E}">
        <p14:creationId xmlns:p14="http://schemas.microsoft.com/office/powerpoint/2010/main" val="6522338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1C110E3-4BAA-489A-8323-2658219635D0}"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106</a:t>
            </a:fld>
            <a:endParaRPr lang="en-US" altLang="en-US">
              <a:latin typeface="Calibri" panose="020F0502020204030204" pitchFamily="34" charset="0"/>
              <a:cs typeface="Arial" panose="020B0604020202020204" pitchFamily="34" charset="0"/>
            </a:endParaRPr>
          </a:p>
        </p:txBody>
      </p:sp>
      <p:sp>
        <p:nvSpPr>
          <p:cNvPr id="46083"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665703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C066739-912A-4399-9D80-F73D61264AA1}"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107</a:t>
            </a:fld>
            <a:endParaRPr lang="en-US" altLang="en-US">
              <a:latin typeface="Calibri" panose="020F0502020204030204" pitchFamily="34" charset="0"/>
              <a:cs typeface="Arial" panose="020B0604020202020204" pitchFamily="34" charset="0"/>
            </a:endParaRPr>
          </a:p>
        </p:txBody>
      </p:sp>
      <p:sp>
        <p:nvSpPr>
          <p:cNvPr id="48131"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742383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5492D80-6E8E-4210-B9C9-250349B53655}"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108</a:t>
            </a:fld>
            <a:endParaRPr lang="en-US" altLang="en-US">
              <a:latin typeface="Calibri" panose="020F0502020204030204" pitchFamily="34" charset="0"/>
              <a:cs typeface="Arial" panose="020B0604020202020204" pitchFamily="34" charset="0"/>
            </a:endParaRPr>
          </a:p>
        </p:txBody>
      </p:sp>
      <p:sp>
        <p:nvSpPr>
          <p:cNvPr id="50179"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202479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5492D80-6E8E-4210-B9C9-250349B53655}"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109</a:t>
            </a:fld>
            <a:endParaRPr lang="en-US" altLang="en-US">
              <a:latin typeface="Calibri" panose="020F0502020204030204" pitchFamily="34" charset="0"/>
              <a:cs typeface="Arial" panose="020B0604020202020204" pitchFamily="34" charset="0"/>
            </a:endParaRPr>
          </a:p>
        </p:txBody>
      </p:sp>
      <p:sp>
        <p:nvSpPr>
          <p:cNvPr id="50179"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4972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5663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18F0499-8C3C-4332-B18F-319C8433F8E9}" type="slidenum">
              <a:rPr lang="en-US" altLang="en-US" smtClean="0">
                <a:latin typeface="Calibri" panose="020F0502020204030204" pitchFamily="34" charset="0"/>
                <a:cs typeface="Arial" panose="020B0604020202020204" pitchFamily="34" charset="0"/>
              </a:rPr>
              <a:pPr fontAlgn="base">
                <a:spcBef>
                  <a:spcPct val="0"/>
                </a:spcBef>
                <a:spcAft>
                  <a:spcPct val="0"/>
                </a:spcAft>
              </a:pPr>
              <a:t>110</a:t>
            </a:fld>
            <a:endParaRPr lang="en-US" altLang="en-US">
              <a:latin typeface="Calibri" panose="020F0502020204030204" pitchFamily="34" charset="0"/>
              <a:cs typeface="Arial" panose="020B0604020202020204" pitchFamily="34" charset="0"/>
            </a:endParaRPr>
          </a:p>
        </p:txBody>
      </p:sp>
      <p:sp>
        <p:nvSpPr>
          <p:cNvPr id="52227" name="Rectangle 2"/>
          <p:cNvSpPr>
            <a:spLocks noGrp="1" noRot="1" noChangeAspect="1" noChangeArrowheads="1" noTextEdit="1"/>
          </p:cNvSpPr>
          <p:nvPr>
            <p:ph type="sldImg"/>
          </p:nvPr>
        </p:nvSpPr>
        <p:spPr bwMode="auto">
          <a:xfrm>
            <a:off x="1227138" y="709613"/>
            <a:ext cx="4741862"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472767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111</a:t>
            </a:fld>
            <a:endParaRPr lang="en-US"/>
          </a:p>
        </p:txBody>
      </p:sp>
    </p:spTree>
    <p:extLst>
      <p:ext uri="{BB962C8B-B14F-4D97-AF65-F5344CB8AC3E}">
        <p14:creationId xmlns:p14="http://schemas.microsoft.com/office/powerpoint/2010/main" val="21916129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112</a:t>
            </a:fld>
            <a:endParaRPr lang="en-US"/>
          </a:p>
        </p:txBody>
      </p:sp>
    </p:spTree>
    <p:extLst>
      <p:ext uri="{BB962C8B-B14F-4D97-AF65-F5344CB8AC3E}">
        <p14:creationId xmlns:p14="http://schemas.microsoft.com/office/powerpoint/2010/main" val="522606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113</a:t>
            </a:fld>
            <a:endParaRPr lang="en-US"/>
          </a:p>
        </p:txBody>
      </p:sp>
    </p:spTree>
    <p:extLst>
      <p:ext uri="{BB962C8B-B14F-4D97-AF65-F5344CB8AC3E}">
        <p14:creationId xmlns:p14="http://schemas.microsoft.com/office/powerpoint/2010/main" val="23735801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114</a:t>
            </a:fld>
            <a:endParaRPr lang="en-US"/>
          </a:p>
        </p:txBody>
      </p:sp>
    </p:spTree>
    <p:extLst>
      <p:ext uri="{BB962C8B-B14F-4D97-AF65-F5344CB8AC3E}">
        <p14:creationId xmlns:p14="http://schemas.microsoft.com/office/powerpoint/2010/main" val="7809299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115</a:t>
            </a:fld>
            <a:endParaRPr lang="en-US"/>
          </a:p>
        </p:txBody>
      </p:sp>
    </p:spTree>
    <p:extLst>
      <p:ext uri="{BB962C8B-B14F-4D97-AF65-F5344CB8AC3E}">
        <p14:creationId xmlns:p14="http://schemas.microsoft.com/office/powerpoint/2010/main" val="11085007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116</a:t>
            </a:fld>
            <a:endParaRPr lang="en-US"/>
          </a:p>
        </p:txBody>
      </p:sp>
    </p:spTree>
    <p:extLst>
      <p:ext uri="{BB962C8B-B14F-4D97-AF65-F5344CB8AC3E}">
        <p14:creationId xmlns:p14="http://schemas.microsoft.com/office/powerpoint/2010/main" val="26459135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117</a:t>
            </a:fld>
            <a:endParaRPr lang="en-US"/>
          </a:p>
        </p:txBody>
      </p:sp>
    </p:spTree>
    <p:extLst>
      <p:ext uri="{BB962C8B-B14F-4D97-AF65-F5344CB8AC3E}">
        <p14:creationId xmlns:p14="http://schemas.microsoft.com/office/powerpoint/2010/main" val="1796128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Check to make sure we have your correct mailing address. Be sure to point out the summary of Training Hours Report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8258" indent="-291638">
              <a:defRPr>
                <a:solidFill>
                  <a:schemeClr val="tx1"/>
                </a:solidFill>
                <a:latin typeface="Century Gothic" panose="020B0502020202020204" pitchFamily="34" charset="0"/>
              </a:defRPr>
            </a:lvl2pPr>
            <a:lvl3pPr marL="1166552" indent="-233311">
              <a:defRPr>
                <a:solidFill>
                  <a:schemeClr val="tx1"/>
                </a:solidFill>
                <a:latin typeface="Century Gothic" panose="020B0502020202020204" pitchFamily="34" charset="0"/>
              </a:defRPr>
            </a:lvl3pPr>
            <a:lvl4pPr marL="1633172" indent="-233311">
              <a:defRPr>
                <a:solidFill>
                  <a:schemeClr val="tx1"/>
                </a:solidFill>
                <a:latin typeface="Century Gothic" panose="020B0502020202020204" pitchFamily="34" charset="0"/>
              </a:defRPr>
            </a:lvl4pPr>
            <a:lvl5pPr marL="2099793" indent="-233311">
              <a:defRPr>
                <a:solidFill>
                  <a:schemeClr val="tx1"/>
                </a:solidFill>
                <a:latin typeface="Century Gothic" panose="020B0502020202020204" pitchFamily="34" charset="0"/>
              </a:defRPr>
            </a:lvl5pPr>
            <a:lvl6pPr marL="2566413" indent="-233311" defTabSz="466620" eaLnBrk="0" fontAlgn="base" hangingPunct="0">
              <a:spcBef>
                <a:spcPct val="0"/>
              </a:spcBef>
              <a:spcAft>
                <a:spcPct val="0"/>
              </a:spcAft>
              <a:defRPr>
                <a:solidFill>
                  <a:schemeClr val="tx1"/>
                </a:solidFill>
                <a:latin typeface="Century Gothic" panose="020B0502020202020204" pitchFamily="34" charset="0"/>
              </a:defRPr>
            </a:lvl6pPr>
            <a:lvl7pPr marL="3033035" indent="-233311" defTabSz="466620" eaLnBrk="0" fontAlgn="base" hangingPunct="0">
              <a:spcBef>
                <a:spcPct val="0"/>
              </a:spcBef>
              <a:spcAft>
                <a:spcPct val="0"/>
              </a:spcAft>
              <a:defRPr>
                <a:solidFill>
                  <a:schemeClr val="tx1"/>
                </a:solidFill>
                <a:latin typeface="Century Gothic" panose="020B0502020202020204" pitchFamily="34" charset="0"/>
              </a:defRPr>
            </a:lvl7pPr>
            <a:lvl8pPr marL="3499655" indent="-233311" defTabSz="466620" eaLnBrk="0" fontAlgn="base" hangingPunct="0">
              <a:spcBef>
                <a:spcPct val="0"/>
              </a:spcBef>
              <a:spcAft>
                <a:spcPct val="0"/>
              </a:spcAft>
              <a:defRPr>
                <a:solidFill>
                  <a:schemeClr val="tx1"/>
                </a:solidFill>
                <a:latin typeface="Century Gothic" panose="020B0502020202020204" pitchFamily="34" charset="0"/>
              </a:defRPr>
            </a:lvl8pPr>
            <a:lvl9pPr marL="3966276" indent="-233311"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CFC4859-2A39-43D4-BD3B-F3313D45E33D}" type="slidenum">
              <a:rPr lang="en-US" altLang="en-US" smtClean="0">
                <a:latin typeface="Calibri" panose="020F0502020204030204" pitchFamily="34" charset="0"/>
              </a:rPr>
              <a:pPr fontAlgn="base">
                <a:spcBef>
                  <a:spcPct val="0"/>
                </a:spcBef>
                <a:spcAft>
                  <a:spcPct val="0"/>
                </a:spcAft>
              </a:pPr>
              <a:t>118</a:t>
            </a:fld>
            <a:endParaRPr lang="en-US" altLang="en-US">
              <a:latin typeface="Calibri" panose="020F0502020204030204" pitchFamily="34" charset="0"/>
            </a:endParaRPr>
          </a:p>
        </p:txBody>
      </p:sp>
    </p:spTree>
    <p:extLst>
      <p:ext uri="{BB962C8B-B14F-4D97-AF65-F5344CB8AC3E}">
        <p14:creationId xmlns:p14="http://schemas.microsoft.com/office/powerpoint/2010/main" val="22049174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119</a:t>
            </a:fld>
            <a:endParaRPr lang="en-US"/>
          </a:p>
        </p:txBody>
      </p:sp>
    </p:spTree>
    <p:extLst>
      <p:ext uri="{BB962C8B-B14F-4D97-AF65-F5344CB8AC3E}">
        <p14:creationId xmlns:p14="http://schemas.microsoft.com/office/powerpoint/2010/main" val="427258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5892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Hours listed as zero are on financial</a:t>
            </a:r>
            <a:r>
              <a:rPr lang="en-US" baseline="0" dirty="0"/>
              <a:t> hold or </a:t>
            </a:r>
            <a:r>
              <a:rPr lang="en-US" baseline="0"/>
              <a:t>have issues.</a:t>
            </a:r>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120</a:t>
            </a:fld>
            <a:endParaRPr lang="en-US"/>
          </a:p>
        </p:txBody>
      </p:sp>
    </p:spTree>
    <p:extLst>
      <p:ext uri="{BB962C8B-B14F-4D97-AF65-F5344CB8AC3E}">
        <p14:creationId xmlns:p14="http://schemas.microsoft.com/office/powerpoint/2010/main" val="23880265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121</a:t>
            </a:fld>
            <a:endParaRPr lang="en-US"/>
          </a:p>
        </p:txBody>
      </p:sp>
    </p:spTree>
    <p:extLst>
      <p:ext uri="{BB962C8B-B14F-4D97-AF65-F5344CB8AC3E}">
        <p14:creationId xmlns:p14="http://schemas.microsoft.com/office/powerpoint/2010/main" val="6577750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a two page form. This is a snippet of what you are looking for.</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58258" indent="-291638">
              <a:defRPr>
                <a:solidFill>
                  <a:schemeClr val="tx1"/>
                </a:solidFill>
                <a:latin typeface="Century Gothic" panose="020B0502020202020204" pitchFamily="34" charset="0"/>
              </a:defRPr>
            </a:lvl2pPr>
            <a:lvl3pPr marL="1166552" indent="-233311">
              <a:defRPr>
                <a:solidFill>
                  <a:schemeClr val="tx1"/>
                </a:solidFill>
                <a:latin typeface="Century Gothic" panose="020B0502020202020204" pitchFamily="34" charset="0"/>
              </a:defRPr>
            </a:lvl3pPr>
            <a:lvl4pPr marL="1633172" indent="-233311">
              <a:defRPr>
                <a:solidFill>
                  <a:schemeClr val="tx1"/>
                </a:solidFill>
                <a:latin typeface="Century Gothic" panose="020B0502020202020204" pitchFamily="34" charset="0"/>
              </a:defRPr>
            </a:lvl4pPr>
            <a:lvl5pPr marL="2099793" indent="-233311">
              <a:defRPr>
                <a:solidFill>
                  <a:schemeClr val="tx1"/>
                </a:solidFill>
                <a:latin typeface="Century Gothic" panose="020B0502020202020204" pitchFamily="34" charset="0"/>
              </a:defRPr>
            </a:lvl5pPr>
            <a:lvl6pPr marL="2566413" indent="-233311" defTabSz="466620" eaLnBrk="0" fontAlgn="base" hangingPunct="0">
              <a:spcBef>
                <a:spcPct val="0"/>
              </a:spcBef>
              <a:spcAft>
                <a:spcPct val="0"/>
              </a:spcAft>
              <a:defRPr>
                <a:solidFill>
                  <a:schemeClr val="tx1"/>
                </a:solidFill>
                <a:latin typeface="Century Gothic" panose="020B0502020202020204" pitchFamily="34" charset="0"/>
              </a:defRPr>
            </a:lvl6pPr>
            <a:lvl7pPr marL="3033035" indent="-233311" defTabSz="466620" eaLnBrk="0" fontAlgn="base" hangingPunct="0">
              <a:spcBef>
                <a:spcPct val="0"/>
              </a:spcBef>
              <a:spcAft>
                <a:spcPct val="0"/>
              </a:spcAft>
              <a:defRPr>
                <a:solidFill>
                  <a:schemeClr val="tx1"/>
                </a:solidFill>
                <a:latin typeface="Century Gothic" panose="020B0502020202020204" pitchFamily="34" charset="0"/>
              </a:defRPr>
            </a:lvl7pPr>
            <a:lvl8pPr marL="3499655" indent="-233311" defTabSz="466620" eaLnBrk="0" fontAlgn="base" hangingPunct="0">
              <a:spcBef>
                <a:spcPct val="0"/>
              </a:spcBef>
              <a:spcAft>
                <a:spcPct val="0"/>
              </a:spcAft>
              <a:defRPr>
                <a:solidFill>
                  <a:schemeClr val="tx1"/>
                </a:solidFill>
                <a:latin typeface="Century Gothic" panose="020B0502020202020204" pitchFamily="34" charset="0"/>
              </a:defRPr>
            </a:lvl8pPr>
            <a:lvl9pPr marL="3966276" indent="-233311"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7C9DAEC-2FC8-44CC-B7CD-3A4B8681F1A1}" type="slidenum">
              <a:rPr lang="en-US" altLang="en-US" smtClean="0">
                <a:latin typeface="Calibri" panose="020F0502020204030204" pitchFamily="34" charset="0"/>
              </a:rPr>
              <a:pPr fontAlgn="base">
                <a:spcBef>
                  <a:spcPct val="0"/>
                </a:spcBef>
                <a:spcAft>
                  <a:spcPct val="0"/>
                </a:spcAft>
              </a:pPr>
              <a:t>122</a:t>
            </a:fld>
            <a:endParaRPr lang="en-US" altLang="en-US">
              <a:latin typeface="Calibri" panose="020F0502020204030204" pitchFamily="34" charset="0"/>
            </a:endParaRPr>
          </a:p>
        </p:txBody>
      </p:sp>
    </p:spTree>
    <p:extLst>
      <p:ext uri="{BB962C8B-B14F-4D97-AF65-F5344CB8AC3E}">
        <p14:creationId xmlns:p14="http://schemas.microsoft.com/office/powerpoint/2010/main" val="123317103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123</a:t>
            </a:fld>
            <a:endParaRPr lang="en-US"/>
          </a:p>
        </p:txBody>
      </p:sp>
    </p:spTree>
    <p:extLst>
      <p:ext uri="{BB962C8B-B14F-4D97-AF65-F5344CB8AC3E}">
        <p14:creationId xmlns:p14="http://schemas.microsoft.com/office/powerpoint/2010/main" val="262008445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124</a:t>
            </a:fld>
            <a:endParaRPr lang="en-US"/>
          </a:p>
        </p:txBody>
      </p:sp>
    </p:spTree>
    <p:extLst>
      <p:ext uri="{BB962C8B-B14F-4D97-AF65-F5344CB8AC3E}">
        <p14:creationId xmlns:p14="http://schemas.microsoft.com/office/powerpoint/2010/main" val="426123258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125</a:t>
            </a:fld>
            <a:endParaRPr lang="en-US"/>
          </a:p>
        </p:txBody>
      </p:sp>
    </p:spTree>
    <p:extLst>
      <p:ext uri="{BB962C8B-B14F-4D97-AF65-F5344CB8AC3E}">
        <p14:creationId xmlns:p14="http://schemas.microsoft.com/office/powerpoint/2010/main" val="375666078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126</a:t>
            </a:fld>
            <a:endParaRPr lang="en-US"/>
          </a:p>
        </p:txBody>
      </p:sp>
    </p:spTree>
    <p:extLst>
      <p:ext uri="{BB962C8B-B14F-4D97-AF65-F5344CB8AC3E}">
        <p14:creationId xmlns:p14="http://schemas.microsoft.com/office/powerpoint/2010/main" val="27430612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127</a:t>
            </a:fld>
            <a:endParaRPr lang="en-US"/>
          </a:p>
        </p:txBody>
      </p:sp>
    </p:spTree>
    <p:extLst>
      <p:ext uri="{BB962C8B-B14F-4D97-AF65-F5344CB8AC3E}">
        <p14:creationId xmlns:p14="http://schemas.microsoft.com/office/powerpoint/2010/main" val="363595753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128</a:t>
            </a:fld>
            <a:endParaRPr lang="en-US"/>
          </a:p>
        </p:txBody>
      </p:sp>
    </p:spTree>
    <p:extLst>
      <p:ext uri="{BB962C8B-B14F-4D97-AF65-F5344CB8AC3E}">
        <p14:creationId xmlns:p14="http://schemas.microsoft.com/office/powerpoint/2010/main" val="24061079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129</a:t>
            </a:fld>
            <a:endParaRPr lang="en-US"/>
          </a:p>
        </p:txBody>
      </p:sp>
    </p:spTree>
    <p:extLst>
      <p:ext uri="{BB962C8B-B14F-4D97-AF65-F5344CB8AC3E}">
        <p14:creationId xmlns:p14="http://schemas.microsoft.com/office/powerpoint/2010/main" val="116506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21249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130</a:t>
            </a:fld>
            <a:endParaRPr lang="en-US"/>
          </a:p>
        </p:txBody>
      </p:sp>
    </p:spTree>
    <p:extLst>
      <p:ext uri="{BB962C8B-B14F-4D97-AF65-F5344CB8AC3E}">
        <p14:creationId xmlns:p14="http://schemas.microsoft.com/office/powerpoint/2010/main" val="20661732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Only Jefferson</a:t>
            </a:r>
            <a:r>
              <a:rPr lang="en-US" baseline="0" dirty="0"/>
              <a:t> and Fayette Counties apply to the first two criteria. The Balance of 118 County Clerks are required to have $100,000 Dollar Bonds.  </a:t>
            </a:r>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132</a:t>
            </a:fld>
            <a:endParaRPr lang="en-US"/>
          </a:p>
        </p:txBody>
      </p:sp>
    </p:spTree>
    <p:extLst>
      <p:ext uri="{BB962C8B-B14F-4D97-AF65-F5344CB8AC3E}">
        <p14:creationId xmlns:p14="http://schemas.microsoft.com/office/powerpoint/2010/main" val="42899171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Only Jefferson</a:t>
            </a:r>
            <a:r>
              <a:rPr lang="en-US" baseline="0" dirty="0"/>
              <a:t> and Fayette Counties apply to the first two criteria. The Balance of 118 County Clerks are required to have $100,000 Dollar Bonds.  </a:t>
            </a:r>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133</a:t>
            </a:fld>
            <a:endParaRPr lang="en-US"/>
          </a:p>
        </p:txBody>
      </p:sp>
    </p:spTree>
    <p:extLst>
      <p:ext uri="{BB962C8B-B14F-4D97-AF65-F5344CB8AC3E}">
        <p14:creationId xmlns:p14="http://schemas.microsoft.com/office/powerpoint/2010/main" val="227638327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134</a:t>
            </a:fld>
            <a:endParaRPr lang="en-US"/>
          </a:p>
        </p:txBody>
      </p:sp>
    </p:spTree>
    <p:extLst>
      <p:ext uri="{BB962C8B-B14F-4D97-AF65-F5344CB8AC3E}">
        <p14:creationId xmlns:p14="http://schemas.microsoft.com/office/powerpoint/2010/main" val="39589563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Eligible projects for Land &amp; Water: Basketball/Tennis/Pickleball courts, Football/Soccer/Ball fields, Picnic areas, Pool/Splash pads, Campground, Trails, Playgrounds, Amphitheaters, Passive Parks, Docks/Fishing piers, Restrooms, parking, lighting</a:t>
            </a:r>
          </a:p>
          <a:p>
            <a:r>
              <a:rPr lang="en-US" sz="1200" b="0" dirty="0">
                <a:highlight>
                  <a:srgbClr val="FFFF00"/>
                </a:highlight>
              </a:rPr>
              <a:t>Eligible projects for Rec Trails: maintenance and restoration of existing recreational trails, development and rehab of trailside and trailhead facilities, purchase and lease of rec trail construction and maintenance equipment, acquisition of easements and property for recreational trails. </a:t>
            </a:r>
          </a:p>
        </p:txBody>
      </p:sp>
      <p:sp>
        <p:nvSpPr>
          <p:cNvPr id="4" name="Slide Number Placeholder 3"/>
          <p:cNvSpPr>
            <a:spLocks noGrp="1"/>
          </p:cNvSpPr>
          <p:nvPr>
            <p:ph type="sldNum" sz="quarter" idx="10"/>
          </p:nvPr>
        </p:nvSpPr>
        <p:spPr/>
        <p:txBody>
          <a:bodyPr/>
          <a:lstStyle/>
          <a:p>
            <a:fld id="{A58F70A9-6577-4A4C-AB87-667B1EF292AD}" type="slidenum">
              <a:rPr lang="en-US" smtClean="0"/>
              <a:pPr/>
              <a:t>135</a:t>
            </a:fld>
            <a:endParaRPr lang="en-US"/>
          </a:p>
        </p:txBody>
      </p:sp>
    </p:spTree>
    <p:extLst>
      <p:ext uri="{BB962C8B-B14F-4D97-AF65-F5344CB8AC3E}">
        <p14:creationId xmlns:p14="http://schemas.microsoft.com/office/powerpoint/2010/main" val="269207136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99"/>
                </a:solidFill>
                <a:latin typeface="Bookman Old Style" panose="02050604050505020204" pitchFamily="18" charset="0"/>
                <a:cs typeface="Segoe UI" panose="020B0502040204020203" pitchFamily="34" charset="0"/>
              </a:rPr>
              <a:t>Examples of eligible projects: water/sewer line extension and treatment expansion; telecommunication/broadband deployment; learning center development; education/workforce development training; industrial site development; asset-based development planning/activities; and, leadership development/civic capacity building.</a:t>
            </a:r>
          </a:p>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136</a:t>
            </a:fld>
            <a:endParaRPr lang="en-US"/>
          </a:p>
        </p:txBody>
      </p:sp>
    </p:spTree>
    <p:extLst>
      <p:ext uri="{BB962C8B-B14F-4D97-AF65-F5344CB8AC3E}">
        <p14:creationId xmlns:p14="http://schemas.microsoft.com/office/powerpoint/2010/main" val="100399377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137</a:t>
            </a:fld>
            <a:endParaRPr lang="en-US"/>
          </a:p>
        </p:txBody>
      </p:sp>
    </p:spTree>
    <p:extLst>
      <p:ext uri="{BB962C8B-B14F-4D97-AF65-F5344CB8AC3E}">
        <p14:creationId xmlns:p14="http://schemas.microsoft.com/office/powerpoint/2010/main" val="31242420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Eligible projects: basic public infrastructure, transportation infrastructure, business development (focus on entrepreneurship) and workforce development</a:t>
            </a:r>
          </a:p>
        </p:txBody>
      </p:sp>
      <p:sp>
        <p:nvSpPr>
          <p:cNvPr id="4" name="Slide Number Placeholder 3"/>
          <p:cNvSpPr>
            <a:spLocks noGrp="1"/>
          </p:cNvSpPr>
          <p:nvPr>
            <p:ph type="sldNum" sz="quarter" idx="10"/>
          </p:nvPr>
        </p:nvSpPr>
        <p:spPr/>
        <p:txBody>
          <a:bodyPr/>
          <a:lstStyle/>
          <a:p>
            <a:fld id="{A58F70A9-6577-4A4C-AB87-667B1EF292AD}" type="slidenum">
              <a:rPr lang="en-US" smtClean="0"/>
              <a:pPr/>
              <a:t>138</a:t>
            </a:fld>
            <a:endParaRPr lang="en-US"/>
          </a:p>
        </p:txBody>
      </p:sp>
    </p:spTree>
    <p:extLst>
      <p:ext uri="{BB962C8B-B14F-4D97-AF65-F5344CB8AC3E}">
        <p14:creationId xmlns:p14="http://schemas.microsoft.com/office/powerpoint/2010/main" val="367796907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projects: basic public infrastructure, transportation infrastructure, business development (focus on entrepreneurship) and workforce development</a:t>
            </a:r>
          </a:p>
          <a:p>
            <a:endParaRPr lang="en-US" dirty="0"/>
          </a:p>
        </p:txBody>
      </p:sp>
      <p:sp>
        <p:nvSpPr>
          <p:cNvPr id="4" name="Slide Number Placeholder 3"/>
          <p:cNvSpPr>
            <a:spLocks noGrp="1"/>
          </p:cNvSpPr>
          <p:nvPr>
            <p:ph type="sldNum" sz="quarter" idx="10"/>
          </p:nvPr>
        </p:nvSpPr>
        <p:spPr/>
        <p:txBody>
          <a:bodyPr/>
          <a:lstStyle/>
          <a:p>
            <a:fld id="{A58F70A9-6577-4A4C-AB87-667B1EF292AD}" type="slidenum">
              <a:rPr lang="en-US" smtClean="0"/>
              <a:pPr/>
              <a:t>139</a:t>
            </a:fld>
            <a:endParaRPr lang="en-US"/>
          </a:p>
        </p:txBody>
      </p:sp>
    </p:spTree>
    <p:extLst>
      <p:ext uri="{BB962C8B-B14F-4D97-AF65-F5344CB8AC3E}">
        <p14:creationId xmlns:p14="http://schemas.microsoft.com/office/powerpoint/2010/main" val="295936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17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63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Add County to Employees</a:t>
            </a:r>
          </a:p>
        </p:txBody>
      </p:sp>
      <p:sp>
        <p:nvSpPr>
          <p:cNvPr id="4" name="Slide Number Placeholder 3"/>
          <p:cNvSpPr>
            <a:spLocks noGrp="1"/>
          </p:cNvSpPr>
          <p:nvPr>
            <p:ph type="sldNum" sz="quarter" idx="10"/>
          </p:nvPr>
        </p:nvSpPr>
        <p:spPr/>
        <p:txBody>
          <a:bodyPr/>
          <a:lstStyle/>
          <a:p>
            <a:fld id="{6502EFF1-1324-44A1-8FE1-218BB3F8F082}" type="slidenum">
              <a:rPr lang="en-US" smtClean="0"/>
              <a:pPr/>
              <a:t>16</a:t>
            </a:fld>
            <a:endParaRPr lang="en-US"/>
          </a:p>
        </p:txBody>
      </p:sp>
    </p:spTree>
    <p:extLst>
      <p:ext uri="{BB962C8B-B14F-4D97-AF65-F5344CB8AC3E}">
        <p14:creationId xmlns:p14="http://schemas.microsoft.com/office/powerpoint/2010/main" val="86719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Add County to Employees</a:t>
            </a:r>
          </a:p>
        </p:txBody>
      </p:sp>
      <p:sp>
        <p:nvSpPr>
          <p:cNvPr id="4" name="Slide Number Placeholder 3"/>
          <p:cNvSpPr>
            <a:spLocks noGrp="1"/>
          </p:cNvSpPr>
          <p:nvPr>
            <p:ph type="sldNum" sz="quarter" idx="10"/>
          </p:nvPr>
        </p:nvSpPr>
        <p:spPr/>
        <p:txBody>
          <a:bodyPr/>
          <a:lstStyle/>
          <a:p>
            <a:fld id="{6502EFF1-1324-44A1-8FE1-218BB3F8F082}" type="slidenum">
              <a:rPr lang="en-US" smtClean="0"/>
              <a:pPr/>
              <a:t>17</a:t>
            </a:fld>
            <a:endParaRPr lang="en-US"/>
          </a:p>
        </p:txBody>
      </p:sp>
    </p:spTree>
    <p:extLst>
      <p:ext uri="{BB962C8B-B14F-4D97-AF65-F5344CB8AC3E}">
        <p14:creationId xmlns:p14="http://schemas.microsoft.com/office/powerpoint/2010/main" val="156808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Make Elected</a:t>
            </a:r>
            <a:r>
              <a:rPr lang="en-US" baseline="0" dirty="0"/>
              <a:t> Officials bigger and everything else a tad smaller</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Space</a:t>
            </a:r>
            <a:r>
              <a:rPr lang="en-US" baseline="0" dirty="0"/>
              <a:t> after “show up for work</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a:t>
            </a:fld>
            <a:endParaRPr lang="en-US"/>
          </a:p>
        </p:txBody>
      </p:sp>
    </p:spTree>
    <p:extLst>
      <p:ext uri="{BB962C8B-B14F-4D97-AF65-F5344CB8AC3E}">
        <p14:creationId xmlns:p14="http://schemas.microsoft.com/office/powerpoint/2010/main" val="2031573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20</a:t>
            </a:fld>
            <a:endParaRPr lang="en-US"/>
          </a:p>
        </p:txBody>
      </p:sp>
    </p:spTree>
    <p:extLst>
      <p:ext uri="{BB962C8B-B14F-4D97-AF65-F5344CB8AC3E}">
        <p14:creationId xmlns:p14="http://schemas.microsoft.com/office/powerpoint/2010/main" val="17605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21</a:t>
            </a:fld>
            <a:endParaRPr lang="en-US"/>
          </a:p>
        </p:txBody>
      </p:sp>
    </p:spTree>
    <p:extLst>
      <p:ext uri="{BB962C8B-B14F-4D97-AF65-F5344CB8AC3E}">
        <p14:creationId xmlns:p14="http://schemas.microsoft.com/office/powerpoint/2010/main" val="2182687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22</a:t>
            </a:fld>
            <a:endParaRPr lang="en-US"/>
          </a:p>
        </p:txBody>
      </p:sp>
    </p:spTree>
    <p:extLst>
      <p:ext uri="{BB962C8B-B14F-4D97-AF65-F5344CB8AC3E}">
        <p14:creationId xmlns:p14="http://schemas.microsoft.com/office/powerpoint/2010/main" val="29750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23</a:t>
            </a:fld>
            <a:endParaRPr lang="en-US"/>
          </a:p>
        </p:txBody>
      </p:sp>
    </p:spTree>
    <p:extLst>
      <p:ext uri="{BB962C8B-B14F-4D97-AF65-F5344CB8AC3E}">
        <p14:creationId xmlns:p14="http://schemas.microsoft.com/office/powerpoint/2010/main" val="179091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Space</a:t>
            </a:r>
            <a:r>
              <a:rPr lang="en-US" baseline="0" dirty="0"/>
              <a:t> after “Offices which have deputies and </a:t>
            </a:r>
            <a:r>
              <a:rPr lang="en-US" baseline="0" dirty="0" err="1"/>
              <a:t>assistanst</a:t>
            </a:r>
            <a:r>
              <a:rPr lang="en-US" baseline="0" dirty="0"/>
              <a:t>”.  Bullet list the Judge Executives, Jailer, Coroner etc.  Space after “assistants is set by the fiscal court”</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25</a:t>
            </a:fld>
            <a:endParaRPr lang="en-US"/>
          </a:p>
        </p:txBody>
      </p:sp>
    </p:spTree>
    <p:extLst>
      <p:ext uri="{BB962C8B-B14F-4D97-AF65-F5344CB8AC3E}">
        <p14:creationId xmlns:p14="http://schemas.microsoft.com/office/powerpoint/2010/main" val="251843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26</a:t>
            </a:fld>
            <a:endParaRPr lang="en-US"/>
          </a:p>
        </p:txBody>
      </p:sp>
    </p:spTree>
    <p:extLst>
      <p:ext uri="{BB962C8B-B14F-4D97-AF65-F5344CB8AC3E}">
        <p14:creationId xmlns:p14="http://schemas.microsoft.com/office/powerpoint/2010/main" val="1381957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27</a:t>
            </a:fld>
            <a:endParaRPr lang="en-US"/>
          </a:p>
        </p:txBody>
      </p:sp>
    </p:spTree>
    <p:extLst>
      <p:ext uri="{BB962C8B-B14F-4D97-AF65-F5344CB8AC3E}">
        <p14:creationId xmlns:p14="http://schemas.microsoft.com/office/powerpoint/2010/main" val="397198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28</a:t>
            </a:fld>
            <a:endParaRPr lang="en-US"/>
          </a:p>
        </p:txBody>
      </p:sp>
    </p:spTree>
    <p:extLst>
      <p:ext uri="{BB962C8B-B14F-4D97-AF65-F5344CB8AC3E}">
        <p14:creationId xmlns:p14="http://schemas.microsoft.com/office/powerpoint/2010/main" val="2306710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29</a:t>
            </a:fld>
            <a:endParaRPr lang="en-US"/>
          </a:p>
        </p:txBody>
      </p:sp>
    </p:spTree>
    <p:extLst>
      <p:ext uri="{BB962C8B-B14F-4D97-AF65-F5344CB8AC3E}">
        <p14:creationId xmlns:p14="http://schemas.microsoft.com/office/powerpoint/2010/main" val="139691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3</a:t>
            </a:fld>
            <a:endParaRPr lang="en-US"/>
          </a:p>
        </p:txBody>
      </p:sp>
    </p:spTree>
    <p:extLst>
      <p:ext uri="{BB962C8B-B14F-4D97-AF65-F5344CB8AC3E}">
        <p14:creationId xmlns:p14="http://schemas.microsoft.com/office/powerpoint/2010/main" val="517949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Change date to January</a:t>
            </a:r>
            <a:r>
              <a:rPr lang="en-US" baseline="0" dirty="0"/>
              <a:t> 5, 2015</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Take bullet out</a:t>
            </a:r>
          </a:p>
        </p:txBody>
      </p:sp>
      <p:sp>
        <p:nvSpPr>
          <p:cNvPr id="4" name="Slide Number Placeholder 3"/>
          <p:cNvSpPr>
            <a:spLocks noGrp="1"/>
          </p:cNvSpPr>
          <p:nvPr>
            <p:ph type="sldNum" sz="quarter" idx="10"/>
          </p:nvPr>
        </p:nvSpPr>
        <p:spPr/>
        <p:txBody>
          <a:bodyPr/>
          <a:lstStyle/>
          <a:p>
            <a:fld id="{6502EFF1-1324-44A1-8FE1-218BB3F8F08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Take out bullet</a:t>
            </a:r>
          </a:p>
        </p:txBody>
      </p:sp>
      <p:sp>
        <p:nvSpPr>
          <p:cNvPr id="4" name="Slide Number Placeholder 3"/>
          <p:cNvSpPr>
            <a:spLocks noGrp="1"/>
          </p:cNvSpPr>
          <p:nvPr>
            <p:ph type="sldNum" sz="quarter" idx="10"/>
          </p:nvPr>
        </p:nvSpPr>
        <p:spPr/>
        <p:txBody>
          <a:bodyPr/>
          <a:lstStyle/>
          <a:p>
            <a:fld id="{6502EFF1-1324-44A1-8FE1-218BB3F8F08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34</a:t>
            </a:fld>
            <a:endParaRPr lang="en-US"/>
          </a:p>
        </p:txBody>
      </p:sp>
    </p:spTree>
    <p:extLst>
      <p:ext uri="{BB962C8B-B14F-4D97-AF65-F5344CB8AC3E}">
        <p14:creationId xmlns:p14="http://schemas.microsoft.com/office/powerpoint/2010/main" val="506865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Change</a:t>
            </a:r>
            <a:r>
              <a:rPr lang="en-US" baseline="0" dirty="0"/>
              <a:t> date to January 5, 2015</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36</a:t>
            </a:fld>
            <a:endParaRPr lang="en-US"/>
          </a:p>
        </p:txBody>
      </p:sp>
    </p:spTree>
    <p:extLst>
      <p:ext uri="{BB962C8B-B14F-4D97-AF65-F5344CB8AC3E}">
        <p14:creationId xmlns:p14="http://schemas.microsoft.com/office/powerpoint/2010/main" val="3904905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37</a:t>
            </a:fld>
            <a:endParaRPr lang="en-US"/>
          </a:p>
        </p:txBody>
      </p:sp>
    </p:spTree>
    <p:extLst>
      <p:ext uri="{BB962C8B-B14F-4D97-AF65-F5344CB8AC3E}">
        <p14:creationId xmlns:p14="http://schemas.microsoft.com/office/powerpoint/2010/main" val="2451858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Change date at </a:t>
            </a:r>
            <a:r>
              <a:rPr lang="en-US" baseline="0" dirty="0"/>
              <a:t> bottom to January 13, 2015</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Change date to 6/30/2014.  Take out “we have an electronic</a:t>
            </a:r>
            <a:r>
              <a:rPr lang="en-US" baseline="0" dirty="0"/>
              <a:t> copy……..)</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Fit County Administrative</a:t>
            </a:r>
            <a:r>
              <a:rPr lang="en-US" baseline="0" dirty="0"/>
              <a:t> Code, etc. all on 1 line</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41</a:t>
            </a:fld>
            <a:endParaRPr lang="en-US"/>
          </a:p>
        </p:txBody>
      </p:sp>
    </p:spTree>
    <p:extLst>
      <p:ext uri="{BB962C8B-B14F-4D97-AF65-F5344CB8AC3E}">
        <p14:creationId xmlns:p14="http://schemas.microsoft.com/office/powerpoint/2010/main" val="562944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42</a:t>
            </a:fld>
            <a:endParaRPr lang="en-US"/>
          </a:p>
        </p:txBody>
      </p:sp>
    </p:spTree>
    <p:extLst>
      <p:ext uri="{BB962C8B-B14F-4D97-AF65-F5344CB8AC3E}">
        <p14:creationId xmlns:p14="http://schemas.microsoft.com/office/powerpoint/2010/main" val="1286429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43</a:t>
            </a:fld>
            <a:endParaRPr lang="en-US"/>
          </a:p>
        </p:txBody>
      </p:sp>
    </p:spTree>
    <p:extLst>
      <p:ext uri="{BB962C8B-B14F-4D97-AF65-F5344CB8AC3E}">
        <p14:creationId xmlns:p14="http://schemas.microsoft.com/office/powerpoint/2010/main" val="4015873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44</a:t>
            </a:fld>
            <a:endParaRPr lang="en-US"/>
          </a:p>
        </p:txBody>
      </p:sp>
    </p:spTree>
    <p:extLst>
      <p:ext uri="{BB962C8B-B14F-4D97-AF65-F5344CB8AC3E}">
        <p14:creationId xmlns:p14="http://schemas.microsoft.com/office/powerpoint/2010/main" val="3133723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45</a:t>
            </a:fld>
            <a:endParaRPr lang="en-US"/>
          </a:p>
        </p:txBody>
      </p:sp>
    </p:spTree>
    <p:extLst>
      <p:ext uri="{BB962C8B-B14F-4D97-AF65-F5344CB8AC3E}">
        <p14:creationId xmlns:p14="http://schemas.microsoft.com/office/powerpoint/2010/main" val="154836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46</a:t>
            </a:fld>
            <a:endParaRPr lang="en-US"/>
          </a:p>
        </p:txBody>
      </p:sp>
    </p:spTree>
    <p:extLst>
      <p:ext uri="{BB962C8B-B14F-4D97-AF65-F5344CB8AC3E}">
        <p14:creationId xmlns:p14="http://schemas.microsoft.com/office/powerpoint/2010/main" val="2453186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Thank you for having us here today. </a:t>
            </a:r>
          </a:p>
          <a:p>
            <a:r>
              <a:rPr lang="en-US" sz="2000" dirty="0"/>
              <a:t>I am Jaarad Taylor, one of the Local Government Advisors. </a:t>
            </a:r>
          </a:p>
          <a:p>
            <a:r>
              <a:rPr lang="en-US" sz="2000" dirty="0"/>
              <a:t>I serve the counties of the Bluegrass, Buffalo Trace, FIVCO and Gateway ADDs. </a:t>
            </a:r>
          </a:p>
          <a:p>
            <a:endParaRPr lang="en-US" sz="2000" dirty="0"/>
          </a:p>
          <a:p>
            <a:r>
              <a:rPr lang="en-US" sz="2000" dirty="0"/>
              <a:t>If you will be serving one of those counties, please make sure you stop me after this presentation and let me introduce myself. </a:t>
            </a:r>
          </a:p>
          <a:p>
            <a:r>
              <a:rPr lang="en-US" sz="2000" dirty="0"/>
              <a:t> </a:t>
            </a:r>
          </a:p>
          <a:p>
            <a:r>
              <a:rPr lang="en-US" sz="2000" dirty="0"/>
              <a:t>Without further delay, I will be discussing Ordinances and the Handling of Public Funds.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47</a:t>
            </a:fld>
            <a:endParaRPr lang="en-US"/>
          </a:p>
        </p:txBody>
      </p:sp>
    </p:spTree>
    <p:extLst>
      <p:ext uri="{BB962C8B-B14F-4D97-AF65-F5344CB8AC3E}">
        <p14:creationId xmlns:p14="http://schemas.microsoft.com/office/powerpoint/2010/main" val="3677083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b="1" dirty="0"/>
              <a:t>MUST BE WRITTEN- </a:t>
            </a:r>
            <a:r>
              <a:rPr lang="en-US" sz="2400" dirty="0"/>
              <a:t>Must be introduced to the Fiscal Court in written form for a vote. You cannot speak an ordinance in to be being. </a:t>
            </a:r>
          </a:p>
          <a:p>
            <a:endParaRPr lang="en-US" sz="2400" b="1" dirty="0"/>
          </a:p>
          <a:p>
            <a:r>
              <a:rPr lang="en-US" sz="2400" b="1" dirty="0"/>
              <a:t>Lasting in Nature- </a:t>
            </a:r>
            <a:r>
              <a:rPr lang="en-US" sz="2400" dirty="0"/>
              <a:t>Assume you have a temporary issue that you can solve through an appropriation of money, so you use an ordinance. The only way to undo this appropriation is to pass a second ordinance. </a:t>
            </a:r>
          </a:p>
          <a:p>
            <a:endParaRPr lang="en-US" sz="2400" dirty="0"/>
          </a:p>
          <a:p>
            <a:r>
              <a:rPr lang="en-US" sz="2400" dirty="0"/>
              <a:t>Ordinances must be used when an appropriation of money is involved. </a:t>
            </a:r>
          </a:p>
          <a:p>
            <a:endParaRPr lang="en-US" sz="2400" dirty="0"/>
          </a:p>
          <a:p>
            <a:r>
              <a:rPr lang="en-US" sz="2400" dirty="0"/>
              <a:t>It may only relate to one subject.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48</a:t>
            </a:fld>
            <a:endParaRPr lang="en-US"/>
          </a:p>
        </p:txBody>
      </p:sp>
    </p:spTree>
    <p:extLst>
      <p:ext uri="{BB962C8B-B14F-4D97-AF65-F5344CB8AC3E}">
        <p14:creationId xmlns:p14="http://schemas.microsoft.com/office/powerpoint/2010/main" val="4243284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Review KRS 67.076 and familiarize yourself with the requirements. However, do note that it must have a proper title and an enacting clause. </a:t>
            </a:r>
          </a:p>
          <a:p>
            <a:endParaRPr lang="en-US" sz="2000" dirty="0"/>
          </a:p>
          <a:p>
            <a:r>
              <a:rPr lang="en-US" sz="2000" dirty="0"/>
              <a:t>ORDINANCES require two separate readings. 	</a:t>
            </a:r>
          </a:p>
          <a:p>
            <a:r>
              <a:rPr lang="en-US" sz="2000" dirty="0"/>
              <a:t>They can be amended between readings, but those changes must be written into the legislation prior to the vote. </a:t>
            </a:r>
          </a:p>
          <a:p>
            <a:endParaRPr lang="en-US" sz="2000" dirty="0"/>
          </a:p>
          <a:p>
            <a:r>
              <a:rPr lang="en-US" sz="2000" dirty="0"/>
              <a:t>They can also be amended from the floor during the meeting, but again the changes must be noted in the ordinance prior to voting on it.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49</a:t>
            </a:fld>
            <a:endParaRPr lang="en-US"/>
          </a:p>
        </p:txBody>
      </p:sp>
    </p:spTree>
    <p:extLst>
      <p:ext uri="{BB962C8B-B14F-4D97-AF65-F5344CB8AC3E}">
        <p14:creationId xmlns:p14="http://schemas.microsoft.com/office/powerpoint/2010/main" val="191297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Please separate</a:t>
            </a:r>
            <a:r>
              <a:rPr lang="en-US" baseline="0" dirty="0"/>
              <a:t> like previous slide.  Keep all info on 1 slide.  Field Services executive director is Aaron Thompson.</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post passage advertisement should also cover any amendments that are made. </a:t>
            </a:r>
          </a:p>
          <a:p>
            <a:endParaRPr lang="en-US" sz="2400" dirty="0"/>
          </a:p>
          <a:p>
            <a:r>
              <a:rPr lang="en-US" sz="2400" dirty="0"/>
              <a:t>This can be a summary of the ordinance or printed in full. If done as a summary, </a:t>
            </a:r>
          </a:p>
          <a:p>
            <a:r>
              <a:rPr lang="en-US" sz="2400" dirty="0"/>
              <a:t>it must include a note for the reader as how to find the full text of the ordinance.</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50</a:t>
            </a:fld>
            <a:endParaRPr lang="en-US"/>
          </a:p>
        </p:txBody>
      </p:sp>
    </p:spTree>
    <p:extLst>
      <p:ext uri="{BB962C8B-B14F-4D97-AF65-F5344CB8AC3E}">
        <p14:creationId xmlns:p14="http://schemas.microsoft.com/office/powerpoint/2010/main" val="1024941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Requires a Simple Majority to pass. This is half of the body +1 </a:t>
            </a:r>
          </a:p>
          <a:p>
            <a:endParaRPr lang="en-US" sz="2000" dirty="0"/>
          </a:p>
          <a:p>
            <a:r>
              <a:rPr lang="en-US" sz="2000" dirty="0"/>
              <a:t>Meetings require that all members be notified. </a:t>
            </a:r>
          </a:p>
          <a:p>
            <a:endParaRPr lang="en-US" dirty="0"/>
          </a:p>
          <a:p>
            <a:r>
              <a:rPr lang="en-US" sz="2000" dirty="0"/>
              <a:t>Ordinances can be passed under </a:t>
            </a:r>
            <a:r>
              <a:rPr lang="en-US" sz="2000" u="sng" dirty="0"/>
              <a:t>emergency status</a:t>
            </a:r>
            <a:r>
              <a:rPr lang="en-US" sz="2000" dirty="0"/>
              <a:t>, but the requirements change quite a bit and we won’t get into the details today. </a:t>
            </a:r>
          </a:p>
          <a:p>
            <a:r>
              <a:rPr lang="en-US" sz="2000" dirty="0"/>
              <a:t>It’s a tool to have in the tool belt, but not one you want to really ever use if possible.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51</a:t>
            </a:fld>
            <a:endParaRPr lang="en-US"/>
          </a:p>
        </p:txBody>
      </p:sp>
    </p:spTree>
    <p:extLst>
      <p:ext uri="{BB962C8B-B14F-4D97-AF65-F5344CB8AC3E}">
        <p14:creationId xmlns:p14="http://schemas.microsoft.com/office/powerpoint/2010/main" val="2275894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is not an exhaustive list. </a:t>
            </a:r>
          </a:p>
          <a:p>
            <a:endParaRPr lang="en-US" sz="2400" dirty="0"/>
          </a:p>
          <a:p>
            <a:r>
              <a:rPr lang="en-US" sz="2400" dirty="0"/>
              <a:t>But if you look closely at these items listed, each one has something to do with appropriating county money for something.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52</a:t>
            </a:fld>
            <a:endParaRPr lang="en-US"/>
          </a:p>
        </p:txBody>
      </p:sp>
    </p:spTree>
    <p:extLst>
      <p:ext uri="{BB962C8B-B14F-4D97-AF65-F5344CB8AC3E}">
        <p14:creationId xmlns:p14="http://schemas.microsoft.com/office/powerpoint/2010/main" val="1563306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sz="1800" dirty="0"/>
              <a:t>Orders and Resolutions are used to provide guidance and direction for the court or to give recognition to community members. </a:t>
            </a:r>
          </a:p>
          <a:p>
            <a:endParaRPr lang="en-US" sz="1800" dirty="0"/>
          </a:p>
          <a:p>
            <a:r>
              <a:rPr lang="en-US" sz="1800" dirty="0"/>
              <a:t>These may or may not be lasting in nature, but </a:t>
            </a:r>
            <a:r>
              <a:rPr lang="en-US" sz="1800" b="1" dirty="0"/>
              <a:t>do not involve an appropriation of funds</a:t>
            </a:r>
            <a:r>
              <a:rPr lang="en-US" sz="1800" dirty="0"/>
              <a:t>.</a:t>
            </a:r>
          </a:p>
          <a:p>
            <a:r>
              <a:rPr lang="en-US" sz="1800" dirty="0"/>
              <a:t> </a:t>
            </a:r>
          </a:p>
          <a:p>
            <a:r>
              <a:rPr lang="en-US" sz="1800" dirty="0"/>
              <a:t>They </a:t>
            </a:r>
            <a:r>
              <a:rPr lang="en-US" sz="1800" b="1" dirty="0"/>
              <a:t>do not require </a:t>
            </a:r>
            <a:r>
              <a:rPr lang="en-US" sz="1800" dirty="0"/>
              <a:t>publication and </a:t>
            </a:r>
            <a:r>
              <a:rPr lang="en-US" sz="1800" b="1" dirty="0"/>
              <a:t>do not require </a:t>
            </a:r>
            <a:r>
              <a:rPr lang="en-US" sz="1800" dirty="0"/>
              <a:t>a first or second reading. </a:t>
            </a:r>
          </a:p>
          <a:p>
            <a:endParaRPr lang="en-US" sz="1800" dirty="0"/>
          </a:p>
          <a:p>
            <a:r>
              <a:rPr lang="en-US" sz="1800" u="sng" dirty="0"/>
              <a:t>Examples</a:t>
            </a:r>
            <a:r>
              <a:rPr lang="en-US" sz="1800" dirty="0"/>
              <a:t> could be recognizing a little league team that did well in a state tourney or the person who won first prize at the state fair.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sz="2000" dirty="0"/>
              <a:t>As a Court of Record, this requires that all official actions be documented and a record kept of them. </a:t>
            </a:r>
          </a:p>
          <a:p>
            <a:pPr defTabSz="923727">
              <a:defRPr/>
            </a:pPr>
            <a:endParaRPr lang="en-US" sz="2000" dirty="0"/>
          </a:p>
          <a:p>
            <a:pPr defTabSz="923727">
              <a:defRPr/>
            </a:pPr>
            <a:r>
              <a:rPr lang="en-US" sz="2000" dirty="0"/>
              <a:t>Within 30 days of ordinance passage, budgets will be indexed by year and all other ordinances will be indexed by those “in Force.” </a:t>
            </a:r>
          </a:p>
          <a:p>
            <a:pPr defTabSz="923727">
              <a:defRPr/>
            </a:pPr>
            <a:endParaRPr lang="en-US" sz="2000" dirty="0"/>
          </a:p>
          <a:p>
            <a:pPr defTabSz="923727">
              <a:defRPr/>
            </a:pPr>
            <a:r>
              <a:rPr lang="en-US" sz="2000" dirty="0"/>
              <a:t>Retaining overruled or expired ordinances is advisable but not required. </a:t>
            </a:r>
          </a:p>
          <a:p>
            <a:pPr defTabSz="923727">
              <a:defRPr/>
            </a:pPr>
            <a:endParaRPr lang="en-US" sz="2000" dirty="0"/>
          </a:p>
          <a:p>
            <a:pPr defTabSz="923727">
              <a:defRPr/>
            </a:pPr>
            <a:r>
              <a:rPr lang="en-US" sz="2000" dirty="0"/>
              <a:t>These records will be filed and maintained by the county clerk.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54</a:t>
            </a:fld>
            <a:endParaRPr lang="en-US"/>
          </a:p>
        </p:txBody>
      </p:sp>
    </p:spTree>
    <p:extLst>
      <p:ext uri="{BB962C8B-B14F-4D97-AF65-F5344CB8AC3E}">
        <p14:creationId xmlns:p14="http://schemas.microsoft.com/office/powerpoint/2010/main" val="2977031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55</a:t>
            </a:fld>
            <a:endParaRPr lang="en-US"/>
          </a:p>
        </p:txBody>
      </p:sp>
    </p:spTree>
    <p:extLst>
      <p:ext uri="{BB962C8B-B14F-4D97-AF65-F5344CB8AC3E}">
        <p14:creationId xmlns:p14="http://schemas.microsoft.com/office/powerpoint/2010/main" val="1663072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Bonding is required. If an official cannot be bonded, they may have to vacate office. </a:t>
            </a:r>
          </a:p>
          <a:p>
            <a:endParaRPr lang="en-US" sz="2000" dirty="0"/>
          </a:p>
          <a:p>
            <a:r>
              <a:rPr lang="en-US" sz="2000" dirty="0"/>
              <a:t>All financial Reports to DLG should be in the form of the Cash Basis of Accounting</a:t>
            </a:r>
          </a:p>
          <a:p>
            <a:endParaRPr lang="en-US" sz="2000" dirty="0"/>
          </a:p>
          <a:p>
            <a:r>
              <a:rPr lang="en-US" sz="2000" dirty="0"/>
              <a:t>It should not surprise anyone that the fiscal court is required to prepare a budget of Receipts and Expenditures. </a:t>
            </a:r>
          </a:p>
          <a:p>
            <a:endParaRPr lang="en-US" sz="2000" dirty="0"/>
          </a:p>
          <a:p>
            <a:r>
              <a:rPr lang="en-US" sz="2000" dirty="0"/>
              <a:t>Cash Receipt logs and Cash Disbursement logs should be used. This is not your money, keep track of it.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56</a:t>
            </a:fld>
            <a:endParaRPr lang="en-US"/>
          </a:p>
        </p:txBody>
      </p:sp>
    </p:spTree>
    <p:extLst>
      <p:ext uri="{BB962C8B-B14F-4D97-AF65-F5344CB8AC3E}">
        <p14:creationId xmlns:p14="http://schemas.microsoft.com/office/powerpoint/2010/main" val="2571705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 the receipt logs, use a numbered three part receipt. </a:t>
            </a:r>
          </a:p>
          <a:p>
            <a:endParaRPr lang="en-US" sz="2000" dirty="0"/>
          </a:p>
          <a:p>
            <a:r>
              <a:rPr lang="en-US" sz="2000" dirty="0"/>
              <a:t>Make Daily Deposits of Cash and Checks to an FDIC accredited institution</a:t>
            </a:r>
          </a:p>
          <a:p>
            <a:endParaRPr lang="en-US" sz="2000" dirty="0"/>
          </a:p>
          <a:p>
            <a:r>
              <a:rPr lang="en-US" sz="2000" dirty="0"/>
              <a:t>Ensure that all your investments follow the County’s Investment Policy. Which should include the use of interest bearing accounts. Don’t deposit all your cash there and not earn anything off of it!</a:t>
            </a:r>
          </a:p>
          <a:p>
            <a:endParaRPr lang="en-US" sz="2000" dirty="0"/>
          </a:p>
          <a:p>
            <a:r>
              <a:rPr lang="en-US" sz="2000" dirty="0"/>
              <a:t>Make sure that there is a Perfected Pledge of Securities that covers any investments.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57</a:t>
            </a:fld>
            <a:endParaRPr lang="en-US"/>
          </a:p>
        </p:txBody>
      </p:sp>
    </p:spTree>
    <p:extLst>
      <p:ext uri="{BB962C8B-B14F-4D97-AF65-F5344CB8AC3E}">
        <p14:creationId xmlns:p14="http://schemas.microsoft.com/office/powerpoint/2010/main" val="31401499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sz="2000" dirty="0"/>
              <a:t>Make sure to reconcile your accounts monthly. </a:t>
            </a:r>
          </a:p>
          <a:p>
            <a:endParaRPr lang="en-US" sz="2000" dirty="0"/>
          </a:p>
          <a:p>
            <a:r>
              <a:rPr lang="en-US" sz="2000" dirty="0"/>
              <a:t>You must prepare an annual financial statement</a:t>
            </a:r>
          </a:p>
          <a:p>
            <a:endParaRPr lang="en-US" sz="2000" dirty="0"/>
          </a:p>
          <a:p>
            <a:r>
              <a:rPr lang="en-US" sz="2000" dirty="0"/>
              <a:t>Keep any personal funds separate from public funds. </a:t>
            </a:r>
            <a:r>
              <a:rPr lang="en-US" sz="2000" i="1" u="sng" dirty="0"/>
              <a:t>This should be a no-brainer of a requirement, but there are problems from time to time</a:t>
            </a:r>
            <a:r>
              <a:rPr lang="en-US" sz="2000" dirty="0"/>
              <a:t>. </a:t>
            </a:r>
          </a:p>
          <a:p>
            <a:r>
              <a:rPr lang="en-US" sz="2000" dirty="0"/>
              <a:t> </a:t>
            </a:r>
          </a:p>
          <a:p>
            <a:r>
              <a:rPr lang="en-US" sz="2000" dirty="0"/>
              <a:t>No bonuses are allowed to be paid out for employees, no charitable contributions for fundraisers and you cannot prepay for good or services.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dirty="0"/>
              <a:t>You must competitively bid for purchases in excess of $20,000. Unless, it is contracted under the state procurement office. </a:t>
            </a:r>
            <a:r>
              <a:rPr lang="en-US" sz="1800" i="1" u="sng" dirty="0"/>
              <a:t>We’ll touch more on this in a minute. </a:t>
            </a:r>
          </a:p>
          <a:p>
            <a:endParaRPr lang="en-US" sz="1800" dirty="0"/>
          </a:p>
          <a:p>
            <a:r>
              <a:rPr lang="en-US" sz="1800" dirty="0"/>
              <a:t>You must use a purchase order system. DLG made that requirement two years ago. </a:t>
            </a:r>
          </a:p>
          <a:p>
            <a:endParaRPr lang="en-US" sz="1800" dirty="0"/>
          </a:p>
          <a:p>
            <a:r>
              <a:rPr lang="en-US" sz="1800" dirty="0"/>
              <a:t>Disbursements by check only, ETFs are only allows for payroll deposits. </a:t>
            </a:r>
          </a:p>
          <a:p>
            <a:endParaRPr lang="en-US" sz="1800" dirty="0"/>
          </a:p>
          <a:p>
            <a:r>
              <a:rPr lang="en-US" sz="1800" dirty="0"/>
              <a:t>You must annually document your fixed assets and assess their value (Inventory). </a:t>
            </a:r>
            <a:r>
              <a:rPr lang="en-US" sz="1800" i="1" dirty="0"/>
              <a:t>This helps to keep equipment from walking away. </a:t>
            </a:r>
          </a:p>
          <a:p>
            <a:endParaRPr lang="en-US" sz="1800" dirty="0"/>
          </a:p>
          <a:p>
            <a:r>
              <a:rPr lang="en-US" sz="1800" dirty="0"/>
              <a:t>Prior to borrowing any money you must notify the State Local Debt Officer. </a:t>
            </a:r>
            <a:r>
              <a:rPr lang="en-US" sz="1800" i="1" dirty="0"/>
              <a:t>Depending on the type of debt, it may be required to have SLDO approval.</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59</a:t>
            </a:fld>
            <a:endParaRPr lang="en-US"/>
          </a:p>
        </p:txBody>
      </p:sp>
    </p:spTree>
    <p:extLst>
      <p:ext uri="{BB962C8B-B14F-4D97-AF65-F5344CB8AC3E}">
        <p14:creationId xmlns:p14="http://schemas.microsoft.com/office/powerpoint/2010/main" val="361105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sz="2400" dirty="0"/>
              <a:t>You must competitively bid for purchases in excess of $20,000. 					</a:t>
            </a:r>
          </a:p>
          <a:p>
            <a:endParaRPr lang="en-US" sz="2400" dirty="0"/>
          </a:p>
          <a:p>
            <a:r>
              <a:rPr lang="en-US" sz="2400" dirty="0"/>
              <a:t>The $20,000 limit applies to the entire project. </a:t>
            </a:r>
          </a:p>
          <a:p>
            <a:endParaRPr lang="en-US" sz="2400" dirty="0"/>
          </a:p>
          <a:p>
            <a:r>
              <a:rPr lang="en-US" sz="2400" dirty="0"/>
              <a:t>No piecemealing, Spending $18,000 and $15,000 and then $19,000 to avoid bidding.  </a:t>
            </a:r>
          </a:p>
          <a:p>
            <a:endParaRPr lang="en-US" sz="2400" dirty="0"/>
          </a:p>
          <a:p>
            <a:r>
              <a:rPr lang="en-US" sz="2400" dirty="0"/>
              <a:t>Some exceptions</a:t>
            </a:r>
          </a:p>
          <a:p>
            <a:endParaRPr lang="en-US" sz="2400"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lnSpcReduction="10000"/>
          </a:bodyPr>
          <a:lstStyle/>
          <a:p>
            <a:pPr defTabSz="923727">
              <a:defRPr/>
            </a:pPr>
            <a:r>
              <a:rPr lang="en-US" sz="1600" dirty="0"/>
              <a:t>Check your counties administrative code, you will find some purchasing guidance there. If you do not have purchasing guidelines you may add them as long as they are as restrictive as state requirements. They cannot be less restrictive. </a:t>
            </a:r>
          </a:p>
          <a:p>
            <a:endParaRPr lang="en-US" sz="1600" dirty="0"/>
          </a:p>
          <a:p>
            <a:r>
              <a:rPr lang="en-US" sz="1600" dirty="0"/>
              <a:t>Any purchases should have a budgeted line item from which the funds will be drawn. </a:t>
            </a:r>
          </a:p>
          <a:p>
            <a:endParaRPr lang="en-US" sz="1600" dirty="0"/>
          </a:p>
          <a:p>
            <a:r>
              <a:rPr lang="en-US" sz="1600" dirty="0"/>
              <a:t>The county must have unencumbered cash on hand to cover the cost of the purchase.  </a:t>
            </a:r>
          </a:p>
          <a:p>
            <a:pPr defTabSz="923727">
              <a:defRPr/>
            </a:pPr>
            <a:endParaRPr lang="en-US" dirty="0"/>
          </a:p>
          <a:p>
            <a:pPr defTabSz="923727">
              <a:defRPr/>
            </a:pPr>
            <a:r>
              <a:rPr lang="en-US" sz="1600" dirty="0"/>
              <a:t>The state e-procurement site is listed on this slide. You may make purchases of equipment under the agreements on site, without open bidding and with pre-arranged pricing which may be better than bidding would have generated. The contracts are with the vendors listed and you deal directly with them. The Kentucky Office of Procurement does not handle the sale or delivery, they aren’t Amazon or E-Bay.</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61</a:t>
            </a:fld>
            <a:endParaRPr lang="en-US"/>
          </a:p>
        </p:txBody>
      </p:sp>
    </p:spTree>
    <p:extLst>
      <p:ext uri="{BB962C8B-B14F-4D97-AF65-F5344CB8AC3E}">
        <p14:creationId xmlns:p14="http://schemas.microsoft.com/office/powerpoint/2010/main" val="45459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defTabSz="923727">
              <a:defRPr/>
            </a:pPr>
            <a:r>
              <a:rPr lang="en-US" sz="2400" dirty="0"/>
              <a:t>No purchases should be made without an attached P.O. number</a:t>
            </a:r>
          </a:p>
          <a:p>
            <a:endParaRPr lang="en-US" sz="2400" dirty="0"/>
          </a:p>
          <a:p>
            <a:r>
              <a:rPr lang="en-US" sz="2400" dirty="0"/>
              <a:t>Approved Purchase Order represents an encumbrance of funds</a:t>
            </a:r>
          </a:p>
          <a:p>
            <a:endParaRPr lang="en-US" sz="2400" dirty="0"/>
          </a:p>
          <a:p>
            <a:r>
              <a:rPr lang="en-US" sz="2400" dirty="0"/>
              <a:t>Once the product has been received the Fiscal Court approved the disbursement of funds and the PO is then cleared in the journal.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sz="2000" dirty="0"/>
              <a:t>The county can pay no more than the highest appraised value determined by a Certified Appraiser.  In purchases under $40,000 no appraiser is required. </a:t>
            </a:r>
          </a:p>
          <a:p>
            <a:endParaRPr lang="en-US" sz="2000" dirty="0"/>
          </a:p>
          <a:p>
            <a:r>
              <a:rPr lang="en-US" sz="2000" dirty="0"/>
              <a:t>A magistrate or commissioner should work with the realtor in this process</a:t>
            </a:r>
          </a:p>
          <a:p>
            <a:endParaRPr lang="en-US" sz="2000" dirty="0"/>
          </a:p>
          <a:p>
            <a:r>
              <a:rPr lang="en-US" sz="2000" dirty="0"/>
              <a:t>The final purchase will require Fiscal Court approval and the use of an </a:t>
            </a:r>
            <a:r>
              <a:rPr lang="en-US" sz="2000" b="1" u="sng" dirty="0"/>
              <a:t>Ordinance</a:t>
            </a:r>
            <a:r>
              <a:rPr lang="en-US" sz="2000" dirty="0"/>
              <a:t>. </a:t>
            </a:r>
            <a:r>
              <a:rPr lang="en-US" sz="2000" i="1" dirty="0"/>
              <a:t>Remember that from a few slides back?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sz="2400" dirty="0"/>
              <a:t>If your administrative code does not have a section on purchases, or even if it does, you may opt to adopt the KY Model Procurement Code </a:t>
            </a:r>
          </a:p>
          <a:p>
            <a:endParaRPr lang="en-US" sz="2400" dirty="0"/>
          </a:p>
          <a:p>
            <a:pPr defTabSz="923727">
              <a:defRPr/>
            </a:pPr>
            <a:r>
              <a:rPr lang="en-US" sz="2400" dirty="0"/>
              <a:t>Once adopted, this model then it will supersede any other county provisions.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dirty="0"/>
              <a:t>The Judge presents the bills to be paid to the Fiscal Court. And the Fiscal Court REVIEWS and if good cause exists, may vote to deny the claim. </a:t>
            </a:r>
          </a:p>
          <a:p>
            <a:endParaRPr lang="en-US" sz="2000" dirty="0"/>
          </a:p>
          <a:p>
            <a:r>
              <a:rPr lang="en-US" sz="2000" dirty="0"/>
              <a:t>The denial of a claim takes a simple majority vote (Half + 1). This is in keeping with all other votes on Appropriations</a:t>
            </a:r>
          </a:p>
          <a:p>
            <a:endParaRPr lang="en-US" sz="2000" dirty="0"/>
          </a:p>
          <a:p>
            <a:r>
              <a:rPr lang="en-US" sz="2000" dirty="0"/>
              <a:t>KRS 68.300 Makes expenditures in excess of the Budgeted fund void and illegal. </a:t>
            </a:r>
          </a:p>
          <a:p>
            <a:r>
              <a:rPr lang="en-US" sz="2000" dirty="0"/>
              <a:t> </a:t>
            </a:r>
          </a:p>
          <a:p>
            <a:r>
              <a:rPr lang="en-US" sz="1800" dirty="0"/>
              <a:t>KRS 65.140 requires that the Fiscal Court pay all vendor invoices within 30 working days of their receipt. </a:t>
            </a:r>
            <a:r>
              <a:rPr lang="en-US" sz="1800" i="1" dirty="0"/>
              <a:t>The vendors can apply a 1% interest to the court as “late fee” if not paid within 30 working days</a:t>
            </a:r>
          </a:p>
        </p:txBody>
      </p:sp>
      <p:sp>
        <p:nvSpPr>
          <p:cNvPr id="4" name="Slide Number Placeholder 3"/>
          <p:cNvSpPr>
            <a:spLocks noGrp="1"/>
          </p:cNvSpPr>
          <p:nvPr>
            <p:ph type="sldNum" sz="quarter" idx="10"/>
          </p:nvPr>
        </p:nvSpPr>
        <p:spPr/>
        <p:txBody>
          <a:bodyPr/>
          <a:lstStyle/>
          <a:p>
            <a:fld id="{6502EFF1-1324-44A1-8FE1-218BB3F8F082}" type="slidenum">
              <a:rPr lang="en-US" smtClean="0"/>
              <a:pPr/>
              <a:t>65</a:t>
            </a:fld>
            <a:endParaRPr lang="en-US"/>
          </a:p>
        </p:txBody>
      </p:sp>
    </p:spTree>
    <p:extLst>
      <p:ext uri="{BB962C8B-B14F-4D97-AF65-F5344CB8AC3E}">
        <p14:creationId xmlns:p14="http://schemas.microsoft.com/office/powerpoint/2010/main" val="38456574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dirty="0"/>
              <a:t>Once the claim has been </a:t>
            </a:r>
            <a:r>
              <a:rPr lang="en-US" sz="2000" b="1" dirty="0"/>
              <a:t>REVIEWED</a:t>
            </a:r>
            <a:r>
              <a:rPr lang="en-US" sz="2000" dirty="0"/>
              <a:t> by the Fiscal Court, the Judge-Executive (or an appointed Finance Officer) then prepares a check to pay the claim and provides their signature </a:t>
            </a:r>
          </a:p>
          <a:p>
            <a:endParaRPr lang="en-US" sz="2000" dirty="0"/>
          </a:p>
          <a:p>
            <a:r>
              <a:rPr lang="en-US" sz="2000" dirty="0"/>
              <a:t>The Treasurer then verifies the claim and that it is within the budgeted limits and then signs the check.</a:t>
            </a:r>
          </a:p>
          <a:p>
            <a:endParaRPr lang="en-US" sz="2000" dirty="0"/>
          </a:p>
          <a:p>
            <a:r>
              <a:rPr lang="en-US" sz="2000" dirty="0"/>
              <a:t>In the Fiscal Court structure, the holding of the county treasury is a legislative function, while the enacting of the budget and disbursement of claims to vendors is a function of the Executive. </a:t>
            </a:r>
          </a:p>
          <a:p>
            <a:endParaRPr lang="en-US" sz="2000" dirty="0"/>
          </a:p>
          <a:p>
            <a:r>
              <a:rPr lang="en-US" sz="2000" b="1" dirty="0"/>
              <a:t>TURN OVER TO REBECCA</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66</a:t>
            </a:fld>
            <a:endParaRPr lang="en-US"/>
          </a:p>
        </p:txBody>
      </p:sp>
    </p:spTree>
    <p:extLst>
      <p:ext uri="{BB962C8B-B14F-4D97-AF65-F5344CB8AC3E}">
        <p14:creationId xmlns:p14="http://schemas.microsoft.com/office/powerpoint/2010/main" val="17176479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Thank you for having us here today. </a:t>
            </a:r>
          </a:p>
          <a:p>
            <a:r>
              <a:rPr lang="en-US" sz="2000" dirty="0"/>
              <a:t>I am Jaarad Taylor, one of the Local Government Advisors. </a:t>
            </a:r>
          </a:p>
          <a:p>
            <a:r>
              <a:rPr lang="en-US" sz="2000" dirty="0"/>
              <a:t>I serve the counties of the Bluegrass, Buffalo Trace, FIVCO and Gateway ADDs. </a:t>
            </a:r>
          </a:p>
          <a:p>
            <a:endParaRPr lang="en-US" sz="2000" dirty="0"/>
          </a:p>
          <a:p>
            <a:r>
              <a:rPr lang="en-US" sz="2000" dirty="0"/>
              <a:t>If you will be serving one of those counties, please make sure you stop me after this presentation and let me introduce myself. </a:t>
            </a:r>
          </a:p>
          <a:p>
            <a:r>
              <a:rPr lang="en-US" sz="2000" dirty="0"/>
              <a:t> </a:t>
            </a:r>
          </a:p>
          <a:p>
            <a:r>
              <a:rPr lang="en-US" sz="2000" dirty="0"/>
              <a:t>Without further delay, I will be discussing Ordinances and the Handling of Public Funds.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67</a:t>
            </a:fld>
            <a:endParaRPr lang="en-US"/>
          </a:p>
        </p:txBody>
      </p:sp>
    </p:spTree>
    <p:extLst>
      <p:ext uri="{BB962C8B-B14F-4D97-AF65-F5344CB8AC3E}">
        <p14:creationId xmlns:p14="http://schemas.microsoft.com/office/powerpoint/2010/main" val="5243695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sz="2000" dirty="0"/>
              <a:t>In the following slides, we will go over the salaries and pay of all local officials including CJE, County Clerk, Sheriffs and Jailers operating full service jails. </a:t>
            </a:r>
          </a:p>
          <a:p>
            <a:pPr defTabSz="923727">
              <a:defRPr/>
            </a:pPr>
            <a:endParaRPr lang="en-US" sz="2000" dirty="0"/>
          </a:p>
          <a:p>
            <a:pPr defTabSz="923727">
              <a:defRPr/>
            </a:pPr>
            <a:r>
              <a:rPr lang="en-US" sz="2000" dirty="0"/>
              <a:t>All of these salaries are laid out in KRS 64.5275</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68</a:t>
            </a:fld>
            <a:endParaRPr lang="en-US"/>
          </a:p>
        </p:txBody>
      </p:sp>
    </p:spTree>
    <p:extLst>
      <p:ext uri="{BB962C8B-B14F-4D97-AF65-F5344CB8AC3E}">
        <p14:creationId xmlns:p14="http://schemas.microsoft.com/office/powerpoint/2010/main" val="3727218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lnSpcReduction="10000"/>
          </a:bodyPr>
          <a:lstStyle/>
          <a:p>
            <a:r>
              <a:rPr lang="en-US" sz="2000" dirty="0"/>
              <a:t>This is the salary schedule that our office will be sending each County in the following months. </a:t>
            </a:r>
          </a:p>
          <a:p>
            <a:r>
              <a:rPr lang="en-US" sz="2000" dirty="0"/>
              <a:t>You can see that the table is broken down by population groups on the left and Steps that coincide with years of service on the top. </a:t>
            </a:r>
          </a:p>
          <a:p>
            <a:r>
              <a:rPr lang="en-US" sz="2000" dirty="0"/>
              <a:t>To find your salary you will find your County’s population on the left then for all newly elected officials with no previous years of service- you will be step one. </a:t>
            </a:r>
          </a:p>
          <a:p>
            <a:endParaRPr lang="en-US" sz="2000" dirty="0"/>
          </a:p>
          <a:p>
            <a:r>
              <a:rPr lang="en-US" sz="2000" dirty="0"/>
              <a:t>This table is only for CJEs, County Clerks, Sheriffs and Jailers operating full service jails. </a:t>
            </a:r>
          </a:p>
          <a:p>
            <a:pPr defTabSz="923727">
              <a:defRPr/>
            </a:pPr>
            <a:br>
              <a:rPr lang="en-US" sz="2000" dirty="0"/>
            </a:br>
            <a:r>
              <a:rPr lang="en-US" dirty="0"/>
              <a:t>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615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sz="2000" dirty="0"/>
              <a:t>Read slide. </a:t>
            </a:r>
          </a:p>
          <a:p>
            <a:pPr defTabSz="923727">
              <a:defRPr/>
            </a:pPr>
            <a:endParaRPr lang="en-US" sz="2000" dirty="0"/>
          </a:p>
          <a:p>
            <a:pPr defTabSz="923727">
              <a:defRPr/>
            </a:pPr>
            <a:r>
              <a:rPr lang="en-US" sz="2000" dirty="0"/>
              <a:t>Give sheriff example of waiving pay until after taxes are collected.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70</a:t>
            </a:fld>
            <a:endParaRPr lang="en-US"/>
          </a:p>
        </p:txBody>
      </p:sp>
    </p:spTree>
    <p:extLst>
      <p:ext uri="{BB962C8B-B14F-4D97-AF65-F5344CB8AC3E}">
        <p14:creationId xmlns:p14="http://schemas.microsoft.com/office/powerpoint/2010/main" val="10265219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JUST READ SLIDE</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71</a:t>
            </a:fld>
            <a:endParaRPr lang="en-US"/>
          </a:p>
        </p:txBody>
      </p:sp>
    </p:spTree>
    <p:extLst>
      <p:ext uri="{BB962C8B-B14F-4D97-AF65-F5344CB8AC3E}">
        <p14:creationId xmlns:p14="http://schemas.microsoft.com/office/powerpoint/2010/main" val="11297157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County Attorney’s are also subject to CPI increases and there must be a line item allocation in the County’s budget to pay for the County Attorney’s services as legal advisor to the Fiscal Court.                 </a:t>
            </a:r>
          </a:p>
          <a:p>
            <a:endParaRPr lang="en-US" sz="2000" dirty="0"/>
          </a:p>
          <a:p>
            <a:r>
              <a:rPr lang="en-US" sz="2000" dirty="0"/>
              <a:t>Read rest of slide.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72</a:t>
            </a:fld>
            <a:endParaRPr lang="en-US"/>
          </a:p>
        </p:txBody>
      </p:sp>
    </p:spTree>
    <p:extLst>
      <p:ext uri="{BB962C8B-B14F-4D97-AF65-F5344CB8AC3E}">
        <p14:creationId xmlns:p14="http://schemas.microsoft.com/office/powerpoint/2010/main" val="23461957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JUST READ SLIDE</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73</a:t>
            </a:fld>
            <a:endParaRPr lang="en-US"/>
          </a:p>
        </p:txBody>
      </p:sp>
    </p:spTree>
    <p:extLst>
      <p:ext uri="{BB962C8B-B14F-4D97-AF65-F5344CB8AC3E}">
        <p14:creationId xmlns:p14="http://schemas.microsoft.com/office/powerpoint/2010/main" val="13748469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sz="2400" dirty="0"/>
              <a:t>JUST READ SLIDE</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sz="2400" dirty="0"/>
              <a:t>JUST READ SLIDE</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75</a:t>
            </a:fld>
            <a:endParaRPr lang="en-US"/>
          </a:p>
        </p:txBody>
      </p:sp>
    </p:spTree>
    <p:extLst>
      <p:ext uri="{BB962C8B-B14F-4D97-AF65-F5344CB8AC3E}">
        <p14:creationId xmlns:p14="http://schemas.microsoft.com/office/powerpoint/2010/main" val="2115439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In addition to your salary and expense allowances, there is also a voluntary training program formed under House Bill 810 that my colleague Wendy Thompson is going to go over with you at this time.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76</a:t>
            </a:fld>
            <a:endParaRPr lang="en-US"/>
          </a:p>
        </p:txBody>
      </p:sp>
    </p:spTree>
    <p:extLst>
      <p:ext uri="{BB962C8B-B14F-4D97-AF65-F5344CB8AC3E}">
        <p14:creationId xmlns:p14="http://schemas.microsoft.com/office/powerpoint/2010/main" val="11726184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Thank you for having us here today. </a:t>
            </a:r>
          </a:p>
          <a:p>
            <a:r>
              <a:rPr lang="en-US" sz="2000" dirty="0"/>
              <a:t>I am Jaarad Taylor, one of the Local Government Advisors. </a:t>
            </a:r>
          </a:p>
          <a:p>
            <a:r>
              <a:rPr lang="en-US" sz="2000" dirty="0"/>
              <a:t>I serve the counties of the Bluegrass, Buffalo Trace, FIVCO and Gateway ADDs. </a:t>
            </a:r>
          </a:p>
          <a:p>
            <a:endParaRPr lang="en-US" sz="2000" dirty="0"/>
          </a:p>
          <a:p>
            <a:r>
              <a:rPr lang="en-US" sz="2000" dirty="0"/>
              <a:t>If you will be serving one of those counties, please make sure you stop me after this presentation and let me introduce myself. </a:t>
            </a:r>
          </a:p>
          <a:p>
            <a:r>
              <a:rPr lang="en-US" sz="2000" dirty="0"/>
              <a:t> </a:t>
            </a:r>
          </a:p>
          <a:p>
            <a:r>
              <a:rPr lang="en-US" sz="2000" dirty="0"/>
              <a:t>Without further delay, I will be discussing Ordinances and the Handling of Public Funds.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77</a:t>
            </a:fld>
            <a:endParaRPr lang="en-US"/>
          </a:p>
        </p:txBody>
      </p:sp>
    </p:spTree>
    <p:extLst>
      <p:ext uri="{BB962C8B-B14F-4D97-AF65-F5344CB8AC3E}">
        <p14:creationId xmlns:p14="http://schemas.microsoft.com/office/powerpoint/2010/main" val="11807057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defTabSz="923727">
              <a:defRPr/>
            </a:pPr>
            <a:r>
              <a:rPr lang="en-US" sz="2000" dirty="0"/>
              <a:t>Our official web address is listed at the top of this slide and at the bottom of your “notes pages” we’ve provided in the folders. </a:t>
            </a:r>
          </a:p>
          <a:p>
            <a:pPr defTabSz="923727">
              <a:defRPr/>
            </a:pPr>
            <a:endParaRPr lang="en-US" sz="2000" dirty="0"/>
          </a:p>
          <a:p>
            <a:pPr defTabSz="923727">
              <a:defRPr/>
            </a:pPr>
            <a:r>
              <a:rPr lang="en-US" sz="2000" dirty="0"/>
              <a:t>This web address gives you direct access to a very informative portal that you can navigate for resources and hopefully become very familiar with.  </a:t>
            </a:r>
          </a:p>
          <a:p>
            <a:pPr defTabSz="923727">
              <a:defRPr/>
            </a:pPr>
            <a:endParaRPr lang="en-US" sz="2000" dirty="0"/>
          </a:p>
          <a:p>
            <a:pPr defTabSz="923727">
              <a:defRPr/>
            </a:pPr>
            <a:r>
              <a:rPr lang="en-US" sz="2000" dirty="0"/>
              <a:t>This is just a quick snapshot of some areas on our website they you may find of interest.  </a:t>
            </a:r>
          </a:p>
          <a:p>
            <a:pPr defTabSz="923727">
              <a:defRPr/>
            </a:pPr>
            <a:r>
              <a:rPr lang="en-US" sz="2000" dirty="0"/>
              <a:t>Such as….. </a:t>
            </a:r>
            <a:r>
              <a:rPr lang="en-US" sz="2000" b="1" dirty="0"/>
              <a:t>(READ MAIN BULLETS)</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78</a:t>
            </a:fld>
            <a:endParaRPr lang="en-US"/>
          </a:p>
        </p:txBody>
      </p:sp>
    </p:spTree>
    <p:extLst>
      <p:ext uri="{BB962C8B-B14F-4D97-AF65-F5344CB8AC3E}">
        <p14:creationId xmlns:p14="http://schemas.microsoft.com/office/powerpoint/2010/main" val="24761260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By accessing our web address you’ll arrive at this screen.  This is DLG’s Main Webpage.  </a:t>
            </a:r>
          </a:p>
          <a:p>
            <a:endParaRPr lang="en-US" sz="2000" dirty="0"/>
          </a:p>
          <a:p>
            <a:r>
              <a:rPr lang="en-US" sz="2000" dirty="0"/>
              <a:t>On this page you will find the link to our Twitter account, which will keep you up to date on all the happenings.  </a:t>
            </a:r>
          </a:p>
          <a:p>
            <a:endParaRPr lang="en-US" sz="2000" dirty="0"/>
          </a:p>
          <a:p>
            <a:r>
              <a:rPr lang="en-US" sz="2000" dirty="0"/>
              <a:t>All the financial information on our website is all considered public record and is drawn from the reports your counties submit.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79</a:t>
            </a:fld>
            <a:endParaRPr lang="en-US"/>
          </a:p>
        </p:txBody>
      </p:sp>
    </p:spTree>
    <p:extLst>
      <p:ext uri="{BB962C8B-B14F-4D97-AF65-F5344CB8AC3E}">
        <p14:creationId xmlns:p14="http://schemas.microsoft.com/office/powerpoint/2010/main" val="324280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eaLnBrk="1" hangingPunct="1"/>
            <a:r>
              <a:rPr lang="en-US" dirty="0"/>
              <a:t>- Establish/administer local government uniform accounting system and reporting requirements</a:t>
            </a:r>
          </a:p>
          <a:p>
            <a:pPr eaLnBrk="1" hangingPunct="1"/>
            <a:r>
              <a:rPr lang="en-US" dirty="0"/>
              <a:t>(KRS 46.010, KRS 68.210, KRS 68.220, others)</a:t>
            </a:r>
          </a:p>
          <a:p>
            <a:pPr eaLnBrk="1" hangingPunct="1"/>
            <a:r>
              <a:rPr lang="en-US" dirty="0"/>
              <a:t>- Approve County Budgets and their amendments  (KRS 68.270, KRS 68.280)</a:t>
            </a:r>
          </a:p>
          <a:p>
            <a:pPr eaLnBrk="1" hangingPunct="1">
              <a:buFontTx/>
              <a:buChar char="-"/>
            </a:pPr>
            <a:r>
              <a:rPr lang="en-US" dirty="0"/>
              <a:t>Investigate County financial condition (KRS 68.350)</a:t>
            </a:r>
          </a:p>
          <a:p>
            <a:pPr eaLnBrk="1" hangingPunct="1">
              <a:buFontTx/>
              <a:buChar char="-"/>
            </a:pPr>
            <a:r>
              <a:rPr lang="en-US" dirty="0"/>
              <a:t>Provide technical assistance and information to local governments (KRS 147A.020)</a:t>
            </a:r>
          </a:p>
          <a:p>
            <a:pPr eaLnBrk="1" hangingPunct="1">
              <a:buFontTx/>
              <a:buChar char="-"/>
            </a:pPr>
            <a:r>
              <a:rPr lang="en-US" dirty="0"/>
              <a:t>Conduct training programs to local officials (147A.020)</a:t>
            </a:r>
          </a:p>
        </p:txBody>
      </p:sp>
      <p:sp>
        <p:nvSpPr>
          <p:cNvPr id="4" name="Slide Number Placeholder 3"/>
          <p:cNvSpPr>
            <a:spLocks noGrp="1"/>
          </p:cNvSpPr>
          <p:nvPr>
            <p:ph type="sldNum" sz="quarter" idx="10"/>
          </p:nvPr>
        </p:nvSpPr>
        <p:spPr/>
        <p:txBody>
          <a:bodyPr/>
          <a:lstStyle/>
          <a:p>
            <a:fld id="{6502EFF1-1324-44A1-8FE1-218BB3F8F082}"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sz="2000" dirty="0"/>
              <a:t>Still on our main webpage….on the right hand side you can access our Branch Resource Tiles.  </a:t>
            </a:r>
          </a:p>
          <a:p>
            <a:pPr defTabSz="923727">
              <a:defRPr/>
            </a:pPr>
            <a:endParaRPr lang="en-US" sz="2000" dirty="0"/>
          </a:p>
          <a:p>
            <a:pPr defTabSz="923727">
              <a:defRPr/>
            </a:pPr>
            <a:r>
              <a:rPr lang="en-US" sz="2000" dirty="0"/>
              <a:t>All of these will be great resources for you.  </a:t>
            </a:r>
          </a:p>
          <a:p>
            <a:pPr defTabSz="923727">
              <a:defRPr/>
            </a:pPr>
            <a:endParaRPr lang="en-US" sz="2000" dirty="0"/>
          </a:p>
          <a:p>
            <a:pPr defTabSz="923727">
              <a:defRPr/>
            </a:pPr>
            <a:r>
              <a:rPr lang="en-US" sz="2000" dirty="0"/>
              <a:t>Some of the tiles include the Commissioner’s Office, Local Officials Training Program, and the Staff Directory.</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80</a:t>
            </a:fld>
            <a:endParaRPr lang="en-US"/>
          </a:p>
        </p:txBody>
      </p:sp>
    </p:spTree>
    <p:extLst>
      <p:ext uri="{BB962C8B-B14F-4D97-AF65-F5344CB8AC3E}">
        <p14:creationId xmlns:p14="http://schemas.microsoft.com/office/powerpoint/2010/main" val="26966303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Let’s take a look at the County’s Branch Information tile because as County government you’ll be finding a wealth of information specifically here.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81</a:t>
            </a:fld>
            <a:endParaRPr lang="en-US"/>
          </a:p>
        </p:txBody>
      </p:sp>
    </p:spTree>
    <p:extLst>
      <p:ext uri="{BB962C8B-B14F-4D97-AF65-F5344CB8AC3E}">
        <p14:creationId xmlns:p14="http://schemas.microsoft.com/office/powerpoint/2010/main" val="21875197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Now we are on the County’s Page.  The County’s report page will allow the public to review a variety of reports including all the county’s quarterly and annual financial data.  </a:t>
            </a:r>
            <a:r>
              <a:rPr lang="en-US" sz="2000" b="1" dirty="0"/>
              <a:t>This includes all expenditures. </a:t>
            </a:r>
            <a:r>
              <a:rPr lang="en-US" sz="2000" dirty="0"/>
              <a:t> </a:t>
            </a:r>
          </a:p>
          <a:p>
            <a:endParaRPr lang="en-US" sz="2000" dirty="0"/>
          </a:p>
          <a:p>
            <a:r>
              <a:rPr lang="en-US" sz="2000" dirty="0"/>
              <a:t>The limitation of the report is that the data is only current through the most recent quarter.  </a:t>
            </a:r>
          </a:p>
          <a:p>
            <a:endParaRPr lang="en-US" sz="2000" dirty="0"/>
          </a:p>
          <a:p>
            <a:r>
              <a:rPr lang="en-US" sz="2000" dirty="0"/>
              <a:t>To access your county’s quarterly and annual financial data, click the dropdown box under County Reports.  Select Summary and the Year for which you’d like to review.  </a:t>
            </a:r>
          </a:p>
          <a:p>
            <a:r>
              <a:rPr lang="en-US" sz="2000" dirty="0"/>
              <a:t>Then click RUN and the report is generated.  You can also filter the Search County Data Box, by County, Area Development District, or the Type of Government.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82</a:t>
            </a:fld>
            <a:endParaRPr lang="en-US"/>
          </a:p>
        </p:txBody>
      </p:sp>
    </p:spTree>
    <p:extLst>
      <p:ext uri="{BB962C8B-B14F-4D97-AF65-F5344CB8AC3E}">
        <p14:creationId xmlns:p14="http://schemas.microsoft.com/office/powerpoint/2010/main" val="6456388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dirty="0"/>
              <a:t>Now we are on the County’s Page.  The County’s report page will allow the public to review a variety of reports including all the county’s quarterly and annual financial data.  </a:t>
            </a:r>
            <a:r>
              <a:rPr lang="en-US" sz="2000" b="1" dirty="0"/>
              <a:t>This includes all expenditures. </a:t>
            </a:r>
            <a:r>
              <a:rPr lang="en-US" sz="2000" dirty="0"/>
              <a:t> </a:t>
            </a:r>
          </a:p>
          <a:p>
            <a:endParaRPr lang="en-US" sz="2000" dirty="0"/>
          </a:p>
          <a:p>
            <a:r>
              <a:rPr lang="en-US" sz="2000" dirty="0"/>
              <a:t>The limitation of the report is that the data is only current through the most recent quarter.  </a:t>
            </a:r>
          </a:p>
          <a:p>
            <a:endParaRPr lang="en-US" sz="2000" dirty="0"/>
          </a:p>
          <a:p>
            <a:r>
              <a:rPr lang="en-US" sz="2000" dirty="0"/>
              <a:t>To access your county’s quarterly and annual financial data, click the dropdown box under County Reports.  Select Summary and the Year for which you’d like to review.  </a:t>
            </a:r>
          </a:p>
          <a:p>
            <a:r>
              <a:rPr lang="en-US" sz="2000" dirty="0"/>
              <a:t>Then click RUN and the report is generated.  You can also filter the Search County Data Box, by County, Area Development District, or the Type of Government.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83</a:t>
            </a:fld>
            <a:endParaRPr lang="en-US"/>
          </a:p>
        </p:txBody>
      </p:sp>
    </p:spTree>
    <p:extLst>
      <p:ext uri="{BB962C8B-B14F-4D97-AF65-F5344CB8AC3E}">
        <p14:creationId xmlns:p14="http://schemas.microsoft.com/office/powerpoint/2010/main" val="18309463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r>
              <a:rPr lang="en-US" sz="2000" dirty="0"/>
              <a:t>Now we’ll take a look at the County Quarterly Financial Uploads Section. </a:t>
            </a:r>
          </a:p>
          <a:p>
            <a:pPr defTabSz="923727">
              <a:defRPr/>
            </a:pPr>
            <a:r>
              <a:rPr lang="en-US" sz="2000" dirty="0"/>
              <a:t> </a:t>
            </a:r>
          </a:p>
          <a:p>
            <a:pPr defTabSz="923727">
              <a:defRPr/>
            </a:pPr>
            <a:r>
              <a:rPr lang="en-US" sz="2000" dirty="0"/>
              <a:t>This is where the treasurers will upload the Quarterly Financial Report.  </a:t>
            </a:r>
          </a:p>
          <a:p>
            <a:pPr defTabSz="923727">
              <a:defRPr/>
            </a:pPr>
            <a:endParaRPr lang="en-US" sz="2000" dirty="0"/>
          </a:p>
          <a:p>
            <a:pPr defTabSz="923727">
              <a:defRPr/>
            </a:pPr>
            <a:r>
              <a:rPr lang="en-US" sz="2000" dirty="0"/>
              <a:t>The signature page for the Judge Executive and Treasurer can be emailed or faxed separately.  </a:t>
            </a:r>
          </a:p>
          <a:p>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84</a:t>
            </a:fld>
            <a:endParaRPr lang="en-US"/>
          </a:p>
        </p:txBody>
      </p:sp>
    </p:spTree>
    <p:extLst>
      <p:ext uri="{BB962C8B-B14F-4D97-AF65-F5344CB8AC3E}">
        <p14:creationId xmlns:p14="http://schemas.microsoft.com/office/powerpoint/2010/main" val="18324116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Downloads box is an excellent tool.  </a:t>
            </a:r>
            <a:r>
              <a:rPr lang="en-US" sz="2000" b="1" u="sng" dirty="0"/>
              <a:t>Judge-Executives and Treasurers please take note. </a:t>
            </a:r>
          </a:p>
          <a:p>
            <a:endParaRPr lang="en-US" sz="2000" dirty="0"/>
          </a:p>
          <a:p>
            <a:r>
              <a:rPr lang="en-US" sz="2000" dirty="0"/>
              <a:t>You’ll find many forms you may need here, such as, the 65-35 Calculation Worksheet and the prior year certification that we need to calculate your salaries.  </a:t>
            </a:r>
          </a:p>
          <a:p>
            <a:endParaRPr lang="en-US" sz="2000" dirty="0"/>
          </a:p>
          <a:p>
            <a:r>
              <a:rPr lang="en-US" sz="2000" dirty="0"/>
              <a:t>There are also two important manuals that may be helpful for you to download.  The Duties of Elected Officials and County Government in Kentucky.</a:t>
            </a:r>
          </a:p>
        </p:txBody>
      </p:sp>
      <p:sp>
        <p:nvSpPr>
          <p:cNvPr id="4" name="Slide Number Placeholder 3"/>
          <p:cNvSpPr>
            <a:spLocks noGrp="1"/>
          </p:cNvSpPr>
          <p:nvPr>
            <p:ph type="sldNum" sz="quarter" idx="10"/>
          </p:nvPr>
        </p:nvSpPr>
        <p:spPr/>
        <p:txBody>
          <a:bodyPr/>
          <a:lstStyle/>
          <a:p>
            <a:fld id="{6502EFF1-1324-44A1-8FE1-218BB3F8F082}" type="slidenum">
              <a:rPr lang="en-US" smtClean="0"/>
              <a:pPr/>
              <a:t>85</a:t>
            </a:fld>
            <a:endParaRPr lang="en-US"/>
          </a:p>
        </p:txBody>
      </p:sp>
    </p:spTree>
    <p:extLst>
      <p:ext uri="{BB962C8B-B14F-4D97-AF65-F5344CB8AC3E}">
        <p14:creationId xmlns:p14="http://schemas.microsoft.com/office/powerpoint/2010/main" val="19504239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Now we’ll take a look at the fee offices section, for clerks and sheriffs. </a:t>
            </a:r>
          </a:p>
          <a:p>
            <a:endParaRPr lang="en-US" sz="2000" b="1" dirty="0"/>
          </a:p>
          <a:p>
            <a:r>
              <a:rPr lang="en-US" sz="2000" dirty="0"/>
              <a:t>In the fee offices box you can find the clerk and sheriff’s budget and quarterly report forms.  </a:t>
            </a:r>
          </a:p>
          <a:p>
            <a:r>
              <a:rPr lang="en-US" sz="2000" dirty="0"/>
              <a:t>As well as the Maximum Amount for Deputies and Assistants.  </a:t>
            </a:r>
          </a:p>
          <a:p>
            <a:endParaRPr lang="en-US" sz="2000" dirty="0"/>
          </a:p>
          <a:p>
            <a:r>
              <a:rPr lang="en-US" sz="2000" dirty="0"/>
              <a:t>You can also find a bookkeeping PowerPoint that we have used in past trainings that may be helpful.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86</a:t>
            </a:fld>
            <a:endParaRPr lang="en-US"/>
          </a:p>
        </p:txBody>
      </p:sp>
    </p:spTree>
    <p:extLst>
      <p:ext uri="{BB962C8B-B14F-4D97-AF65-F5344CB8AC3E}">
        <p14:creationId xmlns:p14="http://schemas.microsoft.com/office/powerpoint/2010/main" val="173372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Let’s take a look at the County’s Branch Information tile because as County government you’ll be finding a wealth of information specifically here.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87</a:t>
            </a:fld>
            <a:endParaRPr lang="en-US"/>
          </a:p>
        </p:txBody>
      </p:sp>
    </p:spTree>
    <p:extLst>
      <p:ext uri="{BB962C8B-B14F-4D97-AF65-F5344CB8AC3E}">
        <p14:creationId xmlns:p14="http://schemas.microsoft.com/office/powerpoint/2010/main" val="193407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Let’s take a look at the County’s Branch Information tile because as County government you’ll be finding a wealth of information specifically here. </a:t>
            </a:r>
          </a:p>
        </p:txBody>
      </p:sp>
      <p:sp>
        <p:nvSpPr>
          <p:cNvPr id="4" name="Slide Number Placeholder 3"/>
          <p:cNvSpPr>
            <a:spLocks noGrp="1"/>
          </p:cNvSpPr>
          <p:nvPr>
            <p:ph type="sldNum" sz="quarter" idx="10"/>
          </p:nvPr>
        </p:nvSpPr>
        <p:spPr/>
        <p:txBody>
          <a:bodyPr/>
          <a:lstStyle/>
          <a:p>
            <a:fld id="{6502EFF1-1324-44A1-8FE1-218BB3F8F082}" type="slidenum">
              <a:rPr lang="en-US" smtClean="0"/>
              <a:pPr/>
              <a:t>88</a:t>
            </a:fld>
            <a:endParaRPr lang="en-US"/>
          </a:p>
        </p:txBody>
      </p:sp>
    </p:spTree>
    <p:extLst>
      <p:ext uri="{BB962C8B-B14F-4D97-AF65-F5344CB8AC3E}">
        <p14:creationId xmlns:p14="http://schemas.microsoft.com/office/powerpoint/2010/main" val="31635928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you plan to finance a project with bonds or a lease, you can access the notification of intent to finance here. </a:t>
            </a:r>
          </a:p>
          <a:p>
            <a:endParaRPr lang="en-US" sz="2000" dirty="0"/>
          </a:p>
          <a:p>
            <a:r>
              <a:rPr lang="en-US" sz="2000" dirty="0"/>
              <a:t>We won’t cover the details of this process today, but know that we will help you with this when the time comes. </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89</a:t>
            </a:fld>
            <a:endParaRPr lang="en-US"/>
          </a:p>
        </p:txBody>
      </p:sp>
    </p:spTree>
    <p:extLst>
      <p:ext uri="{BB962C8B-B14F-4D97-AF65-F5344CB8AC3E}">
        <p14:creationId xmlns:p14="http://schemas.microsoft.com/office/powerpoint/2010/main" val="133116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a:t>Switch</a:t>
            </a:r>
            <a:r>
              <a:rPr lang="en-US" baseline="0" dirty="0"/>
              <a:t> slides 4 and 5</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8F70A9-6577-4A4C-AB87-667B1EF292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8485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THOMPSON-Speaker</a:t>
            </a:r>
          </a:p>
        </p:txBody>
      </p:sp>
      <p:sp>
        <p:nvSpPr>
          <p:cNvPr id="4" name="Slide Number Placeholder 3"/>
          <p:cNvSpPr>
            <a:spLocks noGrp="1"/>
          </p:cNvSpPr>
          <p:nvPr>
            <p:ph type="sldNum" sz="quarter" idx="10"/>
          </p:nvPr>
        </p:nvSpPr>
        <p:spPr/>
        <p:txBody>
          <a:bodyPr/>
          <a:lstStyle/>
          <a:p>
            <a:fld id="{6502EFF1-1324-44A1-8FE1-218BB3F8F082}" type="slidenum">
              <a:rPr lang="en-US" smtClean="0"/>
              <a:pPr/>
              <a:t>90</a:t>
            </a:fld>
            <a:endParaRPr lang="en-US"/>
          </a:p>
        </p:txBody>
      </p:sp>
    </p:spTree>
    <p:extLst>
      <p:ext uri="{BB962C8B-B14F-4D97-AF65-F5344CB8AC3E}">
        <p14:creationId xmlns:p14="http://schemas.microsoft.com/office/powerpoint/2010/main" val="16649859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A7467C7-ED6A-4957-8EDA-60D42B718962}" type="slidenum">
              <a:rPr lang="en-US" altLang="en-US" smtClean="0">
                <a:latin typeface="Calibri" panose="020F0502020204030204" pitchFamily="34" charset="0"/>
                <a:cs typeface="Arial" panose="020B0604020202020204" pitchFamily="34" charset="0"/>
              </a:rPr>
              <a:pPr fontAlgn="base">
                <a:spcBef>
                  <a:spcPct val="0"/>
                </a:spcBef>
                <a:spcAft>
                  <a:spcPct val="0"/>
                </a:spcAft>
              </a:pPr>
              <a:t>91</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59310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92</a:t>
            </a:fld>
            <a:endParaRPr lang="en-US"/>
          </a:p>
        </p:txBody>
      </p:sp>
    </p:spTree>
    <p:extLst>
      <p:ext uri="{BB962C8B-B14F-4D97-AF65-F5344CB8AC3E}">
        <p14:creationId xmlns:p14="http://schemas.microsoft.com/office/powerpoint/2010/main" val="30837164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a:t>
            </a:r>
            <a:r>
              <a:rPr lang="en-US" baseline="0" dirty="0"/>
              <a:t> condense this text? Eliminate part? Break it up over several slides?</a:t>
            </a:r>
            <a:endParaRPr lang="en-US" dirty="0"/>
          </a:p>
        </p:txBody>
      </p:sp>
      <p:sp>
        <p:nvSpPr>
          <p:cNvPr id="4" name="Slide Number Placeholder 3"/>
          <p:cNvSpPr>
            <a:spLocks noGrp="1"/>
          </p:cNvSpPr>
          <p:nvPr>
            <p:ph type="sldNum" sz="quarter" idx="10"/>
          </p:nvPr>
        </p:nvSpPr>
        <p:spPr/>
        <p:txBody>
          <a:bodyPr/>
          <a:lstStyle/>
          <a:p>
            <a:fld id="{6502EFF1-1324-44A1-8FE1-218BB3F8F082}" type="slidenum">
              <a:rPr lang="en-US" smtClean="0"/>
              <a:pPr/>
              <a:t>93</a:t>
            </a:fld>
            <a:endParaRPr lang="en-US"/>
          </a:p>
        </p:txBody>
      </p:sp>
    </p:spTree>
    <p:extLst>
      <p:ext uri="{BB962C8B-B14F-4D97-AF65-F5344CB8AC3E}">
        <p14:creationId xmlns:p14="http://schemas.microsoft.com/office/powerpoint/2010/main" val="25375868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94</a:t>
            </a:fld>
            <a:endParaRPr lang="en-US"/>
          </a:p>
        </p:txBody>
      </p:sp>
    </p:spTree>
    <p:extLst>
      <p:ext uri="{BB962C8B-B14F-4D97-AF65-F5344CB8AC3E}">
        <p14:creationId xmlns:p14="http://schemas.microsoft.com/office/powerpoint/2010/main" val="3291947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95</a:t>
            </a:fld>
            <a:endParaRPr lang="en-US"/>
          </a:p>
        </p:txBody>
      </p:sp>
    </p:spTree>
    <p:extLst>
      <p:ext uri="{BB962C8B-B14F-4D97-AF65-F5344CB8AC3E}">
        <p14:creationId xmlns:p14="http://schemas.microsoft.com/office/powerpoint/2010/main" val="3902687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4A0C6E1-EF8A-4F79-BADC-DED40A37DE66}" type="slidenum">
              <a:rPr lang="en-US" altLang="en-US" smtClean="0">
                <a:latin typeface="Calibri" panose="020F0502020204030204" pitchFamily="34" charset="0"/>
                <a:cs typeface="Arial" panose="020B0604020202020204" pitchFamily="34" charset="0"/>
              </a:rPr>
              <a:pPr fontAlgn="base">
                <a:spcBef>
                  <a:spcPct val="0"/>
                </a:spcBef>
                <a:spcAft>
                  <a:spcPct val="0"/>
                </a:spcAft>
              </a:pPr>
              <a:t>96</a:t>
            </a:fld>
            <a:endParaRPr lang="en-US" altLang="en-US">
              <a:latin typeface="Calibri" panose="020F0502020204030204" pitchFamily="34" charset="0"/>
              <a:cs typeface="Arial" panose="020B0604020202020204" pitchFamily="34" charset="0"/>
            </a:endParaRPr>
          </a:p>
        </p:txBody>
      </p:sp>
      <p:sp>
        <p:nvSpPr>
          <p:cNvPr id="28675"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677822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F6CC094-426D-4A88-AA5D-6B0EB1758A74}" type="slidenum">
              <a:rPr lang="en-US" altLang="en-US" smtClean="0">
                <a:latin typeface="Calibri" panose="020F0502020204030204" pitchFamily="34" charset="0"/>
                <a:cs typeface="Arial" panose="020B0604020202020204" pitchFamily="34" charset="0"/>
              </a:rPr>
              <a:pPr fontAlgn="base">
                <a:spcBef>
                  <a:spcPct val="0"/>
                </a:spcBef>
                <a:spcAft>
                  <a:spcPct val="0"/>
                </a:spcAft>
              </a:pPr>
              <a:t>97</a:t>
            </a:fld>
            <a:endParaRPr lang="en-US" altLang="en-US">
              <a:latin typeface="Calibri" panose="020F0502020204030204" pitchFamily="34" charset="0"/>
              <a:cs typeface="Arial" panose="020B0604020202020204" pitchFamily="34" charset="0"/>
            </a:endParaRPr>
          </a:p>
        </p:txBody>
      </p:sp>
      <p:sp>
        <p:nvSpPr>
          <p:cNvPr id="30723"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826861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72841" indent="-296499">
              <a:defRPr>
                <a:solidFill>
                  <a:schemeClr val="tx1"/>
                </a:solidFill>
                <a:latin typeface="Century Gothic" panose="020B0502020202020204" pitchFamily="34" charset="0"/>
              </a:defRPr>
            </a:lvl2pPr>
            <a:lvl3pPr marL="1189235" indent="-236550">
              <a:defRPr>
                <a:solidFill>
                  <a:schemeClr val="tx1"/>
                </a:solidFill>
                <a:latin typeface="Century Gothic" panose="020B0502020202020204" pitchFamily="34" charset="0"/>
              </a:defRPr>
            </a:lvl3pPr>
            <a:lvl4pPr marL="1665576" indent="-236550">
              <a:defRPr>
                <a:solidFill>
                  <a:schemeClr val="tx1"/>
                </a:solidFill>
                <a:latin typeface="Century Gothic" panose="020B0502020202020204" pitchFamily="34" charset="0"/>
              </a:defRPr>
            </a:lvl4pPr>
            <a:lvl5pPr marL="2141918" indent="-236550">
              <a:defRPr>
                <a:solidFill>
                  <a:schemeClr val="tx1"/>
                </a:solidFill>
                <a:latin typeface="Century Gothic" panose="020B0502020202020204" pitchFamily="34" charset="0"/>
              </a:defRPr>
            </a:lvl5pPr>
            <a:lvl6pPr marL="2608539" indent="-236550" defTabSz="466620" eaLnBrk="0" fontAlgn="base" hangingPunct="0">
              <a:spcBef>
                <a:spcPct val="0"/>
              </a:spcBef>
              <a:spcAft>
                <a:spcPct val="0"/>
              </a:spcAft>
              <a:defRPr>
                <a:solidFill>
                  <a:schemeClr val="tx1"/>
                </a:solidFill>
                <a:latin typeface="Century Gothic" panose="020B0502020202020204" pitchFamily="34" charset="0"/>
              </a:defRPr>
            </a:lvl6pPr>
            <a:lvl7pPr marL="3075160" indent="-236550" defTabSz="466620" eaLnBrk="0" fontAlgn="base" hangingPunct="0">
              <a:spcBef>
                <a:spcPct val="0"/>
              </a:spcBef>
              <a:spcAft>
                <a:spcPct val="0"/>
              </a:spcAft>
              <a:defRPr>
                <a:solidFill>
                  <a:schemeClr val="tx1"/>
                </a:solidFill>
                <a:latin typeface="Century Gothic" panose="020B0502020202020204" pitchFamily="34" charset="0"/>
              </a:defRPr>
            </a:lvl7pPr>
            <a:lvl8pPr marL="3541780" indent="-236550" defTabSz="466620" eaLnBrk="0" fontAlgn="base" hangingPunct="0">
              <a:spcBef>
                <a:spcPct val="0"/>
              </a:spcBef>
              <a:spcAft>
                <a:spcPct val="0"/>
              </a:spcAft>
              <a:defRPr>
                <a:solidFill>
                  <a:schemeClr val="tx1"/>
                </a:solidFill>
                <a:latin typeface="Century Gothic" panose="020B0502020202020204" pitchFamily="34" charset="0"/>
              </a:defRPr>
            </a:lvl8pPr>
            <a:lvl9pPr marL="4008401" indent="-236550" defTabSz="46662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0442FB4-EABA-46E6-8ABB-CA444B705859}" type="slidenum">
              <a:rPr lang="en-US" altLang="en-US" smtClean="0">
                <a:latin typeface="Calibri" panose="020F0502020204030204" pitchFamily="34" charset="0"/>
                <a:cs typeface="Arial" panose="020B0604020202020204" pitchFamily="34" charset="0"/>
              </a:rPr>
              <a:pPr fontAlgn="base">
                <a:spcBef>
                  <a:spcPct val="0"/>
                </a:spcBef>
                <a:spcAft>
                  <a:spcPct val="0"/>
                </a:spcAft>
              </a:pPr>
              <a:t>98</a:t>
            </a:fld>
            <a:endParaRPr lang="en-US" altLang="en-US">
              <a:latin typeface="Calibri" panose="020F0502020204030204" pitchFamily="34" charset="0"/>
              <a:cs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1225550" y="709613"/>
            <a:ext cx="4741863"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59174" y="4501015"/>
            <a:ext cx="5273828" cy="4266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61632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2EFF1-1324-44A1-8FE1-218BB3F8F082}" type="slidenum">
              <a:rPr lang="en-US" smtClean="0"/>
              <a:pPr/>
              <a:t>99</a:t>
            </a:fld>
            <a:endParaRPr lang="en-US"/>
          </a:p>
        </p:txBody>
      </p:sp>
    </p:spTree>
    <p:extLst>
      <p:ext uri="{BB962C8B-B14F-4D97-AF65-F5344CB8AC3E}">
        <p14:creationId xmlns:p14="http://schemas.microsoft.com/office/powerpoint/2010/main" val="77682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0CFC-8450-4514-9EA8-06B64DD2FE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2FE320D-B1F9-4B2E-A4CD-76C28547B7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1C22B9E-A66D-4D40-9178-B3B299D8A450}"/>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5" name="Footer Placeholder 4">
            <a:extLst>
              <a:ext uri="{FF2B5EF4-FFF2-40B4-BE49-F238E27FC236}">
                <a16:creationId xmlns:a16="http://schemas.microsoft.com/office/drawing/2014/main" id="{33AB757F-BB0F-4034-82EE-E6D1AA2B1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13C79-AB9F-4235-BA8F-CBFFCA0EB146}"/>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300668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62A3-E4C8-4942-BDBA-F131F7A78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B25EB-02BC-4742-BC10-94A975A3E7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E5883-AA4F-4727-AFFE-B75883A9E605}"/>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5" name="Footer Placeholder 4">
            <a:extLst>
              <a:ext uri="{FF2B5EF4-FFF2-40B4-BE49-F238E27FC236}">
                <a16:creationId xmlns:a16="http://schemas.microsoft.com/office/drawing/2014/main" id="{C951CEBB-97A7-486B-AFC7-A77F5EF59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FE32A-C932-4DD9-AB71-607BE0BF8591}"/>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5101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B7519-A7A6-4552-8A86-7C97FBE27CA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186FBA-D7A3-440E-BDB1-2C6A0383BCD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CE90A-501D-4461-AECA-964FA1A36CE5}"/>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5" name="Footer Placeholder 4">
            <a:extLst>
              <a:ext uri="{FF2B5EF4-FFF2-40B4-BE49-F238E27FC236}">
                <a16:creationId xmlns:a16="http://schemas.microsoft.com/office/drawing/2014/main" id="{B903E031-1671-41A7-804C-789F70579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941B8-2FE4-4301-8667-81B702DB7BB8}"/>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291611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9A7B-9C19-4C18-9DCB-5F3F3FE56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DCD5-FC27-4C4E-A83F-A84D1BA4BB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9A97A-7DE7-48E4-A2BE-1740F0EE69DC}"/>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5" name="Footer Placeholder 4">
            <a:extLst>
              <a:ext uri="{FF2B5EF4-FFF2-40B4-BE49-F238E27FC236}">
                <a16:creationId xmlns:a16="http://schemas.microsoft.com/office/drawing/2014/main" id="{18601E03-4257-4255-9DDD-DEAB50ACD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BE9FC-A632-4CDD-B363-57372A8E5EAB}"/>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204216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2CC3-49D9-4B01-9066-5B3B371F683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E9A74-9D29-454D-91A8-9A191B7CF99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5EF63-9016-4D64-BA7E-A187E61019F7}"/>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5" name="Footer Placeholder 4">
            <a:extLst>
              <a:ext uri="{FF2B5EF4-FFF2-40B4-BE49-F238E27FC236}">
                <a16:creationId xmlns:a16="http://schemas.microsoft.com/office/drawing/2014/main" id="{2001703E-219F-40CD-8003-F8507B628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719D1-11D2-4D59-A1C8-BA1228F07863}"/>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300743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5C91-FED1-4FB4-A03F-A4D1B5B44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EC3A1-79B5-40CE-B051-F22FE75B188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A56DCC-C365-4136-8C49-47C0247E92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148D4-A1D1-46CF-9DB7-9768507C88F3}"/>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6" name="Footer Placeholder 5">
            <a:extLst>
              <a:ext uri="{FF2B5EF4-FFF2-40B4-BE49-F238E27FC236}">
                <a16:creationId xmlns:a16="http://schemas.microsoft.com/office/drawing/2014/main" id="{977621E2-35EB-4FFE-B62B-5ABEB2E82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4ED62-A38C-4136-AE72-089B9591543D}"/>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85752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B3CD-8B62-4385-8C2B-FC0A97519D1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668B0-CAD4-4269-A76E-F9A152A9E2E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E30216-9D1C-4713-BC7F-C9ECF0815E4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A4D7E-4850-49C6-8294-9CC4255A3F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51AC7-B6D7-4060-BDC1-8DB744C1756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CDE7DB-0FA0-4240-8B63-A7641CACF226}"/>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8" name="Footer Placeholder 7">
            <a:extLst>
              <a:ext uri="{FF2B5EF4-FFF2-40B4-BE49-F238E27FC236}">
                <a16:creationId xmlns:a16="http://schemas.microsoft.com/office/drawing/2014/main" id="{B4600E63-228F-4234-8653-A51DA3846D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EF0648-83F2-4C49-BC97-66CC70EC18D7}"/>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226153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A49C-D9C0-463B-BB4F-5505BAC93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9CC08A-B7E2-4279-AF52-85217E4030C0}"/>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4" name="Footer Placeholder 3">
            <a:extLst>
              <a:ext uri="{FF2B5EF4-FFF2-40B4-BE49-F238E27FC236}">
                <a16:creationId xmlns:a16="http://schemas.microsoft.com/office/drawing/2014/main" id="{D4B38062-8984-4044-BD1A-6C22C562D8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0C5B16-4454-43DE-A782-68DA6AEAA652}"/>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224897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C3FB3-D8AA-44DF-96DA-59309C2D10F5}"/>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3" name="Footer Placeholder 2">
            <a:extLst>
              <a:ext uri="{FF2B5EF4-FFF2-40B4-BE49-F238E27FC236}">
                <a16:creationId xmlns:a16="http://schemas.microsoft.com/office/drawing/2014/main" id="{B4616791-71BD-4615-BAE1-D32E0DA5D6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553C40-4840-4F08-82E6-E6B3BE6347B4}"/>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210539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1ACB-D9A2-4349-9430-C9139BB470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8EAE62-3B39-4B1F-8327-519CCB65DE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CD7763-31E8-4060-A1BC-120622615E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14F928-FA56-4414-AAB2-DC7E672A6880}"/>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6" name="Footer Placeholder 5">
            <a:extLst>
              <a:ext uri="{FF2B5EF4-FFF2-40B4-BE49-F238E27FC236}">
                <a16:creationId xmlns:a16="http://schemas.microsoft.com/office/drawing/2014/main" id="{FA70CE98-DFC6-425D-8BA0-560AF26F1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55A1D-F9BA-4649-9410-9342299138B2}"/>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381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7B7E-6FFF-42DB-8015-C433F7EDD6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AFA121-F5DE-4A0B-AE97-99CB21889F0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7BA32FB-947A-4CF9-B689-238AF45772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0F33BE-3086-4821-937D-D21323686AFF}"/>
              </a:ext>
            </a:extLst>
          </p:cNvPr>
          <p:cNvSpPr>
            <a:spLocks noGrp="1"/>
          </p:cNvSpPr>
          <p:nvPr>
            <p:ph type="dt" sz="half" idx="10"/>
          </p:nvPr>
        </p:nvSpPr>
        <p:spPr/>
        <p:txBody>
          <a:bodyPr/>
          <a:lstStyle/>
          <a:p>
            <a:fld id="{FCA16017-D5CB-4D63-8CC9-69AF40771E26}" type="datetimeFigureOut">
              <a:rPr lang="en-US" smtClean="0"/>
              <a:t>12/6/2022</a:t>
            </a:fld>
            <a:endParaRPr lang="en-US"/>
          </a:p>
        </p:txBody>
      </p:sp>
      <p:sp>
        <p:nvSpPr>
          <p:cNvPr id="6" name="Footer Placeholder 5">
            <a:extLst>
              <a:ext uri="{FF2B5EF4-FFF2-40B4-BE49-F238E27FC236}">
                <a16:creationId xmlns:a16="http://schemas.microsoft.com/office/drawing/2014/main" id="{2C41A8A7-B006-4985-9CDF-85B696DD1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11A0C-E4D0-4152-B7A6-F7740BE1F1FA}"/>
              </a:ext>
            </a:extLst>
          </p:cNvPr>
          <p:cNvSpPr>
            <a:spLocks noGrp="1"/>
          </p:cNvSpPr>
          <p:nvPr>
            <p:ph type="sldNum" sz="quarter" idx="12"/>
          </p:nvPr>
        </p:nvSpPr>
        <p:spPr/>
        <p:txBody>
          <a:bodyPr/>
          <a:lstStyle/>
          <a:p>
            <a:fld id="{30F671A1-00C0-4D59-A441-6FF198ED34BD}" type="slidenum">
              <a:rPr lang="en-US" smtClean="0"/>
              <a:t>‹#›</a:t>
            </a:fld>
            <a:endParaRPr lang="en-US"/>
          </a:p>
        </p:txBody>
      </p:sp>
    </p:spTree>
    <p:extLst>
      <p:ext uri="{BB962C8B-B14F-4D97-AF65-F5344CB8AC3E}">
        <p14:creationId xmlns:p14="http://schemas.microsoft.com/office/powerpoint/2010/main" val="357420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79271-A59D-4CE5-B684-D240DBFF015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CADC2-D8F1-493D-B774-F589F3F76B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9BAC5-979C-47A0-85DB-F5FDC5A8BB5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A16017-D5CB-4D63-8CC9-69AF40771E26}" type="datetimeFigureOut">
              <a:rPr lang="en-US" smtClean="0"/>
              <a:t>12/6/2022</a:t>
            </a:fld>
            <a:endParaRPr lang="en-US"/>
          </a:p>
        </p:txBody>
      </p:sp>
      <p:sp>
        <p:nvSpPr>
          <p:cNvPr id="5" name="Footer Placeholder 4">
            <a:extLst>
              <a:ext uri="{FF2B5EF4-FFF2-40B4-BE49-F238E27FC236}">
                <a16:creationId xmlns:a16="http://schemas.microsoft.com/office/drawing/2014/main" id="{CC1845C8-E311-42B7-B61F-469E5571AE9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340554-3165-43A8-97BC-ECC39B1153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F671A1-00C0-4D59-A441-6FF198ED34BD}" type="slidenum">
              <a:rPr lang="en-US" smtClean="0"/>
              <a:t>‹#›</a:t>
            </a:fld>
            <a:endParaRPr lang="en-US"/>
          </a:p>
        </p:txBody>
      </p:sp>
    </p:spTree>
    <p:extLst>
      <p:ext uri="{BB962C8B-B14F-4D97-AF65-F5344CB8AC3E}">
        <p14:creationId xmlns:p14="http://schemas.microsoft.com/office/powerpoint/2010/main" val="919056849"/>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jpeg"/><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6.jpeg"/><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7.jpeg"/><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8.jpg"/><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9.jpeg"/><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0.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jpeg"/><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987" y="914400"/>
            <a:ext cx="5534025" cy="2171699"/>
          </a:xfrm>
        </p:spPr>
        <p:txBody>
          <a:bodyPr>
            <a:noAutofit/>
          </a:bodyPr>
          <a:lstStyle/>
          <a:p>
            <a:pPr algn="ctr"/>
            <a:r>
              <a:rPr lang="en-US" sz="4000" dirty="0">
                <a:solidFill>
                  <a:srgbClr val="6A8AA1"/>
                </a:solidFill>
                <a:latin typeface="Garamond" panose="02020404030301010803" pitchFamily="18" charset="0"/>
              </a:rPr>
              <a:t>Newly Elected </a:t>
            </a:r>
            <a:br>
              <a:rPr lang="en-US" sz="4000" dirty="0">
                <a:solidFill>
                  <a:srgbClr val="6A8AA1"/>
                </a:solidFill>
                <a:latin typeface="Garamond" panose="02020404030301010803" pitchFamily="18" charset="0"/>
              </a:rPr>
            </a:br>
            <a:r>
              <a:rPr lang="en-US" sz="4000" dirty="0">
                <a:solidFill>
                  <a:srgbClr val="6A8AA1"/>
                </a:solidFill>
                <a:latin typeface="Garamond" panose="02020404030301010803" pitchFamily="18" charset="0"/>
              </a:rPr>
              <a:t>County Officials Training Workshop</a:t>
            </a:r>
          </a:p>
        </p:txBody>
      </p:sp>
      <p:sp>
        <p:nvSpPr>
          <p:cNvPr id="3" name="Subtitle 2"/>
          <p:cNvSpPr>
            <a:spLocks noGrp="1"/>
          </p:cNvSpPr>
          <p:nvPr>
            <p:ph idx="1"/>
          </p:nvPr>
        </p:nvSpPr>
        <p:spPr>
          <a:xfrm>
            <a:off x="2171700" y="3048000"/>
            <a:ext cx="5143500" cy="2438400"/>
          </a:xfrm>
        </p:spPr>
        <p:txBody>
          <a:bodyPr>
            <a:normAutofit fontScale="85000" lnSpcReduction="20000"/>
          </a:bodyPr>
          <a:lstStyle/>
          <a:p>
            <a:pPr marL="0" indent="0" algn="ctr">
              <a:buNone/>
            </a:pPr>
            <a:r>
              <a:rPr lang="en-US" sz="2800" dirty="0">
                <a:latin typeface="Garamond" panose="02020404030301010803" pitchFamily="18" charset="0"/>
              </a:rPr>
              <a:t>Department for </a:t>
            </a:r>
            <a:r>
              <a:rPr lang="en-US" sz="2800">
                <a:latin typeface="Garamond" panose="02020404030301010803" pitchFamily="18" charset="0"/>
              </a:rPr>
              <a:t>Local Government</a:t>
            </a:r>
          </a:p>
          <a:p>
            <a:pPr marL="0" indent="0" algn="ctr">
              <a:buNone/>
            </a:pPr>
            <a:endParaRPr lang="en-US" sz="2800" dirty="0">
              <a:latin typeface="Garamond" panose="02020404030301010803" pitchFamily="18" charset="0"/>
            </a:endParaRPr>
          </a:p>
          <a:p>
            <a:pPr marL="0" indent="0" algn="ctr">
              <a:buNone/>
            </a:pPr>
            <a:r>
              <a:rPr lang="en-US" sz="2800" dirty="0">
                <a:latin typeface="Garamond" panose="02020404030301010803" pitchFamily="18" charset="0"/>
              </a:rPr>
              <a:t>Office of Financial Management &amp; Administration</a:t>
            </a:r>
          </a:p>
          <a:p>
            <a:pPr marL="0" indent="0" algn="ctr">
              <a:buNone/>
            </a:pPr>
            <a:r>
              <a:rPr lang="en-US" sz="2800" dirty="0">
                <a:latin typeface="Garamond" panose="02020404030301010803" pitchFamily="18" charset="0"/>
              </a:rPr>
              <a:t>Counties Branch</a:t>
            </a:r>
          </a:p>
          <a:p>
            <a:pPr marL="0" indent="0" algn="ctr">
              <a:buNone/>
            </a:pPr>
            <a:endParaRPr lang="en-US" sz="2800" dirty="0">
              <a:latin typeface="Garamond" panose="02020404030301010803" pitchFamily="18" charset="0"/>
            </a:endParaRPr>
          </a:p>
          <a:p>
            <a:pPr marL="0" indent="0" algn="ctr">
              <a:buNone/>
            </a:pPr>
            <a:r>
              <a:rPr lang="en-US" sz="2800" dirty="0">
                <a:latin typeface="Garamond" panose="02020404030301010803" pitchFamily="18" charset="0"/>
              </a:rPr>
              <a:t>December 7, 2022</a:t>
            </a:r>
          </a:p>
          <a:p>
            <a:endParaRPr lang="en-US" dirty="0"/>
          </a:p>
        </p:txBody>
      </p:sp>
      <p:cxnSp>
        <p:nvCxnSpPr>
          <p:cNvPr id="4" name="Straight Connector 3">
            <a:extLst>
              <a:ext uri="{FF2B5EF4-FFF2-40B4-BE49-F238E27FC236}">
                <a16:creationId xmlns:a16="http://schemas.microsoft.com/office/drawing/2014/main" id="{E47DB75B-057C-4092-8584-2333A1DB946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AE8795-9CB7-4D0B-8886-4F8FBA56131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7093FB-3217-449C-9701-9139B36F4930}"/>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CCD1E6-4BE4-4800-A22B-190F52C97A8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BB5AF6-F71E-4E7E-9D6C-52D2380BFB5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A54585-3F2A-4383-B52E-FAD8FA858F5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F6DFA698-EBD6-4923-A69F-B0490BC24932}"/>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11913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342900" y="2170084"/>
            <a:ext cx="4991100" cy="4343398"/>
          </a:xfrm>
        </p:spPr>
        <p:txBody>
          <a:bodyPr>
            <a:noAutofit/>
          </a:bodyPr>
          <a:lstStyle/>
          <a:p>
            <a:pPr>
              <a:buNone/>
            </a:pPr>
            <a:r>
              <a:rPr lang="en-US" sz="3000" dirty="0">
                <a:latin typeface="Garamond" panose="02020404030301010803" pitchFamily="18" charset="0"/>
              </a:rPr>
              <a:t>Robert Brown</a:t>
            </a:r>
          </a:p>
          <a:p>
            <a:pPr>
              <a:buNone/>
            </a:pPr>
            <a:r>
              <a:rPr lang="en-US" sz="2400" dirty="0">
                <a:latin typeface="Garamond" panose="02020404030301010803" pitchFamily="18" charset="0"/>
              </a:rPr>
              <a:t>State Local Finance Officer, Branch Mgr. and Local Government Advisor</a:t>
            </a:r>
          </a:p>
          <a:p>
            <a:pPr>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Serves as advisor to the counites of the following Area Development Districts</a:t>
            </a:r>
          </a:p>
          <a:p>
            <a:r>
              <a:rPr lang="en-US" sz="2400" dirty="0">
                <a:latin typeface="Garamond" panose="02020404030301010803" pitchFamily="18" charset="0"/>
              </a:rPr>
              <a:t>Northern Kentucky</a:t>
            </a:r>
          </a:p>
          <a:p>
            <a:pPr marL="0" indent="0">
              <a:buNone/>
            </a:pPr>
            <a:endParaRPr lang="en-US" sz="1600" dirty="0">
              <a:latin typeface="Garamond" panose="02020404030301010803" pitchFamily="18" charset="0"/>
            </a:endParaRPr>
          </a:p>
          <a:p>
            <a:pPr marL="0" indent="0">
              <a:buNone/>
            </a:pPr>
            <a:r>
              <a:rPr lang="en-US" sz="2200" dirty="0">
                <a:latin typeface="Garamond" panose="02020404030301010803" pitchFamily="18" charset="0"/>
              </a:rPr>
              <a:t>Phone: 502-892-3433</a:t>
            </a:r>
          </a:p>
          <a:p>
            <a:pPr marL="0" indent="0">
              <a:buNone/>
            </a:pPr>
            <a:r>
              <a:rPr lang="en-US" sz="2200" dirty="0">
                <a:latin typeface="Garamond" panose="02020404030301010803" pitchFamily="18" charset="0"/>
              </a:rPr>
              <a:t>Email: Roberto.Brown@ky.gov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pic>
        <p:nvPicPr>
          <p:cNvPr id="2050" name="Picture 2">
            <a:extLst>
              <a:ext uri="{FF2B5EF4-FFF2-40B4-BE49-F238E27FC236}">
                <a16:creationId xmlns:a16="http://schemas.microsoft.com/office/drawing/2014/main" id="{558702F5-BB5C-4DBE-B824-EE8A440C19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233" y="2227994"/>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776959"/>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1036637"/>
            <a:ext cx="7886700" cy="1325563"/>
          </a:xfrm>
        </p:spPr>
        <p:txBody>
          <a:bodyPr>
            <a:normAutofit/>
          </a:bodyPr>
          <a:lstStyle/>
          <a:p>
            <a:pPr algn="ctr"/>
            <a:r>
              <a:rPr lang="en-US" sz="4000" dirty="0">
                <a:solidFill>
                  <a:srgbClr val="6A8AA1"/>
                </a:solidFill>
                <a:latin typeface="Garamond" panose="02020404030301010803" pitchFamily="18" charset="0"/>
              </a:rPr>
              <a:t>Policies Regarding </a:t>
            </a:r>
            <a:br>
              <a:rPr lang="en-US" sz="4000" dirty="0">
                <a:solidFill>
                  <a:srgbClr val="6A8AA1"/>
                </a:solidFill>
                <a:latin typeface="Garamond" panose="02020404030301010803" pitchFamily="18" charset="0"/>
              </a:rPr>
            </a:br>
            <a:r>
              <a:rPr lang="en-US" sz="4000" dirty="0">
                <a:solidFill>
                  <a:srgbClr val="6A8AA1"/>
                </a:solidFill>
                <a:latin typeface="Garamond" panose="02020404030301010803" pitchFamily="18" charset="0"/>
              </a:rPr>
              <a:t>Travel &amp; Training Reimbursements</a:t>
            </a:r>
          </a:p>
        </p:txBody>
      </p:sp>
      <p:sp>
        <p:nvSpPr>
          <p:cNvPr id="18435" name="Rectangle 3"/>
          <p:cNvSpPr>
            <a:spLocks noGrp="1" noChangeArrowheads="1"/>
          </p:cNvSpPr>
          <p:nvPr>
            <p:ph idx="1"/>
          </p:nvPr>
        </p:nvSpPr>
        <p:spPr>
          <a:xfrm>
            <a:off x="342900" y="2439537"/>
            <a:ext cx="8549333" cy="3961256"/>
          </a:xfrm>
        </p:spPr>
        <p:txBody>
          <a:bodyPr>
            <a:normAutofit/>
          </a:bodyPr>
          <a:lstStyle/>
          <a:p>
            <a:pPr marL="0" indent="0">
              <a:buNone/>
            </a:pPr>
            <a:r>
              <a:rPr lang="en-US" sz="2800" dirty="0">
                <a:latin typeface="Garamond" panose="02020404030301010803" pitchFamily="18" charset="0"/>
              </a:rPr>
              <a:t>Each county determines its own policies regarding the reimbursement for travel and training expenses.  While incentives earned are statutorily mandated county expenses, the cost of travel and tuition related to training are not mandated. Therefore, each county decides what they will fund.  Please reference your administrative code for your County’s policy.</a:t>
            </a:r>
            <a:endParaRPr lang="en-US" sz="2800" dirty="0"/>
          </a:p>
          <a:p>
            <a:endParaRPr lang="en-US" dirty="0"/>
          </a:p>
        </p:txBody>
      </p:sp>
      <p:sp>
        <p:nvSpPr>
          <p:cNvPr id="32772" name="AutoShape 21"/>
          <p:cNvSpPr>
            <a:spLocks noChangeAspect="1" noChangeArrowheads="1" noTextEdit="1"/>
          </p:cNvSpPr>
          <p:nvPr/>
        </p:nvSpPr>
        <p:spPr bwMode="auto">
          <a:xfrm>
            <a:off x="3886200" y="4857750"/>
            <a:ext cx="14859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cxnSp>
        <p:nvCxnSpPr>
          <p:cNvPr id="5" name="Straight Connector 4">
            <a:extLst>
              <a:ext uri="{FF2B5EF4-FFF2-40B4-BE49-F238E27FC236}">
                <a16:creationId xmlns:a16="http://schemas.microsoft.com/office/drawing/2014/main" id="{00F9E44F-3C71-4B0A-BA68-118590E9DD2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6D13F2-673A-41B5-8AE5-A529299D9E2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4720BA-9B1F-4670-9875-A6D2E14E4532}"/>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5001A7-FBFF-458F-9483-C51AA4A8D290}"/>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F8DB5EC-218C-4CEC-A42E-CF00BFE9DFA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121191-4069-496F-9561-1F4928AF84E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CA7CE60A-9930-4F96-B3E5-70788B13AD9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822756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86700" cy="1325563"/>
          </a:xfrm>
        </p:spPr>
        <p:txBody>
          <a:bodyPr/>
          <a:lstStyle/>
          <a:p>
            <a:pPr algn="ctr"/>
            <a:r>
              <a:rPr lang="en-US" sz="4000" dirty="0">
                <a:solidFill>
                  <a:srgbClr val="6A8AA1"/>
                </a:solidFill>
                <a:latin typeface="Garamond" panose="02020404030301010803" pitchFamily="18" charset="0"/>
              </a:rPr>
              <a:t>Approvable Training Topics </a:t>
            </a:r>
            <a:r>
              <a:rPr lang="en-US" dirty="0"/>
              <a:t>	</a:t>
            </a:r>
          </a:p>
        </p:txBody>
      </p:sp>
      <p:sp>
        <p:nvSpPr>
          <p:cNvPr id="3" name="Content Placeholder 2"/>
          <p:cNvSpPr>
            <a:spLocks noGrp="1"/>
          </p:cNvSpPr>
          <p:nvPr>
            <p:ph idx="1"/>
          </p:nvPr>
        </p:nvSpPr>
        <p:spPr>
          <a:xfrm>
            <a:off x="342900" y="2076451"/>
            <a:ext cx="8515350" cy="1903323"/>
          </a:xfrm>
        </p:spPr>
        <p:txBody>
          <a:bodyPr numCol="2">
            <a:normAutofit fontScale="92500" lnSpcReduction="20000"/>
          </a:bodyPr>
          <a:lstStyle/>
          <a:p>
            <a:r>
              <a:rPr lang="en-US" dirty="0">
                <a:latin typeface="Garamond" panose="02020404030301010803" pitchFamily="18" charset="0"/>
              </a:rPr>
              <a:t>Legal/Legislative Issues</a:t>
            </a:r>
          </a:p>
          <a:p>
            <a:r>
              <a:rPr lang="en-US" dirty="0">
                <a:latin typeface="Garamond" panose="02020404030301010803" pitchFamily="18" charset="0"/>
              </a:rPr>
              <a:t>Budget Preparation</a:t>
            </a:r>
          </a:p>
          <a:p>
            <a:r>
              <a:rPr lang="en-US" dirty="0">
                <a:latin typeface="Garamond" panose="02020404030301010803" pitchFamily="18" charset="0"/>
              </a:rPr>
              <a:t>Election Training – County Clerk</a:t>
            </a:r>
          </a:p>
          <a:p>
            <a:r>
              <a:rPr lang="en-US" dirty="0">
                <a:latin typeface="Garamond" panose="02020404030301010803" pitchFamily="18" charset="0"/>
              </a:rPr>
              <a:t>Human Resources Training</a:t>
            </a:r>
          </a:p>
          <a:p>
            <a:r>
              <a:rPr lang="en-US" dirty="0">
                <a:latin typeface="Garamond" panose="02020404030301010803" pitchFamily="18" charset="0"/>
              </a:rPr>
              <a:t>Leadership training</a:t>
            </a:r>
          </a:p>
          <a:p>
            <a:r>
              <a:rPr lang="en-US" dirty="0">
                <a:latin typeface="Garamond" panose="02020404030301010803" pitchFamily="18" charset="0"/>
              </a:rPr>
              <a:t>Cybersecurity</a:t>
            </a:r>
          </a:p>
          <a:p>
            <a:r>
              <a:rPr lang="en-US" dirty="0">
                <a:latin typeface="Garamond" panose="02020404030301010803" pitchFamily="18" charset="0"/>
              </a:rPr>
              <a:t>Emergency Management</a:t>
            </a:r>
          </a:p>
          <a:p>
            <a:r>
              <a:rPr lang="en-US" dirty="0">
                <a:latin typeface="Garamond" panose="02020404030301010803" pitchFamily="18" charset="0"/>
              </a:rPr>
              <a:t>Transportation/Road – Fiscal Court</a:t>
            </a:r>
          </a:p>
          <a:p>
            <a:r>
              <a:rPr lang="en-US" dirty="0">
                <a:latin typeface="Garamond" panose="02020404030301010803" pitchFamily="18" charset="0"/>
              </a:rPr>
              <a:t>Corrections – Jailers</a:t>
            </a:r>
          </a:p>
          <a:p>
            <a:r>
              <a:rPr lang="en-US" dirty="0">
                <a:latin typeface="Garamond" panose="02020404030301010803" pitchFamily="18" charset="0"/>
              </a:rPr>
              <a:t>Constitutional &amp; State Office Updates</a:t>
            </a:r>
          </a:p>
          <a:p>
            <a:r>
              <a:rPr lang="en-US" dirty="0">
                <a:latin typeface="Garamond" panose="02020404030301010803" pitchFamily="18" charset="0"/>
              </a:rPr>
              <a:t>Federal &amp; State Grant Training</a:t>
            </a:r>
          </a:p>
          <a:p>
            <a:r>
              <a:rPr lang="en-US" dirty="0">
                <a:latin typeface="Garamond" panose="02020404030301010803" pitchFamily="18" charset="0"/>
              </a:rPr>
              <a:t>Hot Topic Items – Solar, Broadband, etc.</a:t>
            </a:r>
          </a:p>
        </p:txBody>
      </p:sp>
      <p:sp>
        <p:nvSpPr>
          <p:cNvPr id="4" name="TextBox 3"/>
          <p:cNvSpPr txBox="1"/>
          <p:nvPr/>
        </p:nvSpPr>
        <p:spPr>
          <a:xfrm>
            <a:off x="-1" y="4132174"/>
            <a:ext cx="9144001" cy="1538883"/>
          </a:xfrm>
          <a:prstGeom prst="rect">
            <a:avLst/>
          </a:prstGeom>
          <a:noFill/>
        </p:spPr>
        <p:txBody>
          <a:bodyPr wrap="square" rtlCol="0">
            <a:spAutoFit/>
          </a:bodyPr>
          <a:lstStyle/>
          <a:p>
            <a:pPr marL="685800" lvl="1" indent="-342900">
              <a:buFont typeface="Arial" panose="020B0604020202020204" pitchFamily="34" charset="0"/>
              <a:buChar char="•"/>
            </a:pPr>
            <a:r>
              <a:rPr lang="en-US" sz="2100" dirty="0">
                <a:latin typeface="Garamond" panose="02020404030301010803" pitchFamily="18" charset="0"/>
              </a:rPr>
              <a:t>Officials should vary selections to include conferences as well as traditional classroom settings and live web-based training.</a:t>
            </a:r>
          </a:p>
          <a:p>
            <a:pPr lvl="1"/>
            <a:endParaRPr lang="en-US" sz="1000" dirty="0">
              <a:latin typeface="Garamond" panose="02020404030301010803" pitchFamily="18" charset="0"/>
            </a:endParaRPr>
          </a:p>
          <a:p>
            <a:pPr marL="685800" lvl="1" indent="-342900">
              <a:buFont typeface="Arial" panose="020B0604020202020204" pitchFamily="34" charset="0"/>
              <a:buChar char="•"/>
            </a:pPr>
            <a:r>
              <a:rPr lang="en-US" sz="2100" dirty="0">
                <a:latin typeface="Garamond" panose="02020404030301010803" pitchFamily="18" charset="0"/>
              </a:rPr>
              <a:t>You need to select training that will benefit you in your role as an elected official!!!</a:t>
            </a:r>
          </a:p>
        </p:txBody>
      </p:sp>
      <p:cxnSp>
        <p:nvCxnSpPr>
          <p:cNvPr id="5" name="Straight Connector 4">
            <a:extLst>
              <a:ext uri="{FF2B5EF4-FFF2-40B4-BE49-F238E27FC236}">
                <a16:creationId xmlns:a16="http://schemas.microsoft.com/office/drawing/2014/main" id="{5BF4A68B-5505-4758-9953-E298E94E27E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70EF40-6749-43D4-AAA5-EF069686C0E9}"/>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27CF8C-FE17-49BB-ABB1-6F693FBB2AE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59A611-15D3-40C5-BDBC-4F1A76F3059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381E05-FCC9-4030-A520-36A53311E01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FB7B0D-C7F8-474E-9B19-8E84BCEA1E4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841E33E8-41AA-4701-8974-B862BFF2505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1894297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342900" y="1854627"/>
            <a:ext cx="8743950" cy="4088973"/>
          </a:xfrm>
        </p:spPr>
        <p:txBody>
          <a:bodyPr>
            <a:normAutofit lnSpcReduction="10000"/>
          </a:bodyPr>
          <a:lstStyle/>
          <a:p>
            <a:pPr lvl="1"/>
            <a:endParaRPr lang="en-US" dirty="0"/>
          </a:p>
          <a:p>
            <a:pPr lvl="0"/>
            <a:r>
              <a:rPr lang="en-US" dirty="0">
                <a:latin typeface="Garamond" panose="02020404030301010803" pitchFamily="18" charset="0"/>
              </a:rPr>
              <a:t>All approved training will be listed on your training page under relevant upcoming courses. </a:t>
            </a:r>
            <a:r>
              <a:rPr lang="en-US" b="1" dirty="0">
                <a:latin typeface="Garamond" panose="02020404030301010803" pitchFamily="18" charset="0"/>
              </a:rPr>
              <a:t>ONLY web-based training listed on this page will be accepted.</a:t>
            </a:r>
            <a:endParaRPr lang="en-US" dirty="0">
              <a:latin typeface="Garamond" panose="02020404030301010803" pitchFamily="18" charset="0"/>
            </a:endParaRPr>
          </a:p>
          <a:p>
            <a:pPr lvl="0"/>
            <a:r>
              <a:rPr lang="en-US" dirty="0">
                <a:latin typeface="Garamond" panose="02020404030301010803" pitchFamily="18" charset="0"/>
              </a:rPr>
              <a:t>On the listing for the training events, the event will be listed as (in-person) or (web-based) then the vendors name – title of the event.  This will let you know right away which trainings are in-person and which are web-based. Example: YEAR (web-based) DLG – Training Guidelines or YEAR (in-person) DLG – Training Guidelines.</a:t>
            </a:r>
          </a:p>
          <a:p>
            <a:pPr lvl="0"/>
            <a:r>
              <a:rPr lang="en-US" dirty="0">
                <a:latin typeface="Garamond" panose="02020404030301010803" pitchFamily="18" charset="0"/>
              </a:rPr>
              <a:t>You must attend the entire course with the camera on.  If they cannot see you, the training will not count. </a:t>
            </a:r>
          </a:p>
          <a:p>
            <a:pPr lvl="0"/>
            <a:r>
              <a:rPr lang="en-US" dirty="0">
                <a:latin typeface="Garamond" panose="02020404030301010803" pitchFamily="18" charset="0"/>
              </a:rPr>
              <a:t>Your trainer will certify your attendance and submit your attendance to DLG.</a:t>
            </a:r>
          </a:p>
          <a:p>
            <a:pPr marL="0" indent="0">
              <a:buNone/>
            </a:pPr>
            <a:r>
              <a:rPr lang="en-US" sz="2400" dirty="0">
                <a:latin typeface="Garamond" panose="02020404030301010803" pitchFamily="18" charset="0"/>
              </a:rPr>
              <a:t>	</a:t>
            </a:r>
          </a:p>
        </p:txBody>
      </p:sp>
      <p:sp>
        <p:nvSpPr>
          <p:cNvPr id="17411" name="Rectangle 3"/>
          <p:cNvSpPr>
            <a:spLocks noChangeArrowheads="1"/>
          </p:cNvSpPr>
          <p:nvPr/>
        </p:nvSpPr>
        <p:spPr bwMode="auto">
          <a:xfrm>
            <a:off x="1543050" y="1066800"/>
            <a:ext cx="6057900" cy="628650"/>
          </a:xfrm>
          <a:prstGeom prst="rect">
            <a:avLst/>
          </a:prstGeom>
          <a:noFill/>
          <a:ln w="9525">
            <a:noFill/>
            <a:miter lim="800000"/>
            <a:headEnd/>
            <a:tailEnd/>
          </a:ln>
        </p:spPr>
        <p:txBody>
          <a:bodyPr anchor="ctr"/>
          <a:lstStyle/>
          <a:p>
            <a:pPr algn="ctr">
              <a:defRPr/>
            </a:pPr>
            <a:r>
              <a:rPr lang="en-US" sz="4000" dirty="0">
                <a:solidFill>
                  <a:srgbClr val="6A8AA1"/>
                </a:solidFill>
                <a:latin typeface="Garamond" panose="02020404030301010803" pitchFamily="18" charset="0"/>
                <a:ea typeface="+mj-ea"/>
                <a:cs typeface="+mj-cs"/>
              </a:rPr>
              <a:t>Live Web-based Training</a:t>
            </a:r>
          </a:p>
        </p:txBody>
      </p:sp>
      <p:cxnSp>
        <p:nvCxnSpPr>
          <p:cNvPr id="4" name="Straight Connector 3">
            <a:extLst>
              <a:ext uri="{FF2B5EF4-FFF2-40B4-BE49-F238E27FC236}">
                <a16:creationId xmlns:a16="http://schemas.microsoft.com/office/drawing/2014/main" id="{7CB09073-8B7C-41D1-9880-112E30F65F5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E89B772-7348-4E88-8730-2E02B20CC746}"/>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457DB0-EE2F-4BF1-8F06-BC61F77BA7A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DC68D4-6E98-4F7E-8360-381FB812790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0F8CC1-713D-4C80-88C1-2FA4F9BFB2B8}"/>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954ACC-CBA6-4EBB-9C27-8AD98327766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9CFD0137-EA4D-4A31-B867-234570B87C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344539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342900" y="1854627"/>
            <a:ext cx="8743950" cy="5032375"/>
          </a:xfrm>
        </p:spPr>
        <p:txBody>
          <a:bodyPr>
            <a:normAutofit/>
          </a:bodyPr>
          <a:lstStyle/>
          <a:p>
            <a:pPr lvl="1"/>
            <a:endParaRPr lang="en-US" dirty="0"/>
          </a:p>
          <a:p>
            <a:pPr lvl="1"/>
            <a:r>
              <a:rPr lang="en-US" sz="2800" dirty="0">
                <a:latin typeface="Garamond" panose="02020404030301010803" pitchFamily="18" charset="0"/>
              </a:rPr>
              <a:t>Professional Associations</a:t>
            </a:r>
          </a:p>
          <a:p>
            <a:pPr lvl="1"/>
            <a:r>
              <a:rPr lang="en-US" sz="2800" dirty="0">
                <a:latin typeface="Garamond" panose="02020404030301010803" pitchFamily="18" charset="0"/>
              </a:rPr>
              <a:t>Government Agencies</a:t>
            </a:r>
          </a:p>
          <a:p>
            <a:pPr lvl="1"/>
            <a:r>
              <a:rPr lang="en-US" sz="2800" dirty="0">
                <a:latin typeface="Garamond" panose="02020404030301010803" pitchFamily="18" charset="0"/>
              </a:rPr>
              <a:t>Area Development Districts</a:t>
            </a:r>
          </a:p>
          <a:p>
            <a:pPr lvl="1"/>
            <a:r>
              <a:rPr lang="en-US" sz="2800" dirty="0">
                <a:latin typeface="Garamond" panose="02020404030301010803" pitchFamily="18" charset="0"/>
              </a:rPr>
              <a:t>Independent Conferences and Training Groups</a:t>
            </a:r>
          </a:p>
          <a:p>
            <a:pPr marL="0" indent="0">
              <a:buNone/>
            </a:pPr>
            <a:r>
              <a:rPr lang="en-US" sz="2400" dirty="0">
                <a:latin typeface="Garamond" panose="02020404030301010803" pitchFamily="18" charset="0"/>
              </a:rPr>
              <a:t>	</a:t>
            </a:r>
          </a:p>
        </p:txBody>
      </p:sp>
      <p:sp>
        <p:nvSpPr>
          <p:cNvPr id="17411" name="Rectangle 3"/>
          <p:cNvSpPr>
            <a:spLocks noChangeArrowheads="1"/>
          </p:cNvSpPr>
          <p:nvPr/>
        </p:nvSpPr>
        <p:spPr bwMode="auto">
          <a:xfrm>
            <a:off x="1543050" y="1066800"/>
            <a:ext cx="6057900" cy="628650"/>
          </a:xfrm>
          <a:prstGeom prst="rect">
            <a:avLst/>
          </a:prstGeom>
          <a:noFill/>
          <a:ln w="9525">
            <a:noFill/>
            <a:miter lim="800000"/>
            <a:headEnd/>
            <a:tailEnd/>
          </a:ln>
        </p:spPr>
        <p:txBody>
          <a:bodyPr anchor="ctr"/>
          <a:lstStyle/>
          <a:p>
            <a:pPr algn="ctr">
              <a:defRPr/>
            </a:pPr>
            <a:r>
              <a:rPr lang="en-US" sz="4000" dirty="0">
                <a:solidFill>
                  <a:srgbClr val="6A8AA1"/>
                </a:solidFill>
                <a:latin typeface="Garamond" panose="02020404030301010803" pitchFamily="18" charset="0"/>
                <a:ea typeface="+mj-ea"/>
                <a:cs typeface="+mj-cs"/>
              </a:rPr>
              <a:t>Potential Training Providers:</a:t>
            </a:r>
          </a:p>
        </p:txBody>
      </p:sp>
      <p:cxnSp>
        <p:nvCxnSpPr>
          <p:cNvPr id="4" name="Straight Connector 3">
            <a:extLst>
              <a:ext uri="{FF2B5EF4-FFF2-40B4-BE49-F238E27FC236}">
                <a16:creationId xmlns:a16="http://schemas.microsoft.com/office/drawing/2014/main" id="{7CB09073-8B7C-41D1-9880-112E30F65F5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E89B772-7348-4E88-8730-2E02B20CC746}"/>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457DB0-EE2F-4BF1-8F06-BC61F77BA7A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DC68D4-6E98-4F7E-8360-381FB812790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0F8CC1-713D-4C80-88C1-2FA4F9BFB2B8}"/>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954ACC-CBA6-4EBB-9C27-8AD98327766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9CFD0137-EA4D-4A31-B867-234570B87C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7973525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994172"/>
          </a:xfrm>
        </p:spPr>
        <p:txBody>
          <a:bodyPr>
            <a:normAutofit/>
          </a:bodyPr>
          <a:lstStyle/>
          <a:p>
            <a:pPr algn="ctr"/>
            <a:r>
              <a:rPr lang="en-US" sz="4000" dirty="0">
                <a:solidFill>
                  <a:srgbClr val="6A8AA1"/>
                </a:solidFill>
                <a:latin typeface="Garamond" panose="02020404030301010803" pitchFamily="18" charset="0"/>
              </a:rPr>
              <a:t>Reporting Your Attendance</a:t>
            </a:r>
          </a:p>
        </p:txBody>
      </p:sp>
      <p:sp>
        <p:nvSpPr>
          <p:cNvPr id="24579" name="Content Placeholder 2"/>
          <p:cNvSpPr>
            <a:spLocks noGrp="1"/>
          </p:cNvSpPr>
          <p:nvPr>
            <p:ph idx="1"/>
          </p:nvPr>
        </p:nvSpPr>
        <p:spPr>
          <a:xfrm>
            <a:off x="342899" y="2106436"/>
            <a:ext cx="8172451" cy="3608561"/>
          </a:xfrm>
        </p:spPr>
        <p:txBody>
          <a:bodyPr>
            <a:normAutofit fontScale="92500" lnSpcReduction="20000"/>
          </a:bodyPr>
          <a:lstStyle/>
          <a:p>
            <a:r>
              <a:rPr lang="en-US" sz="2200" dirty="0">
                <a:latin typeface="Garamond" panose="02020404030301010803" pitchFamily="18" charset="0"/>
              </a:rPr>
              <a:t>Proof of an official’s training attendance should be submitted to the DLG office within 60 days of completing the training. (per 109 KAR 2:020 Section 3(8))</a:t>
            </a:r>
          </a:p>
          <a:p>
            <a:endParaRPr lang="en-US" sz="2200" dirty="0">
              <a:latin typeface="Garamond" panose="02020404030301010803" pitchFamily="18" charset="0"/>
            </a:endParaRPr>
          </a:p>
          <a:p>
            <a:r>
              <a:rPr lang="en-US" sz="2200" dirty="0">
                <a:latin typeface="Garamond" panose="02020404030301010803" pitchFamily="18" charset="0"/>
              </a:rPr>
              <a:t>Always make sure your “Name”, “County” and “Office” are legible on your attendance form before submitting it.</a:t>
            </a:r>
          </a:p>
          <a:p>
            <a:endParaRPr lang="en-US" sz="2200" dirty="0">
              <a:latin typeface="Garamond" panose="02020404030301010803" pitchFamily="18" charset="0"/>
            </a:endParaRPr>
          </a:p>
          <a:p>
            <a:r>
              <a:rPr lang="en-US" sz="2200" dirty="0">
                <a:latin typeface="Garamond" panose="02020404030301010803" pitchFamily="18" charset="0"/>
              </a:rPr>
              <a:t>Completed documentation can be submitted by the official or the training provider by mail or e-mail. NO PICTURES</a:t>
            </a:r>
          </a:p>
          <a:p>
            <a:endParaRPr lang="en-US" sz="2200" dirty="0">
              <a:latin typeface="Garamond" panose="02020404030301010803" pitchFamily="18" charset="0"/>
            </a:endParaRPr>
          </a:p>
          <a:p>
            <a:r>
              <a:rPr lang="en-US" sz="2200" dirty="0">
                <a:latin typeface="Garamond" panose="02020404030301010803" pitchFamily="18" charset="0"/>
              </a:rPr>
              <a:t>Ultimately it is the responsibility of the official to make sure their attendance information has been turned in. </a:t>
            </a:r>
          </a:p>
          <a:p>
            <a:endParaRPr lang="en-US" sz="2400" dirty="0"/>
          </a:p>
          <a:p>
            <a:pPr marL="0" indent="0">
              <a:buNone/>
            </a:pPr>
            <a:endParaRPr lang="en-US" dirty="0"/>
          </a:p>
        </p:txBody>
      </p:sp>
      <p:cxnSp>
        <p:nvCxnSpPr>
          <p:cNvPr id="4" name="Straight Connector 3">
            <a:extLst>
              <a:ext uri="{FF2B5EF4-FFF2-40B4-BE49-F238E27FC236}">
                <a16:creationId xmlns:a16="http://schemas.microsoft.com/office/drawing/2014/main" id="{A1E6D769-8140-4DCA-955B-17A69784837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7BAA143-001E-41AE-8A3A-BF6FA0E01C0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D76AB7-9D40-4967-B8F9-03466D3C5DD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2BADC-8DD0-4654-9AF6-5052ADBCEC3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3FF3AE-148B-47C6-951D-042C2B7C3A7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4C0DD9-781E-4241-947F-95FB9AE2ED0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CFB930C-2B31-42EF-B402-55E1AE86F85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775574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74" y="1040879"/>
            <a:ext cx="7886700" cy="1325563"/>
          </a:xfrm>
        </p:spPr>
        <p:txBody>
          <a:bodyPr>
            <a:normAutofit/>
          </a:bodyPr>
          <a:lstStyle/>
          <a:p>
            <a:pPr algn="ctr"/>
            <a:r>
              <a:rPr lang="en-US" sz="4000" dirty="0">
                <a:solidFill>
                  <a:srgbClr val="6A8AA1"/>
                </a:solidFill>
                <a:latin typeface="Garamond" panose="02020404030301010803" pitchFamily="18" charset="0"/>
              </a:rPr>
              <a:t>Proof of Attendance Documentation</a:t>
            </a:r>
            <a:br>
              <a:rPr lang="en-US" sz="4000" dirty="0">
                <a:solidFill>
                  <a:srgbClr val="6A8AA1"/>
                </a:solidFill>
                <a:latin typeface="Garamond" panose="02020404030301010803" pitchFamily="18" charset="0"/>
              </a:rPr>
            </a:br>
            <a:r>
              <a:rPr lang="en-US" sz="4000" dirty="0">
                <a:solidFill>
                  <a:srgbClr val="6A8AA1"/>
                </a:solidFill>
                <a:latin typeface="Garamond" panose="02020404030301010803" pitchFamily="18" charset="0"/>
              </a:rPr>
              <a:t>Generally Accepted by DLG</a:t>
            </a:r>
          </a:p>
        </p:txBody>
      </p:sp>
      <p:sp>
        <p:nvSpPr>
          <p:cNvPr id="3" name="Content Placeholder 2"/>
          <p:cNvSpPr>
            <a:spLocks noGrp="1"/>
          </p:cNvSpPr>
          <p:nvPr>
            <p:ph idx="1"/>
          </p:nvPr>
        </p:nvSpPr>
        <p:spPr>
          <a:xfrm>
            <a:off x="342900" y="1897062"/>
            <a:ext cx="7886700" cy="4351338"/>
          </a:xfrm>
        </p:spPr>
        <p:txBody>
          <a:bodyPr>
            <a:normAutofit/>
          </a:bodyPr>
          <a:lstStyle/>
          <a:p>
            <a:endParaRPr lang="en-US" dirty="0"/>
          </a:p>
          <a:p>
            <a:r>
              <a:rPr lang="en-US" sz="2400" dirty="0">
                <a:latin typeface="Garamond" panose="02020404030301010803" pitchFamily="18" charset="0"/>
              </a:rPr>
              <a:t>When attending a training event your proof of attendance should be submitted in the same document form as all the other officials.</a:t>
            </a:r>
          </a:p>
          <a:p>
            <a:endParaRPr lang="en-US" sz="2400" dirty="0">
              <a:latin typeface="Garamond" panose="02020404030301010803" pitchFamily="18" charset="0"/>
            </a:endParaRPr>
          </a:p>
          <a:p>
            <a:r>
              <a:rPr lang="en-US" sz="2400" dirty="0">
                <a:latin typeface="Garamond" panose="02020404030301010803" pitchFamily="18" charset="0"/>
              </a:rPr>
              <a:t>Some of the acceptable forms are:</a:t>
            </a:r>
          </a:p>
          <a:p>
            <a:pPr lvl="1"/>
            <a:r>
              <a:rPr lang="en-US" sz="2400" dirty="0">
                <a:latin typeface="Garamond" panose="02020404030301010803" pitchFamily="18" charset="0"/>
              </a:rPr>
              <a:t>Sign-in Sheets</a:t>
            </a:r>
          </a:p>
          <a:p>
            <a:pPr lvl="1"/>
            <a:r>
              <a:rPr lang="en-US" sz="2400" dirty="0">
                <a:latin typeface="Garamond" panose="02020404030301010803" pitchFamily="18" charset="0"/>
              </a:rPr>
              <a:t>Attendance Logs/Reports</a:t>
            </a:r>
          </a:p>
          <a:p>
            <a:pPr lvl="1"/>
            <a:r>
              <a:rPr lang="en-US" sz="2400" dirty="0">
                <a:latin typeface="Garamond" panose="02020404030301010803" pitchFamily="18" charset="0"/>
              </a:rPr>
              <a:t>Individual Certificates</a:t>
            </a:r>
          </a:p>
          <a:p>
            <a:pPr lvl="1"/>
            <a:r>
              <a:rPr lang="en-US" sz="2400" dirty="0">
                <a:latin typeface="Garamond" panose="02020404030301010803" pitchFamily="18" charset="0"/>
              </a:rPr>
              <a:t>Individual Proof of Attendance Forms</a:t>
            </a:r>
          </a:p>
          <a:p>
            <a:pPr lvl="1"/>
            <a:endParaRPr lang="en-US" dirty="0"/>
          </a:p>
          <a:p>
            <a:endParaRPr lang="en-US" dirty="0"/>
          </a:p>
        </p:txBody>
      </p:sp>
      <p:cxnSp>
        <p:nvCxnSpPr>
          <p:cNvPr id="4" name="Straight Connector 3">
            <a:extLst>
              <a:ext uri="{FF2B5EF4-FFF2-40B4-BE49-F238E27FC236}">
                <a16:creationId xmlns:a16="http://schemas.microsoft.com/office/drawing/2014/main" id="{7B5A8024-20CC-488D-B66B-C9A08EAA360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3462DB-52EC-4B92-A1C0-4FEE0D47DF4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931F9E8-5FE4-43DB-A3AE-7B3C1855A5A4}"/>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60471EE-9D63-4998-AF06-77CD7D3EF2F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BD2224-6C7D-414C-8215-EEAFBFF0C95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2DE648-969D-46D8-98B7-C2E9C9566F1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DE14C31-0D8C-41DF-A21E-B06CD79FF55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5790046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28650" y="762000"/>
            <a:ext cx="7886700" cy="1325563"/>
          </a:xfrm>
        </p:spPr>
        <p:txBody>
          <a:bodyPr>
            <a:normAutofit/>
          </a:bodyPr>
          <a:lstStyle/>
          <a:p>
            <a:pPr algn="ctr"/>
            <a:r>
              <a:rPr lang="en-US" sz="4000" dirty="0">
                <a:solidFill>
                  <a:srgbClr val="6A8AA1"/>
                </a:solidFill>
                <a:latin typeface="Garamond" panose="02020404030301010803" pitchFamily="18" charset="0"/>
              </a:rPr>
              <a:t>Your Training Record</a:t>
            </a:r>
          </a:p>
        </p:txBody>
      </p:sp>
      <p:sp>
        <p:nvSpPr>
          <p:cNvPr id="19459" name="Rectangle 3"/>
          <p:cNvSpPr>
            <a:spLocks noGrp="1" noChangeArrowheads="1"/>
          </p:cNvSpPr>
          <p:nvPr>
            <p:ph idx="1"/>
          </p:nvPr>
        </p:nvSpPr>
        <p:spPr>
          <a:xfrm>
            <a:off x="342900" y="1998079"/>
            <a:ext cx="8801100" cy="3716919"/>
          </a:xfrm>
        </p:spPr>
        <p:txBody>
          <a:bodyPr>
            <a:normAutofit/>
          </a:bodyPr>
          <a:lstStyle/>
          <a:p>
            <a:r>
              <a:rPr lang="en-US" sz="2400" dirty="0">
                <a:latin typeface="Garamond" panose="02020404030301010803" pitchFamily="18" charset="0"/>
              </a:rPr>
              <a:t>Reflects what you have certified that you attended on your Proof of Attendance Forms (POAs).  So fill them out accurately!</a:t>
            </a:r>
          </a:p>
          <a:p>
            <a:endParaRPr lang="en-US" sz="2400" dirty="0">
              <a:latin typeface="Garamond" panose="02020404030301010803" pitchFamily="18" charset="0"/>
            </a:endParaRPr>
          </a:p>
          <a:p>
            <a:r>
              <a:rPr lang="en-US" sz="2400" dirty="0">
                <a:latin typeface="Garamond" panose="02020404030301010803" pitchFamily="18" charset="0"/>
              </a:rPr>
              <a:t>If you need to leave the session to make a phone call, please make it very brief or mark on your POA for the amount of time you left the session. </a:t>
            </a:r>
          </a:p>
          <a:p>
            <a:endParaRPr lang="en-US" sz="2400" dirty="0">
              <a:latin typeface="Garamond" panose="02020404030301010803" pitchFamily="18" charset="0"/>
            </a:endParaRPr>
          </a:p>
          <a:p>
            <a:r>
              <a:rPr lang="en-US" sz="2400" dirty="0">
                <a:latin typeface="Garamond" panose="02020404030301010803" pitchFamily="18" charset="0"/>
              </a:rPr>
              <a:t>Your record is Subject To Open Records Requests!!! As are all of your Proof of Attendance Forms.</a:t>
            </a:r>
          </a:p>
          <a:p>
            <a:pPr lvl="1"/>
            <a:endParaRPr lang="en-US" dirty="0"/>
          </a:p>
        </p:txBody>
      </p:sp>
      <p:cxnSp>
        <p:nvCxnSpPr>
          <p:cNvPr id="4" name="Straight Connector 3">
            <a:extLst>
              <a:ext uri="{FF2B5EF4-FFF2-40B4-BE49-F238E27FC236}">
                <a16:creationId xmlns:a16="http://schemas.microsoft.com/office/drawing/2014/main" id="{DAC7A2E1-0159-4F8E-854F-0DA896B9AE4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F787E4-FF9E-4251-BB94-8F9A39F782D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2FE01A6-861F-46A5-95B4-F58A0AAF42B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47B6D1E-154B-4575-8B22-C40363D3062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897E88-8915-4C8A-928C-52A2D71BEFA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FE715E-78A5-4AFE-94B5-80EA85B0914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94FDE8C8-C3E9-40F0-A4D0-DC9822B4A24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5752454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342900" y="1839538"/>
            <a:ext cx="7886700" cy="4351338"/>
          </a:xfrm>
        </p:spPr>
        <p:txBody>
          <a:bodyPr>
            <a:normAutofit/>
          </a:bodyPr>
          <a:lstStyle/>
          <a:p>
            <a:r>
              <a:rPr lang="en-US" dirty="0"/>
              <a:t> </a:t>
            </a:r>
            <a:r>
              <a:rPr lang="en-US" sz="2400" dirty="0">
                <a:latin typeface="Garamond" panose="02020404030301010803" pitchFamily="18" charset="0"/>
              </a:rPr>
              <a:t>The amount of 1 incentive unit is $100 which adjust annually for changes in the Consumer Price Index  (CPI).</a:t>
            </a:r>
          </a:p>
          <a:p>
            <a:r>
              <a:rPr lang="en-US" sz="2400" dirty="0">
                <a:latin typeface="Garamond" panose="02020404030301010803" pitchFamily="18" charset="0"/>
              </a:rPr>
              <a:t>2022 CPI: 7% </a:t>
            </a:r>
          </a:p>
          <a:p>
            <a:r>
              <a:rPr lang="en-US" sz="2400" dirty="0">
                <a:latin typeface="Garamond" panose="02020404030301010803" pitchFamily="18" charset="0"/>
              </a:rPr>
              <a:t>2022 Incentive Unit Values Are:</a:t>
            </a:r>
          </a:p>
          <a:p>
            <a:pPr lvl="1"/>
            <a:r>
              <a:rPr lang="en-US" sz="2400" dirty="0">
                <a:latin typeface="Garamond" panose="02020404030301010803" pitchFamily="18" charset="0"/>
              </a:rPr>
              <a:t>1st unit = $1,169.77</a:t>
            </a:r>
          </a:p>
          <a:p>
            <a:pPr lvl="1"/>
            <a:r>
              <a:rPr lang="en-US" sz="2400" dirty="0">
                <a:latin typeface="Garamond" panose="02020404030301010803" pitchFamily="18" charset="0"/>
              </a:rPr>
              <a:t>2nd unit = $2,339.54</a:t>
            </a:r>
          </a:p>
          <a:p>
            <a:pPr lvl="1"/>
            <a:r>
              <a:rPr lang="en-US" sz="2400" dirty="0">
                <a:latin typeface="Garamond" panose="02020404030301010803" pitchFamily="18" charset="0"/>
              </a:rPr>
              <a:t>3rd unit = $3,509.31</a:t>
            </a:r>
          </a:p>
          <a:p>
            <a:pPr lvl="1"/>
            <a:r>
              <a:rPr lang="en-US" sz="2400" dirty="0">
                <a:latin typeface="Garamond" panose="02020404030301010803" pitchFamily="18" charset="0"/>
              </a:rPr>
              <a:t>4th unit = $4,679.08         </a:t>
            </a:r>
          </a:p>
        </p:txBody>
      </p:sp>
      <p:sp>
        <p:nvSpPr>
          <p:cNvPr id="12291" name="Rectangle 3"/>
          <p:cNvSpPr>
            <a:spLocks noChangeArrowheads="1"/>
          </p:cNvSpPr>
          <p:nvPr/>
        </p:nvSpPr>
        <p:spPr bwMode="auto">
          <a:xfrm>
            <a:off x="1457325" y="971550"/>
            <a:ext cx="6229350" cy="857250"/>
          </a:xfrm>
          <a:prstGeom prst="rect">
            <a:avLst/>
          </a:prstGeom>
          <a:noFill/>
          <a:ln w="9525">
            <a:noFill/>
            <a:miter lim="800000"/>
            <a:headEnd/>
            <a:tailEnd/>
          </a:ln>
        </p:spPr>
        <p:txBody>
          <a:bodyPr anchor="ctr"/>
          <a:lstStyle/>
          <a:p>
            <a:pPr algn="ctr">
              <a:defRPr/>
            </a:pPr>
            <a:r>
              <a:rPr lang="en-US" sz="4000" dirty="0">
                <a:solidFill>
                  <a:srgbClr val="6A8AA1"/>
                </a:solidFill>
                <a:latin typeface="Garamond" panose="02020404030301010803" pitchFamily="18" charset="0"/>
                <a:ea typeface="+mj-ea"/>
                <a:cs typeface="+mj-cs"/>
              </a:rPr>
              <a:t>How Much is the Incentive?</a:t>
            </a:r>
          </a:p>
        </p:txBody>
      </p:sp>
      <p:cxnSp>
        <p:nvCxnSpPr>
          <p:cNvPr id="4" name="Straight Connector 3">
            <a:extLst>
              <a:ext uri="{FF2B5EF4-FFF2-40B4-BE49-F238E27FC236}">
                <a16:creationId xmlns:a16="http://schemas.microsoft.com/office/drawing/2014/main" id="{88B745A6-E9D4-40E4-B322-27EECA7B978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2A96BA-8152-4096-A8B2-DB4E68EEB32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8B7521F-3DE8-4AB0-A142-D10694E0EF9C}"/>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9C5C9E-1CED-4F2D-92BB-F5F1635F22E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86F730-395B-4223-9F44-48C2D3CAE61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B58832-0D07-42B4-A5F8-F577D19F76F5}"/>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729491B-1151-46F8-AE71-43EF35E0431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5205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1219200"/>
            <a:ext cx="7886700" cy="926306"/>
          </a:xfrm>
        </p:spPr>
        <p:txBody>
          <a:bodyPr>
            <a:noAutofit/>
          </a:bodyPr>
          <a:lstStyle/>
          <a:p>
            <a:pPr algn="ctr"/>
            <a:r>
              <a:rPr lang="en-US" sz="4000" dirty="0">
                <a:solidFill>
                  <a:srgbClr val="6A8AA1"/>
                </a:solidFill>
                <a:latin typeface="Garamond" panose="02020404030301010803" pitchFamily="18" charset="0"/>
              </a:rPr>
              <a:t>How Do I Earn an Incentive?</a:t>
            </a:r>
            <a:br>
              <a:rPr lang="en-US" sz="4000" dirty="0">
                <a:solidFill>
                  <a:srgbClr val="6A8AA1"/>
                </a:solidFill>
                <a:latin typeface="Garamond" panose="02020404030301010803" pitchFamily="18" charset="0"/>
              </a:rPr>
            </a:br>
            <a:endParaRPr lang="en-US" sz="4000" dirty="0">
              <a:solidFill>
                <a:srgbClr val="6A8AA1"/>
              </a:solidFill>
              <a:latin typeface="Garamond" panose="02020404030301010803" pitchFamily="18" charset="0"/>
            </a:endParaRPr>
          </a:p>
        </p:txBody>
      </p:sp>
      <p:sp>
        <p:nvSpPr>
          <p:cNvPr id="13315" name="Rectangle 3"/>
          <p:cNvSpPr>
            <a:spLocks noGrp="1" noChangeArrowheads="1"/>
          </p:cNvSpPr>
          <p:nvPr>
            <p:ph idx="1"/>
          </p:nvPr>
        </p:nvSpPr>
        <p:spPr>
          <a:xfrm>
            <a:off x="342900" y="1981200"/>
            <a:ext cx="8172450" cy="3762001"/>
          </a:xfrm>
        </p:spPr>
        <p:txBody>
          <a:bodyPr>
            <a:normAutofit/>
          </a:bodyPr>
          <a:lstStyle/>
          <a:p>
            <a:r>
              <a:rPr lang="en-US" sz="2400" dirty="0">
                <a:latin typeface="Garamond" panose="02020404030301010803" pitchFamily="18" charset="0"/>
              </a:rPr>
              <a:t>An incentive unit is comprised of the completion of 40 hours of approved training.</a:t>
            </a:r>
          </a:p>
          <a:p>
            <a:endParaRPr lang="en-US" sz="2400" dirty="0">
              <a:latin typeface="Garamond" panose="02020404030301010803" pitchFamily="18" charset="0"/>
            </a:endParaRPr>
          </a:p>
          <a:p>
            <a:r>
              <a:rPr lang="en-US" sz="2400" dirty="0">
                <a:latin typeface="Garamond" panose="02020404030301010803" pitchFamily="18" charset="0"/>
              </a:rPr>
              <a:t>One incentive unit can be earned per calendar year by attending training and/or carrying forward hours from the previous year.</a:t>
            </a:r>
          </a:p>
          <a:p>
            <a:endParaRPr lang="en-US" sz="2400" dirty="0">
              <a:latin typeface="Garamond" panose="02020404030301010803" pitchFamily="18" charset="0"/>
            </a:endParaRPr>
          </a:p>
          <a:p>
            <a:r>
              <a:rPr lang="en-US" sz="2400" dirty="0">
                <a:latin typeface="Garamond" panose="02020404030301010803" pitchFamily="18" charset="0"/>
              </a:rPr>
              <a:t>Carry forward hours are limited to a maximum of 40 hours that can be carried from one year into </a:t>
            </a:r>
            <a:r>
              <a:rPr lang="en-US" sz="2400" b="1" dirty="0">
                <a:latin typeface="Garamond" panose="02020404030301010803" pitchFamily="18" charset="0"/>
              </a:rPr>
              <a:t>the next consecutive year of service.  </a:t>
            </a:r>
          </a:p>
        </p:txBody>
      </p:sp>
      <p:cxnSp>
        <p:nvCxnSpPr>
          <p:cNvPr id="4" name="Straight Connector 3">
            <a:extLst>
              <a:ext uri="{FF2B5EF4-FFF2-40B4-BE49-F238E27FC236}">
                <a16:creationId xmlns:a16="http://schemas.microsoft.com/office/drawing/2014/main" id="{B0DB9B55-2D36-4385-98EE-F3C2367EECA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61D4DB-0BE5-41E5-9580-DE360A035CB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285C3D-0436-472D-BE89-A4A541E85FF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3826E4-443E-450D-9655-9F81403F3E0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9C5817-C226-4A52-8A09-F0F822D1AEB2}"/>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A18962-8E52-49AC-AFD1-A7E44F48243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D468456E-7947-4174-805B-4F982D9AB6C9}"/>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9315045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1036637"/>
            <a:ext cx="7886700" cy="1325563"/>
          </a:xfrm>
        </p:spPr>
        <p:txBody>
          <a:bodyPr>
            <a:normAutofit/>
          </a:bodyPr>
          <a:lstStyle/>
          <a:p>
            <a:pPr algn="ctr"/>
            <a:r>
              <a:rPr lang="en-US" sz="4000" dirty="0">
                <a:solidFill>
                  <a:srgbClr val="6A8AA1"/>
                </a:solidFill>
                <a:latin typeface="Garamond" panose="02020404030301010803" pitchFamily="18" charset="0"/>
              </a:rPr>
              <a:t>How Do I Earn an Incentive?</a:t>
            </a:r>
            <a:br>
              <a:rPr lang="en-US" sz="4000" dirty="0">
                <a:solidFill>
                  <a:srgbClr val="6A8AA1"/>
                </a:solidFill>
                <a:latin typeface="Garamond" panose="02020404030301010803" pitchFamily="18" charset="0"/>
              </a:rPr>
            </a:br>
            <a:endParaRPr lang="en-US" sz="4000" dirty="0">
              <a:solidFill>
                <a:srgbClr val="6A8AA1"/>
              </a:solidFill>
              <a:latin typeface="Garamond" panose="02020404030301010803" pitchFamily="18" charset="0"/>
            </a:endParaRPr>
          </a:p>
        </p:txBody>
      </p:sp>
      <p:sp>
        <p:nvSpPr>
          <p:cNvPr id="13315" name="Rectangle 3"/>
          <p:cNvSpPr>
            <a:spLocks noGrp="1" noChangeArrowheads="1"/>
          </p:cNvSpPr>
          <p:nvPr>
            <p:ph idx="1"/>
          </p:nvPr>
        </p:nvSpPr>
        <p:spPr>
          <a:xfrm>
            <a:off x="342900" y="1698680"/>
            <a:ext cx="7886700" cy="4351338"/>
          </a:xfrm>
        </p:spPr>
        <p:txBody>
          <a:bodyPr>
            <a:normAutofit/>
          </a:bodyPr>
          <a:lstStyle/>
          <a:p>
            <a:pPr marL="0" indent="0">
              <a:buNone/>
            </a:pPr>
            <a:endParaRPr lang="en-US" dirty="0"/>
          </a:p>
          <a:p>
            <a:r>
              <a:rPr lang="en-US" sz="2400" dirty="0">
                <a:latin typeface="Garamond" panose="02020404030301010803" pitchFamily="18" charset="0"/>
              </a:rPr>
              <a:t>The maximum amount of incentive units that an official can accumulate is capped at four units. </a:t>
            </a:r>
          </a:p>
          <a:p>
            <a:endParaRPr lang="en-US" sz="2400" dirty="0">
              <a:latin typeface="Garamond" panose="02020404030301010803" pitchFamily="18" charset="0"/>
            </a:endParaRPr>
          </a:p>
          <a:p>
            <a:r>
              <a:rPr lang="en-US" sz="2400" dirty="0">
                <a:latin typeface="Garamond" panose="02020404030301010803" pitchFamily="18" charset="0"/>
              </a:rPr>
              <a:t>To maintain incentive units that have been consecutively accumulated, an incentive unit must be completed each </a:t>
            </a:r>
            <a:r>
              <a:rPr lang="en-US" sz="2400" b="1" dirty="0">
                <a:latin typeface="Garamond" panose="02020404030301010803" pitchFamily="18" charset="0"/>
              </a:rPr>
              <a:t>calendar year</a:t>
            </a:r>
            <a:r>
              <a:rPr lang="en-US" sz="2400" dirty="0">
                <a:latin typeface="Garamond" panose="02020404030301010803" pitchFamily="18" charset="0"/>
              </a:rPr>
              <a:t>.</a:t>
            </a:r>
          </a:p>
          <a:p>
            <a:endParaRPr lang="en-US" dirty="0"/>
          </a:p>
        </p:txBody>
      </p:sp>
      <p:cxnSp>
        <p:nvCxnSpPr>
          <p:cNvPr id="4" name="Straight Connector 3">
            <a:extLst>
              <a:ext uri="{FF2B5EF4-FFF2-40B4-BE49-F238E27FC236}">
                <a16:creationId xmlns:a16="http://schemas.microsoft.com/office/drawing/2014/main" id="{94C92E33-4E71-42AF-AC3E-7B2B0BD82C8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BF2D0C-1C85-4C64-A75E-925E23D296F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C9E6E4-E07F-49CB-9CB9-88B0F6ABA7A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CA5DB2-A788-4ECC-8C25-526D6CF0B9E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E8931B-1547-4386-87AD-C719082BC1E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58BEEC-8B61-4F3F-9152-8BAA8A898F7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8E785DE-1C74-45ED-B90E-96B4EFD4D72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5299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342900" y="2171701"/>
            <a:ext cx="4991100" cy="4343398"/>
          </a:xfrm>
        </p:spPr>
        <p:txBody>
          <a:bodyPr>
            <a:noAutofit/>
          </a:bodyPr>
          <a:lstStyle/>
          <a:p>
            <a:pPr>
              <a:buNone/>
            </a:pPr>
            <a:r>
              <a:rPr lang="en-US" sz="3000" dirty="0">
                <a:latin typeface="Garamond" panose="02020404030301010803" pitchFamily="18" charset="0"/>
              </a:rPr>
              <a:t>Jaarad Taylor</a:t>
            </a:r>
          </a:p>
          <a:p>
            <a:pPr>
              <a:buNone/>
            </a:pPr>
            <a:r>
              <a:rPr lang="en-US" sz="2200" dirty="0">
                <a:latin typeface="Garamond" panose="02020404030301010803" pitchFamily="18" charset="0"/>
              </a:rPr>
              <a:t>Local Government Advisor</a:t>
            </a:r>
          </a:p>
          <a:p>
            <a:pPr>
              <a:buNone/>
            </a:pPr>
            <a:endParaRPr lang="en-US" sz="2000" dirty="0">
              <a:latin typeface="Garamond" panose="02020404030301010803" pitchFamily="18" charset="0"/>
            </a:endParaRPr>
          </a:p>
          <a:p>
            <a:pPr marL="0" indent="0">
              <a:buNone/>
            </a:pPr>
            <a:r>
              <a:rPr lang="en-US" sz="2200" dirty="0">
                <a:latin typeface="Garamond" panose="02020404030301010803" pitchFamily="18" charset="0"/>
              </a:rPr>
              <a:t>Serves as advisor to the counites of the following Area Development Districts</a:t>
            </a: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Phone: 502-892-3512</a:t>
            </a:r>
          </a:p>
          <a:p>
            <a:pPr marL="0" indent="0">
              <a:buNone/>
            </a:pPr>
            <a:r>
              <a:rPr lang="en-US" sz="2200" dirty="0">
                <a:latin typeface="Garamond" panose="02020404030301010803" pitchFamily="18" charset="0"/>
              </a:rPr>
              <a:t>Email: Jaarad.Taylor@ky.gov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graphicFrame>
        <p:nvGraphicFramePr>
          <p:cNvPr id="4" name="Table 5">
            <a:extLst>
              <a:ext uri="{FF2B5EF4-FFF2-40B4-BE49-F238E27FC236}">
                <a16:creationId xmlns:a16="http://schemas.microsoft.com/office/drawing/2014/main" id="{E7C0C8B1-DB33-4478-B380-B250A4401536}"/>
              </a:ext>
            </a:extLst>
          </p:cNvPr>
          <p:cNvGraphicFramePr>
            <a:graphicFrameLocks noGrp="1"/>
          </p:cNvGraphicFramePr>
          <p:nvPr>
            <p:extLst>
              <p:ext uri="{D42A27DB-BD31-4B8C-83A1-F6EECF244321}">
                <p14:modId xmlns:p14="http://schemas.microsoft.com/office/powerpoint/2010/main" val="367363880"/>
              </p:ext>
            </p:extLst>
          </p:nvPr>
        </p:nvGraphicFramePr>
        <p:xfrm>
          <a:off x="342900" y="4134515"/>
          <a:ext cx="4829556" cy="1280160"/>
        </p:xfrm>
        <a:graphic>
          <a:graphicData uri="http://schemas.openxmlformats.org/drawingml/2006/table">
            <a:tbl>
              <a:tblPr firstRow="1" bandRow="1">
                <a:tableStyleId>{2D5ABB26-0587-4C30-8999-92F81FD0307C}</a:tableStyleId>
              </a:tblPr>
              <a:tblGrid>
                <a:gridCol w="2414778">
                  <a:extLst>
                    <a:ext uri="{9D8B030D-6E8A-4147-A177-3AD203B41FA5}">
                      <a16:colId xmlns:a16="http://schemas.microsoft.com/office/drawing/2014/main" val="2656077709"/>
                    </a:ext>
                  </a:extLst>
                </a:gridCol>
                <a:gridCol w="2414778">
                  <a:extLst>
                    <a:ext uri="{9D8B030D-6E8A-4147-A177-3AD203B41FA5}">
                      <a16:colId xmlns:a16="http://schemas.microsoft.com/office/drawing/2014/main" val="2815463721"/>
                    </a:ext>
                  </a:extLst>
                </a:gridCol>
              </a:tblGrid>
              <a:tr h="370840">
                <a:tc>
                  <a:txBody>
                    <a:bodyPr/>
                    <a:lstStyle/>
                    <a:p>
                      <a:pPr marL="285750" indent="-285750">
                        <a:buFont typeface="Arial" panose="020B0604020202020204" pitchFamily="34" charset="0"/>
                        <a:buChar char="•"/>
                      </a:pPr>
                      <a:r>
                        <a:rPr lang="en-US" sz="2200" dirty="0">
                          <a:latin typeface="Garamond" panose="02020404030301010803" pitchFamily="18" charset="0"/>
                        </a:rPr>
                        <a:t>Bluegrass</a:t>
                      </a:r>
                    </a:p>
                  </a:txBody>
                  <a:tcPr/>
                </a:tc>
                <a:tc>
                  <a:txBody>
                    <a:bodyPr/>
                    <a:lstStyle/>
                    <a:p>
                      <a:pPr marL="285750" indent="-285750">
                        <a:buFont typeface="Arial" panose="020B0604020202020204" pitchFamily="34" charset="0"/>
                        <a:buChar char="•"/>
                      </a:pPr>
                      <a:r>
                        <a:rPr lang="en-US" sz="2200" dirty="0">
                          <a:latin typeface="Garamond" panose="02020404030301010803" pitchFamily="18" charset="0"/>
                        </a:rPr>
                        <a:t>Big Sandy</a:t>
                      </a:r>
                    </a:p>
                  </a:txBody>
                  <a:tcPr/>
                </a:tc>
                <a:extLst>
                  <a:ext uri="{0D108BD9-81ED-4DB2-BD59-A6C34878D82A}">
                    <a16:rowId xmlns:a16="http://schemas.microsoft.com/office/drawing/2014/main" val="1134815253"/>
                  </a:ext>
                </a:extLst>
              </a:tr>
              <a:tr h="370840">
                <a:tc>
                  <a:txBody>
                    <a:bodyPr/>
                    <a:lstStyle/>
                    <a:p>
                      <a:pPr marL="285750" indent="-285750">
                        <a:buFont typeface="Arial" panose="020B0604020202020204" pitchFamily="34" charset="0"/>
                        <a:buChar char="•"/>
                      </a:pPr>
                      <a:r>
                        <a:rPr lang="en-US" sz="2200" dirty="0">
                          <a:latin typeface="Garamond" panose="02020404030301010803" pitchFamily="18" charset="0"/>
                        </a:rPr>
                        <a:t>Buffalo Trace</a:t>
                      </a:r>
                    </a:p>
                  </a:txBody>
                  <a:tcPr/>
                </a:tc>
                <a:tc>
                  <a:txBody>
                    <a:bodyPr/>
                    <a:lstStyle/>
                    <a:p>
                      <a:pPr marL="285750" indent="-285750">
                        <a:buFont typeface="Arial" panose="020B0604020202020204" pitchFamily="34" charset="0"/>
                        <a:buChar char="•"/>
                      </a:pPr>
                      <a:r>
                        <a:rPr lang="en-US" sz="2200" dirty="0">
                          <a:latin typeface="Garamond" panose="02020404030301010803" pitchFamily="18" charset="0"/>
                        </a:rPr>
                        <a:t>FIVCO</a:t>
                      </a:r>
                    </a:p>
                  </a:txBody>
                  <a:tcPr/>
                </a:tc>
                <a:extLst>
                  <a:ext uri="{0D108BD9-81ED-4DB2-BD59-A6C34878D82A}">
                    <a16:rowId xmlns:a16="http://schemas.microsoft.com/office/drawing/2014/main" val="1214037610"/>
                  </a:ext>
                </a:extLst>
              </a:tr>
              <a:tr h="370840">
                <a:tc>
                  <a:txBody>
                    <a:bodyPr/>
                    <a:lstStyle/>
                    <a:p>
                      <a:pPr marL="285750" indent="-285750">
                        <a:buFont typeface="Arial" panose="020B0604020202020204" pitchFamily="34" charset="0"/>
                        <a:buChar char="•"/>
                      </a:pPr>
                      <a:r>
                        <a:rPr lang="en-US" sz="2200" dirty="0">
                          <a:latin typeface="Garamond" panose="02020404030301010803" pitchFamily="18" charset="0"/>
                        </a:rPr>
                        <a:t>Gateway</a:t>
                      </a:r>
                    </a:p>
                  </a:txBody>
                  <a:tcPr/>
                </a:tc>
                <a:tc>
                  <a:txBody>
                    <a:bodyPr/>
                    <a:lstStyle/>
                    <a:p>
                      <a:pPr marL="285750" indent="-285750">
                        <a:buFont typeface="Arial" panose="020B0604020202020204" pitchFamily="34" charset="0"/>
                        <a:buChar char="•"/>
                      </a:pPr>
                      <a:endParaRPr lang="en-US" sz="2200" dirty="0">
                        <a:latin typeface="Garamond" panose="02020404030301010803" pitchFamily="18" charset="0"/>
                      </a:endParaRPr>
                    </a:p>
                  </a:txBody>
                  <a:tcPr/>
                </a:tc>
                <a:extLst>
                  <a:ext uri="{0D108BD9-81ED-4DB2-BD59-A6C34878D82A}">
                    <a16:rowId xmlns:a16="http://schemas.microsoft.com/office/drawing/2014/main" val="3831687117"/>
                  </a:ext>
                </a:extLst>
              </a:tr>
            </a:tbl>
          </a:graphicData>
        </a:graphic>
      </p:graphicFrame>
      <p:pic>
        <p:nvPicPr>
          <p:cNvPr id="4098" name="Picture 2">
            <a:extLst>
              <a:ext uri="{FF2B5EF4-FFF2-40B4-BE49-F238E27FC236}">
                <a16:creationId xmlns:a16="http://schemas.microsoft.com/office/drawing/2014/main" id="{F8FBBECA-A432-4DAC-BAF1-1A08A8EBB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233" y="22098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368505"/>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1" y="914400"/>
            <a:ext cx="8991600" cy="994172"/>
          </a:xfrm>
        </p:spPr>
        <p:txBody>
          <a:bodyPr>
            <a:noAutofit/>
          </a:bodyPr>
          <a:lstStyle/>
          <a:p>
            <a:r>
              <a:rPr lang="en-US" sz="4000" dirty="0">
                <a:solidFill>
                  <a:srgbClr val="6A8AA1"/>
                </a:solidFill>
                <a:latin typeface="Garamond" panose="02020404030301010803" pitchFamily="18" charset="0"/>
              </a:rPr>
              <a:t>When Will I Receive My Incentive Payment?</a:t>
            </a:r>
          </a:p>
        </p:txBody>
      </p:sp>
      <p:sp>
        <p:nvSpPr>
          <p:cNvPr id="14339" name="Rectangle 3"/>
          <p:cNvSpPr>
            <a:spLocks noGrp="1" noChangeArrowheads="1"/>
          </p:cNvSpPr>
          <p:nvPr>
            <p:ph idx="1"/>
          </p:nvPr>
        </p:nvSpPr>
        <p:spPr>
          <a:xfrm>
            <a:off x="342900" y="1981718"/>
            <a:ext cx="8286750" cy="4419082"/>
          </a:xfrm>
        </p:spPr>
        <p:txBody>
          <a:bodyPr>
            <a:normAutofit fontScale="85000" lnSpcReduction="20000"/>
          </a:bodyPr>
          <a:lstStyle/>
          <a:p>
            <a:endParaRPr lang="en-US" dirty="0"/>
          </a:p>
          <a:p>
            <a:r>
              <a:rPr lang="en-US" sz="2800" dirty="0">
                <a:latin typeface="Garamond" panose="02020404030301010803" pitchFamily="18" charset="0"/>
              </a:rPr>
              <a:t>Once eligible, DLG will mail notice to the Official, the County Judge/Executive, the County Treasurer, and the State Auditors Office.</a:t>
            </a:r>
          </a:p>
          <a:p>
            <a:endParaRPr lang="en-US" sz="2800" dirty="0">
              <a:latin typeface="Garamond" panose="02020404030301010803" pitchFamily="18" charset="0"/>
            </a:endParaRPr>
          </a:p>
          <a:p>
            <a:r>
              <a:rPr lang="en-US" sz="2800" dirty="0">
                <a:latin typeface="Garamond" panose="02020404030301010803" pitchFamily="18" charset="0"/>
              </a:rPr>
              <a:t>Payment is issued from County funds.	</a:t>
            </a:r>
          </a:p>
          <a:p>
            <a:pPr marL="342900" lvl="1" indent="0">
              <a:buNone/>
            </a:pPr>
            <a:r>
              <a:rPr lang="en-US" sz="2800" dirty="0">
                <a:latin typeface="Garamond" panose="02020404030301010803" pitchFamily="18" charset="0"/>
              </a:rPr>
              <a:t>The Incentive Payment:</a:t>
            </a:r>
          </a:p>
          <a:p>
            <a:pPr lvl="1"/>
            <a:r>
              <a:rPr lang="en-US" sz="2800" dirty="0">
                <a:latin typeface="Garamond" panose="02020404030301010803" pitchFamily="18" charset="0"/>
              </a:rPr>
              <a:t>Must be budgeted.</a:t>
            </a:r>
          </a:p>
          <a:p>
            <a:pPr lvl="1"/>
            <a:r>
              <a:rPr lang="en-US" sz="2800" dirty="0">
                <a:latin typeface="Garamond" panose="02020404030301010803" pitchFamily="18" charset="0"/>
              </a:rPr>
              <a:t>Is subject to fiscal court review. No standing orders</a:t>
            </a:r>
          </a:p>
          <a:p>
            <a:pPr lvl="1"/>
            <a:r>
              <a:rPr lang="en-US" sz="2800" dirty="0">
                <a:latin typeface="Garamond" panose="02020404030301010803" pitchFamily="18" charset="0"/>
              </a:rPr>
              <a:t>Is subject to all State &amp; Federal withholdings</a:t>
            </a:r>
          </a:p>
          <a:p>
            <a:endParaRPr lang="en-US" sz="2800" dirty="0">
              <a:latin typeface="Garamond" panose="02020404030301010803" pitchFamily="18" charset="0"/>
            </a:endParaRPr>
          </a:p>
          <a:p>
            <a:r>
              <a:rPr lang="en-US" sz="2800" dirty="0">
                <a:latin typeface="Garamond" panose="02020404030301010803" pitchFamily="18" charset="0"/>
              </a:rPr>
              <a:t>Payment cannot be issued until the authorization letter has been received by your treasurer and has been approved by Fiscal Court.</a:t>
            </a:r>
          </a:p>
          <a:p>
            <a:endParaRPr lang="en-US" dirty="0"/>
          </a:p>
          <a:p>
            <a:pPr lvl="1"/>
            <a:endParaRPr lang="en-US" dirty="0"/>
          </a:p>
        </p:txBody>
      </p:sp>
      <p:sp>
        <p:nvSpPr>
          <p:cNvPr id="51204" name="AutoShape 36"/>
          <p:cNvSpPr>
            <a:spLocks noChangeAspect="1" noChangeArrowheads="1" noTextEdit="1"/>
          </p:cNvSpPr>
          <p:nvPr/>
        </p:nvSpPr>
        <p:spPr bwMode="auto">
          <a:xfrm>
            <a:off x="6115050" y="3648075"/>
            <a:ext cx="12001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cxnSp>
        <p:nvCxnSpPr>
          <p:cNvPr id="5" name="Straight Connector 4">
            <a:extLst>
              <a:ext uri="{FF2B5EF4-FFF2-40B4-BE49-F238E27FC236}">
                <a16:creationId xmlns:a16="http://schemas.microsoft.com/office/drawing/2014/main" id="{8B247F66-FC2D-4D45-A105-C4CE55761623}"/>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6F1ED1-76AB-4731-B068-793C1F3AC499}"/>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D63FFA-3B3B-4EE6-95F5-4D88C6386C3C}"/>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0E7F9E-CDEA-4954-9B76-373C4BE89BC7}"/>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384F36-638D-4C5E-9933-1AAFFF12E21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38B7F8-4849-4B0E-8497-C8A8FBDFD9A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8848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650" y="762000"/>
            <a:ext cx="7886700" cy="1325563"/>
          </a:xfrm>
        </p:spPr>
        <p:txBody>
          <a:bodyPr>
            <a:normAutofit/>
          </a:bodyPr>
          <a:lstStyle/>
          <a:p>
            <a:pPr algn="ctr"/>
            <a:r>
              <a:rPr lang="en-US" sz="4000" dirty="0">
                <a:solidFill>
                  <a:srgbClr val="6A8AA1"/>
                </a:solidFill>
                <a:latin typeface="Garamond" panose="02020404030301010803" pitchFamily="18" charset="0"/>
              </a:rPr>
              <a:t>When Are Letters Issued?</a:t>
            </a:r>
          </a:p>
        </p:txBody>
      </p:sp>
      <p:sp>
        <p:nvSpPr>
          <p:cNvPr id="3" name="Content Placeholder 2"/>
          <p:cNvSpPr>
            <a:spLocks noGrp="1"/>
          </p:cNvSpPr>
          <p:nvPr>
            <p:ph idx="1"/>
          </p:nvPr>
        </p:nvSpPr>
        <p:spPr/>
        <p:txBody>
          <a:bodyPr>
            <a:normAutofit/>
          </a:bodyPr>
          <a:lstStyle/>
          <a:p>
            <a:r>
              <a:rPr lang="en-US" sz="2400" dirty="0">
                <a:latin typeface="Garamond" panose="02020404030301010803" pitchFamily="18" charset="0"/>
              </a:rPr>
              <a:t>On average DLG issues incentive letters twice a month (around the 15</a:t>
            </a:r>
            <a:r>
              <a:rPr lang="en-US" sz="2400" baseline="30000" dirty="0">
                <a:latin typeface="Garamond" panose="02020404030301010803" pitchFamily="18" charset="0"/>
              </a:rPr>
              <a:t>th</a:t>
            </a:r>
            <a:r>
              <a:rPr lang="en-US" sz="2400" dirty="0">
                <a:latin typeface="Garamond" panose="02020404030301010803" pitchFamily="18" charset="0"/>
              </a:rPr>
              <a:t> &amp; 30</a:t>
            </a:r>
            <a:r>
              <a:rPr lang="en-US" sz="2400" baseline="30000" dirty="0">
                <a:latin typeface="Garamond" panose="02020404030301010803" pitchFamily="18" charset="0"/>
              </a:rPr>
              <a:t>th</a:t>
            </a:r>
            <a:r>
              <a:rPr lang="en-US" sz="2400" dirty="0">
                <a:latin typeface="Garamond" panose="02020404030301010803" pitchFamily="18" charset="0"/>
              </a:rPr>
              <a:t>).  However, there are times when the time period between incentives is greater than one month. </a:t>
            </a:r>
          </a:p>
          <a:p>
            <a:pPr marL="0" indent="0">
              <a:buNone/>
            </a:pPr>
            <a:endParaRPr lang="en-US" sz="2400" dirty="0">
              <a:latin typeface="Garamond" panose="02020404030301010803" pitchFamily="18" charset="0"/>
            </a:endParaRPr>
          </a:p>
          <a:p>
            <a:r>
              <a:rPr lang="en-US" sz="2400" dirty="0">
                <a:latin typeface="Garamond" panose="02020404030301010803" pitchFamily="18" charset="0"/>
              </a:rPr>
              <a:t>Letters are not issued during the months of May and June while we are working fiscal court budgets.</a:t>
            </a:r>
          </a:p>
        </p:txBody>
      </p:sp>
      <p:cxnSp>
        <p:nvCxnSpPr>
          <p:cNvPr id="5" name="Straight Connector 4">
            <a:extLst>
              <a:ext uri="{FF2B5EF4-FFF2-40B4-BE49-F238E27FC236}">
                <a16:creationId xmlns:a16="http://schemas.microsoft.com/office/drawing/2014/main" id="{663F4F71-CE3C-4025-BAA9-620DD7FC7AA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B61973-3CAA-4BBA-A37F-1FAD0C884A7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A7C40B-7C2D-44DB-864A-1DAAEF59F152}"/>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A0B671-E1B4-4FBD-ADBD-2C6836AE0E5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067702-F2EC-479C-94CE-D85B70A3F7D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F9035-D32A-4DD3-B9D2-F18A3BC30E4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02A6B58-C521-40BF-B509-A71746F969A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7937544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43550" y="1257300"/>
            <a:ext cx="3200400" cy="2914650"/>
          </a:xfrm>
        </p:spPr>
        <p:txBody>
          <a:bodyPr>
            <a:normAutofit/>
          </a:bodyPr>
          <a:lstStyle/>
          <a:p>
            <a:r>
              <a:rPr lang="en-US" b="1" dirty="0">
                <a:solidFill>
                  <a:srgbClr val="6A8AA1"/>
                </a:solidFill>
                <a:latin typeface="Garamond" panose="02020404030301010803" pitchFamily="18" charset="0"/>
              </a:rPr>
              <a:t>Letter of Confirmation for Incentive Achievement</a:t>
            </a:r>
          </a:p>
        </p:txBody>
      </p:sp>
      <p:pic>
        <p:nvPicPr>
          <p:cNvPr id="5632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 y="1656681"/>
            <a:ext cx="5200650" cy="372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091E0EB-86CF-41DB-B2A3-8BF84BB30B5B}"/>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EA8C74-0211-4E03-A66C-17234EB7314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36C3D3-FD94-4232-BBCF-5D464B9E0EC0}"/>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90B5EB-641A-4895-8CBD-BD17EADADD4C}"/>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A955D9-1603-4256-9CF2-63115FF854E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FE20A4-3917-4B97-8AAE-7F737785F1F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D175D160-9CF0-4554-BA1F-5CD92588C670}"/>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5607157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808037"/>
            <a:ext cx="7886700" cy="1325563"/>
          </a:xfrm>
        </p:spPr>
        <p:txBody>
          <a:bodyPr/>
          <a:lstStyle/>
          <a:p>
            <a:pPr algn="ctr"/>
            <a:r>
              <a:rPr lang="en-US" sz="4000" dirty="0">
                <a:solidFill>
                  <a:srgbClr val="6A8AA1"/>
                </a:solidFill>
                <a:latin typeface="Garamond" panose="02020404030301010803" pitchFamily="18" charset="0"/>
              </a:rPr>
              <a:t>Where Is My Letter?!?!</a:t>
            </a:r>
          </a:p>
        </p:txBody>
      </p:sp>
      <p:sp>
        <p:nvSpPr>
          <p:cNvPr id="3" name="Content Placeholder 2"/>
          <p:cNvSpPr>
            <a:spLocks noGrp="1"/>
          </p:cNvSpPr>
          <p:nvPr>
            <p:ph idx="1"/>
          </p:nvPr>
        </p:nvSpPr>
        <p:spPr>
          <a:xfrm>
            <a:off x="342899" y="2014207"/>
            <a:ext cx="8549333" cy="4843793"/>
          </a:xfrm>
        </p:spPr>
        <p:txBody>
          <a:bodyPr>
            <a:normAutofit/>
          </a:bodyPr>
          <a:lstStyle/>
          <a:p>
            <a:r>
              <a:rPr lang="en-US" sz="2400" dirty="0">
                <a:latin typeface="Garamond" panose="02020404030301010803" pitchFamily="18" charset="0"/>
              </a:rPr>
              <a:t>Have you given DLG some time to record the training? (usually entered within 2 weeks of receiving) </a:t>
            </a:r>
          </a:p>
          <a:p>
            <a:endParaRPr lang="en-US" sz="2400" dirty="0">
              <a:latin typeface="Garamond" panose="02020404030301010803" pitchFamily="18" charset="0"/>
            </a:endParaRPr>
          </a:p>
          <a:p>
            <a:r>
              <a:rPr lang="en-US" sz="2400" dirty="0">
                <a:latin typeface="Garamond" panose="02020404030301010803" pitchFamily="18" charset="0"/>
              </a:rPr>
              <a:t>Is it May or June?  DLG will not process incentive letters during these months so that we can focus all our time on processing county budgets.</a:t>
            </a:r>
          </a:p>
          <a:p>
            <a:endParaRPr lang="en-US" sz="2400" dirty="0">
              <a:latin typeface="Garamond" panose="02020404030301010803" pitchFamily="18" charset="0"/>
            </a:endParaRPr>
          </a:p>
          <a:p>
            <a:r>
              <a:rPr lang="en-US" sz="2400" dirty="0">
                <a:latin typeface="Garamond" panose="02020404030301010803" pitchFamily="18" charset="0"/>
              </a:rPr>
              <a:t>Does DLG have your correct contact information?</a:t>
            </a:r>
          </a:p>
        </p:txBody>
      </p:sp>
      <p:cxnSp>
        <p:nvCxnSpPr>
          <p:cNvPr id="5" name="Straight Connector 4">
            <a:extLst>
              <a:ext uri="{FF2B5EF4-FFF2-40B4-BE49-F238E27FC236}">
                <a16:creationId xmlns:a16="http://schemas.microsoft.com/office/drawing/2014/main" id="{552CD70C-323D-493F-B446-49121FE39EF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1E5C2EE-5867-4E08-B0B9-F6C6EA7BC16D}"/>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FB5C1B-6346-44F4-92FA-7366F100461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8FCB74-7124-4A9B-94F3-5998635E442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45191B-B05C-4B80-9DF1-89C930A9198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CE4231-5422-4E71-A120-13CCC3F3565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12D81E92-E94C-49AA-9D81-F31B66F7E4D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5107048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1143000"/>
            <a:ext cx="8724899" cy="640556"/>
          </a:xfrm>
        </p:spPr>
        <p:txBody>
          <a:bodyPr anchor="t">
            <a:noAutofit/>
          </a:bodyPr>
          <a:lstStyle/>
          <a:p>
            <a:r>
              <a:rPr lang="en-US" sz="4000" dirty="0">
                <a:solidFill>
                  <a:srgbClr val="6A8AA1"/>
                </a:solidFill>
                <a:latin typeface="Garamond" panose="02020404030301010803" pitchFamily="18" charset="0"/>
              </a:rPr>
              <a:t>How To Access Your Training Information</a:t>
            </a:r>
          </a:p>
        </p:txBody>
      </p:sp>
      <p:sp>
        <p:nvSpPr>
          <p:cNvPr id="22531" name="Rectangle 3"/>
          <p:cNvSpPr>
            <a:spLocks noGrp="1" noChangeArrowheads="1"/>
          </p:cNvSpPr>
          <p:nvPr>
            <p:ph idx="1"/>
          </p:nvPr>
        </p:nvSpPr>
        <p:spPr>
          <a:xfrm>
            <a:off x="342900" y="2152832"/>
            <a:ext cx="5614307" cy="3263504"/>
          </a:xfrm>
        </p:spPr>
        <p:txBody>
          <a:bodyPr>
            <a:normAutofit/>
          </a:bodyPr>
          <a:lstStyle/>
          <a:p>
            <a:r>
              <a:rPr lang="en-US" sz="2400" dirty="0">
                <a:latin typeface="Garamond" panose="02020404030301010803" pitchFamily="18" charset="0"/>
              </a:rPr>
              <a:t>Go to the DLG website kydlgweb.ky.gov.</a:t>
            </a:r>
          </a:p>
          <a:p>
            <a:endParaRPr lang="en-US" sz="2400" dirty="0">
              <a:latin typeface="Garamond" panose="02020404030301010803" pitchFamily="18" charset="0"/>
            </a:endParaRPr>
          </a:p>
          <a:p>
            <a:r>
              <a:rPr lang="en-US" sz="2400" dirty="0">
                <a:latin typeface="Garamond" panose="02020404030301010803" pitchFamily="18" charset="0"/>
              </a:rPr>
              <a:t>Look on the right hand side of the page and you will see a list of links that take you to the different sections of our agency.</a:t>
            </a:r>
          </a:p>
          <a:p>
            <a:endParaRPr lang="en-US" sz="2400" dirty="0">
              <a:latin typeface="Garamond" panose="02020404030301010803" pitchFamily="18" charset="0"/>
            </a:endParaRPr>
          </a:p>
          <a:p>
            <a:r>
              <a:rPr lang="en-US" sz="2400" dirty="0">
                <a:latin typeface="Garamond" panose="02020404030301010803" pitchFamily="18" charset="0"/>
              </a:rPr>
              <a:t>Second row, 3rd button is the County Officials Training Program Link.</a:t>
            </a:r>
          </a:p>
          <a:p>
            <a:endParaRPr lang="en-US" dirty="0"/>
          </a:p>
          <a:p>
            <a:endParaRPr lang="en-US" dirty="0"/>
          </a:p>
        </p:txBody>
      </p:sp>
      <p:pic>
        <p:nvPicPr>
          <p:cNvPr id="4" name="Picture 6" descr="http://kydlgweb.ky.gov/images/Badges/16_Train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1" y="2286000"/>
            <a:ext cx="2292803" cy="271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F7EED58-88B8-4DE7-AF59-5B3DB759812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01C4FB-9756-441D-BC69-4AA6A5FF67B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3DA62E-E5A8-4BCE-B919-AE0A59EE252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1D709-3F3C-4421-84EE-9976887331C7}"/>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2B005C-1CC4-4605-8791-DD206983947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D79FBF-D77A-4311-9470-D55F708A96E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FB883A08-4037-4421-8DC9-B8CB249C35DE}"/>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8635365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171450" y="1752600"/>
            <a:ext cx="88011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600" b="1" dirty="0">
                <a:solidFill>
                  <a:srgbClr val="FF0000"/>
                </a:solidFill>
                <a:latin typeface="Garamond" panose="02020404030301010803" pitchFamily="18" charset="0"/>
                <a:cs typeface="Arial" panose="020B0604020202020204" pitchFamily="34" charset="0"/>
              </a:rPr>
              <a:t>Reports and Forms</a:t>
            </a:r>
          </a:p>
          <a:p>
            <a:pPr algn="ctr" eaLnBrk="1" hangingPunct="1"/>
            <a:endParaRPr lang="en-US" altLang="en-US" sz="1050" b="1" dirty="0">
              <a:latin typeface="Titillium Web"/>
              <a:cs typeface="Arial" panose="020B0604020202020204" pitchFamily="34" charset="0"/>
            </a:endParaRPr>
          </a:p>
          <a:p>
            <a:pPr eaLnBrk="1" hangingPunct="1"/>
            <a:r>
              <a:rPr lang="en-US" altLang="en-US" sz="1250" dirty="0">
                <a:latin typeface="Garamond" panose="02020404030301010803" pitchFamily="18" charset="0"/>
                <a:cs typeface="Arial" panose="020B0604020202020204" pitchFamily="34" charset="0"/>
              </a:rPr>
              <a:t>Below are reports and forms that officials participating in the County Elected Officials Training Program will utilize. To view the corresponding report or forms click the heading of each section.</a:t>
            </a:r>
            <a:br>
              <a:rPr lang="en-US" altLang="en-US" sz="1250" dirty="0">
                <a:latin typeface="Garamond" panose="02020404030301010803" pitchFamily="18" charset="0"/>
                <a:cs typeface="Arial" panose="020B0604020202020204" pitchFamily="34" charset="0"/>
              </a:rPr>
            </a:br>
            <a:br>
              <a:rPr lang="en-US" altLang="en-US" sz="1250" dirty="0">
                <a:latin typeface="Garamond" panose="02020404030301010803" pitchFamily="18" charset="0"/>
                <a:cs typeface="Arial" panose="020B0604020202020204" pitchFamily="34" charset="0"/>
              </a:rPr>
            </a:br>
            <a:r>
              <a:rPr lang="en-US" altLang="en-US" sz="1250" dirty="0">
                <a:solidFill>
                  <a:srgbClr val="FF0000"/>
                </a:solidFill>
                <a:latin typeface="Garamond" panose="02020404030301010803" pitchFamily="18" charset="0"/>
                <a:cs typeface="Arial" panose="020B0604020202020204" pitchFamily="34" charset="0"/>
              </a:rPr>
              <a:t>County Elected Officials Training Program Participation Form </a:t>
            </a:r>
            <a:r>
              <a:rPr lang="en-US" altLang="en-US" sz="1250" dirty="0">
                <a:latin typeface="Garamond" panose="02020404030301010803" pitchFamily="18" charset="0"/>
                <a:cs typeface="Arial" panose="020B0604020202020204" pitchFamily="34" charset="0"/>
              </a:rPr>
              <a:t>(Adobe 125 KB)</a:t>
            </a:r>
            <a:br>
              <a:rPr lang="en-US" altLang="en-US" sz="1250" dirty="0">
                <a:latin typeface="Garamond" panose="02020404030301010803" pitchFamily="18" charset="0"/>
                <a:cs typeface="Arial" panose="020B0604020202020204" pitchFamily="34" charset="0"/>
              </a:rPr>
            </a:br>
            <a:r>
              <a:rPr lang="en-US" altLang="en-US" sz="1250" dirty="0">
                <a:latin typeface="Garamond" panose="02020404030301010803" pitchFamily="18" charset="0"/>
                <a:cs typeface="Arial" panose="020B0604020202020204" pitchFamily="34" charset="0"/>
              </a:rPr>
              <a:t>Elected or appointed officials who wish to participate in the County Elected Officials Training Program will need to complete and submit the County Elected Officials Training Program Participation Form before they will be included in the program. Newly elected or appointed officials who wish to participate in the County officials training program will need to complete this form and submit it to our office in order to be enrolled in the training incentive program.</a:t>
            </a:r>
            <a:br>
              <a:rPr lang="en-US" altLang="en-US" sz="1250" dirty="0">
                <a:latin typeface="Garamond" panose="02020404030301010803" pitchFamily="18" charset="0"/>
                <a:cs typeface="Arial" panose="020B0604020202020204" pitchFamily="34" charset="0"/>
              </a:rPr>
            </a:br>
            <a:br>
              <a:rPr lang="en-US" altLang="en-US" sz="1250" dirty="0">
                <a:latin typeface="Garamond" panose="02020404030301010803" pitchFamily="18" charset="0"/>
                <a:cs typeface="Arial" panose="020B0604020202020204" pitchFamily="34" charset="0"/>
              </a:rPr>
            </a:br>
            <a:r>
              <a:rPr lang="en-US" altLang="en-US" sz="1250" dirty="0">
                <a:solidFill>
                  <a:srgbClr val="FF0000"/>
                </a:solidFill>
                <a:latin typeface="Garamond" panose="02020404030301010803" pitchFamily="18" charset="0"/>
                <a:cs typeface="Arial" panose="020B0604020202020204" pitchFamily="34" charset="0"/>
              </a:rPr>
              <a:t>Individual Training Records </a:t>
            </a:r>
            <a:br>
              <a:rPr lang="en-US" altLang="en-US" sz="1250" dirty="0">
                <a:latin typeface="Garamond" panose="02020404030301010803" pitchFamily="18" charset="0"/>
                <a:cs typeface="Arial" panose="020B0604020202020204" pitchFamily="34" charset="0"/>
              </a:rPr>
            </a:br>
            <a:r>
              <a:rPr lang="en-US" altLang="en-US" sz="1250" dirty="0">
                <a:latin typeface="Garamond" panose="02020404030301010803" pitchFamily="18" charset="0"/>
                <a:cs typeface="Arial" panose="020B0604020202020204" pitchFamily="34" charset="0"/>
              </a:rPr>
              <a:t>By clicking the link above, program participants may view their individual training record online by entering their name, county, office or any combination thereof.</a:t>
            </a:r>
            <a:br>
              <a:rPr lang="en-US" altLang="en-US" sz="1250" dirty="0">
                <a:latin typeface="Garamond" panose="02020404030301010803" pitchFamily="18" charset="0"/>
                <a:cs typeface="Arial" panose="020B0604020202020204" pitchFamily="34" charset="0"/>
              </a:rPr>
            </a:br>
            <a:br>
              <a:rPr lang="en-US" altLang="en-US" sz="1250" dirty="0">
                <a:latin typeface="Garamond" panose="02020404030301010803" pitchFamily="18" charset="0"/>
                <a:cs typeface="Arial" panose="020B0604020202020204" pitchFamily="34" charset="0"/>
              </a:rPr>
            </a:br>
            <a:r>
              <a:rPr lang="en-US" altLang="en-US" sz="1250" dirty="0">
                <a:solidFill>
                  <a:srgbClr val="FF0000"/>
                </a:solidFill>
                <a:latin typeface="Garamond" panose="02020404030301010803" pitchFamily="18" charset="0"/>
                <a:cs typeface="Arial" panose="020B0604020202020204" pitchFamily="34" charset="0"/>
              </a:rPr>
              <a:t>Training Approval Request Form </a:t>
            </a:r>
            <a:r>
              <a:rPr lang="en-US" altLang="en-US" sz="1250" dirty="0">
                <a:latin typeface="Garamond" panose="02020404030301010803" pitchFamily="18" charset="0"/>
                <a:cs typeface="Arial" panose="020B0604020202020204" pitchFamily="34" charset="0"/>
              </a:rPr>
              <a:t>(Adobe 136 KB)</a:t>
            </a:r>
            <a:br>
              <a:rPr lang="en-US" altLang="en-US" sz="1250" dirty="0">
                <a:latin typeface="Garamond" panose="02020404030301010803" pitchFamily="18" charset="0"/>
                <a:cs typeface="Arial" panose="020B0604020202020204" pitchFamily="34" charset="0"/>
              </a:rPr>
            </a:br>
            <a:r>
              <a:rPr lang="en-US" altLang="en-US" sz="1250" dirty="0">
                <a:latin typeface="Garamond" panose="02020404030301010803" pitchFamily="18" charset="0"/>
                <a:cs typeface="Arial" panose="020B0604020202020204" pitchFamily="34" charset="0"/>
              </a:rPr>
              <a:t>For training events not listed in the Upcoming Approved Training Events, approval may be requested by completing and submitting the Training Approval Request Form, along with a detailed event agenda listing all training times and indicating any breaks and meals during the training event. To complete this form click the link in the heading listed above this section.</a:t>
            </a:r>
            <a:br>
              <a:rPr lang="en-US" altLang="en-US" sz="1250" dirty="0">
                <a:latin typeface="Garamond" panose="02020404030301010803" pitchFamily="18" charset="0"/>
                <a:cs typeface="Arial" panose="020B0604020202020204" pitchFamily="34" charset="0"/>
              </a:rPr>
            </a:br>
            <a:br>
              <a:rPr lang="en-US" altLang="en-US" sz="1250" dirty="0">
                <a:latin typeface="Garamond" panose="02020404030301010803" pitchFamily="18" charset="0"/>
                <a:cs typeface="Arial" panose="020B0604020202020204" pitchFamily="34" charset="0"/>
              </a:rPr>
            </a:br>
            <a:r>
              <a:rPr lang="en-US" altLang="en-US" sz="1250" dirty="0">
                <a:latin typeface="Garamond" panose="02020404030301010803" pitchFamily="18" charset="0"/>
                <a:cs typeface="Arial" panose="020B0604020202020204" pitchFamily="34" charset="0"/>
              </a:rPr>
              <a:t>For questions concerning the County Elected Officials Training Program </a:t>
            </a:r>
          </a:p>
          <a:p>
            <a:pPr eaLnBrk="1" hangingPunct="1"/>
            <a:r>
              <a:rPr lang="en-US" altLang="en-US" sz="1250" dirty="0">
                <a:latin typeface="Garamond" panose="02020404030301010803" pitchFamily="18" charset="0"/>
                <a:cs typeface="Arial" panose="020B0604020202020204" pitchFamily="34" charset="0"/>
              </a:rPr>
              <a:t>please contact </a:t>
            </a:r>
            <a:r>
              <a:rPr lang="en-US" altLang="en-US" sz="1250" dirty="0">
                <a:solidFill>
                  <a:srgbClr val="FF0000"/>
                </a:solidFill>
                <a:latin typeface="Garamond" panose="02020404030301010803" pitchFamily="18" charset="0"/>
                <a:cs typeface="Arial" panose="020B0604020202020204" pitchFamily="34" charset="0"/>
              </a:rPr>
              <a:t>Wendy Thompson</a:t>
            </a:r>
            <a:r>
              <a:rPr lang="en-US" altLang="en-US" sz="1250" dirty="0">
                <a:latin typeface="Garamond" panose="02020404030301010803" pitchFamily="18" charset="0"/>
                <a:cs typeface="Arial" panose="020B0604020202020204" pitchFamily="34" charset="0"/>
              </a:rPr>
              <a:t>, Training Coordinator.</a:t>
            </a:r>
          </a:p>
        </p:txBody>
      </p:sp>
      <p:sp>
        <p:nvSpPr>
          <p:cNvPr id="2" name="TextBox 1"/>
          <p:cNvSpPr txBox="1"/>
          <p:nvPr/>
        </p:nvSpPr>
        <p:spPr>
          <a:xfrm>
            <a:off x="342900" y="1066800"/>
            <a:ext cx="8229600" cy="707886"/>
          </a:xfrm>
          <a:prstGeom prst="rect">
            <a:avLst/>
          </a:prstGeom>
          <a:noFill/>
        </p:spPr>
        <p:txBody>
          <a:bodyPr wrap="square" rtlCol="0">
            <a:spAutoFit/>
          </a:bodyPr>
          <a:lstStyle/>
          <a:p>
            <a:pPr algn="ctr"/>
            <a:r>
              <a:rPr lang="en-US" sz="4000" dirty="0">
                <a:solidFill>
                  <a:srgbClr val="6A8AA1"/>
                </a:solidFill>
                <a:latin typeface="Garamond" panose="02020404030301010803" pitchFamily="18" charset="0"/>
                <a:ea typeface="+mj-ea"/>
                <a:cs typeface="+mj-cs"/>
              </a:rPr>
              <a:t>Accessing Your Training Information</a:t>
            </a:r>
          </a:p>
        </p:txBody>
      </p:sp>
      <p:cxnSp>
        <p:nvCxnSpPr>
          <p:cNvPr id="4" name="Straight Connector 3">
            <a:extLst>
              <a:ext uri="{FF2B5EF4-FFF2-40B4-BE49-F238E27FC236}">
                <a16:creationId xmlns:a16="http://schemas.microsoft.com/office/drawing/2014/main" id="{EFDF6E82-F3EC-4F65-9048-D8149E7F52F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0DD015A-C0CA-4045-9C82-51EBAB71A09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38F7EF9-8BB0-449E-8AC0-C707BFA390E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D814D5-EDEE-4009-9F92-861BA65FEDA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FBEA81E-A4F0-4E42-AB02-27F918DD4F7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DB9A36-17C9-4613-9A0F-708126AD057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D9C0E274-8727-4DC1-96EB-F826F23ABA70}"/>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7921176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082009"/>
            <a:ext cx="8651554" cy="300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4958" y="1066800"/>
            <a:ext cx="8806642" cy="707886"/>
          </a:xfrm>
          <a:prstGeom prst="rect">
            <a:avLst/>
          </a:prstGeom>
        </p:spPr>
        <p:txBody>
          <a:bodyPr wrap="none">
            <a:spAutoFit/>
          </a:bodyPr>
          <a:lstStyle/>
          <a:p>
            <a:r>
              <a:rPr lang="en-US" sz="4000" dirty="0">
                <a:solidFill>
                  <a:srgbClr val="6A8AA1"/>
                </a:solidFill>
                <a:latin typeface="Garamond" panose="02020404030301010803" pitchFamily="18" charset="0"/>
                <a:ea typeface="+mj-ea"/>
                <a:cs typeface="+mj-cs"/>
              </a:rPr>
              <a:t>How To Access Your Training Information</a:t>
            </a:r>
          </a:p>
        </p:txBody>
      </p:sp>
      <p:cxnSp>
        <p:nvCxnSpPr>
          <p:cNvPr id="4" name="Straight Connector 3">
            <a:extLst>
              <a:ext uri="{FF2B5EF4-FFF2-40B4-BE49-F238E27FC236}">
                <a16:creationId xmlns:a16="http://schemas.microsoft.com/office/drawing/2014/main" id="{CE80F842-0044-41FC-84B0-98D67A4E1C4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000673-4399-4A7A-B2BA-D46352327B6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1ECB3A-C7EA-46AB-A4BB-34B19FD45C1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65968A-DC75-432C-8D99-DA0B0C7C7AF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F241CB-FFE9-4391-ABE2-E455FC969BF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7ED553-48F1-4278-8285-AF7D5FFB749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AA65C1A-4D36-416E-8863-82A5B7F39047}"/>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42580494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9000" y="1600200"/>
            <a:ext cx="5488193" cy="355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450" y="1714501"/>
            <a:ext cx="3257550" cy="1938992"/>
          </a:xfrm>
          <a:prstGeom prst="rect">
            <a:avLst/>
          </a:prstGeom>
        </p:spPr>
        <p:txBody>
          <a:bodyPr wrap="square">
            <a:spAutoFit/>
          </a:bodyPr>
          <a:lstStyle/>
          <a:p>
            <a:r>
              <a:rPr lang="en-US" sz="4000" dirty="0">
                <a:solidFill>
                  <a:srgbClr val="6A8AA1"/>
                </a:solidFill>
                <a:latin typeface="Garamond" panose="02020404030301010803" pitchFamily="18" charset="0"/>
              </a:rPr>
              <a:t>Accessing Your Training Information</a:t>
            </a:r>
          </a:p>
        </p:txBody>
      </p:sp>
      <p:cxnSp>
        <p:nvCxnSpPr>
          <p:cNvPr id="4" name="Straight Connector 3">
            <a:extLst>
              <a:ext uri="{FF2B5EF4-FFF2-40B4-BE49-F238E27FC236}">
                <a16:creationId xmlns:a16="http://schemas.microsoft.com/office/drawing/2014/main" id="{789F5CC3-0D33-46A7-A4AB-B28B5073C49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DAAE28-34AF-40F1-901D-CDCF4CBDE73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87F330-FBE8-4670-8F96-E670D085962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1FE00A-67AE-47D5-9D8D-AAFF05ADD94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CE3048-B976-4BD4-A509-03496C33358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AD94B3-D5BD-434E-B53F-3DE665B153A5}"/>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383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1882" y="1931215"/>
            <a:ext cx="4972050" cy="42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83932" y="1657351"/>
            <a:ext cx="3960068" cy="1938992"/>
          </a:xfrm>
          <a:prstGeom prst="rect">
            <a:avLst/>
          </a:prstGeom>
        </p:spPr>
        <p:txBody>
          <a:bodyPr wrap="square">
            <a:spAutoFit/>
          </a:bodyPr>
          <a:lstStyle/>
          <a:p>
            <a:pPr algn="ctr"/>
            <a:r>
              <a:rPr lang="en-US" sz="4000" dirty="0">
                <a:solidFill>
                  <a:srgbClr val="6A8AA1"/>
                </a:solidFill>
                <a:latin typeface="Garamond" panose="02020404030301010803" pitchFamily="18" charset="0"/>
              </a:rPr>
              <a:t>Accessing Your Training Information</a:t>
            </a:r>
          </a:p>
        </p:txBody>
      </p:sp>
      <p:sp>
        <p:nvSpPr>
          <p:cNvPr id="3" name="TextBox 2"/>
          <p:cNvSpPr txBox="1"/>
          <p:nvPr/>
        </p:nvSpPr>
        <p:spPr>
          <a:xfrm>
            <a:off x="5543551" y="3817203"/>
            <a:ext cx="3143249" cy="1200329"/>
          </a:xfrm>
          <a:prstGeom prst="rect">
            <a:avLst/>
          </a:prstGeom>
          <a:noFill/>
        </p:spPr>
        <p:txBody>
          <a:bodyPr wrap="square" rtlCol="0">
            <a:spAutoFit/>
          </a:bodyPr>
          <a:lstStyle/>
          <a:p>
            <a:r>
              <a:rPr lang="en-US" sz="2400" dirty="0"/>
              <a:t>Verify that your mailing &amp; e-mail address is correct</a:t>
            </a:r>
          </a:p>
        </p:txBody>
      </p:sp>
      <p:cxnSp>
        <p:nvCxnSpPr>
          <p:cNvPr id="5" name="Straight Connector 4">
            <a:extLst>
              <a:ext uri="{FF2B5EF4-FFF2-40B4-BE49-F238E27FC236}">
                <a16:creationId xmlns:a16="http://schemas.microsoft.com/office/drawing/2014/main" id="{D7AE8BB1-41F7-4597-8B7F-6F9046AE225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64148A-A37D-4AEA-A6EE-F89392D10D6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9F531B-8005-411C-AD35-1BBEE1D6135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3ADF50-FFD6-4B68-8A8D-CC2DF2908DD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2E3EC1-6C9D-49A1-809A-F548A69F29D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C626EC-7D66-4451-BDB8-7DC7383E41F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1579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543051"/>
            <a:ext cx="2686050" cy="3311978"/>
          </a:xfrm>
        </p:spPr>
        <p:txBody>
          <a:bodyPr>
            <a:normAutofit/>
          </a:bodyPr>
          <a:lstStyle/>
          <a:p>
            <a:pPr algn="ctr" defTabSz="457200"/>
            <a:r>
              <a:rPr lang="en-US" sz="4000" dirty="0">
                <a:solidFill>
                  <a:srgbClr val="6A8AA1"/>
                </a:solidFill>
                <a:latin typeface="Garamond" panose="02020404030301010803" pitchFamily="18" charset="0"/>
                <a:ea typeface="+mn-ea"/>
                <a:cs typeface="+mn-cs"/>
              </a:rPr>
              <a:t>Correcting Your Contact Information</a:t>
            </a:r>
          </a:p>
        </p:txBody>
      </p:sp>
      <p:pic>
        <p:nvPicPr>
          <p:cNvPr id="655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57250"/>
            <a:ext cx="6172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F9380828-A22B-411F-8D5F-494C8119774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498045-B755-4BC7-ABB7-A1F10F2606A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C2A06B-4B7C-429A-AFC4-E72BE916B49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2AECFE-9FB1-4631-888F-220639357FC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0F93FD-7CAF-4B1D-8063-C1055C63725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FDEE9B-3FFB-48D3-968B-730ED4D7A3B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9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342900" y="2171701"/>
            <a:ext cx="4991100" cy="4343398"/>
          </a:xfrm>
        </p:spPr>
        <p:txBody>
          <a:bodyPr>
            <a:noAutofit/>
          </a:bodyPr>
          <a:lstStyle/>
          <a:p>
            <a:pPr>
              <a:buNone/>
            </a:pPr>
            <a:r>
              <a:rPr lang="en-US" sz="3000" dirty="0">
                <a:latin typeface="Garamond" panose="02020404030301010803" pitchFamily="18" charset="0"/>
              </a:rPr>
              <a:t>Lisa Dale</a:t>
            </a:r>
          </a:p>
          <a:p>
            <a:pPr marL="0" indent="0">
              <a:buNone/>
            </a:pPr>
            <a:r>
              <a:rPr lang="en-US" sz="2200" dirty="0">
                <a:latin typeface="Garamond" panose="02020404030301010803" pitchFamily="18" charset="0"/>
              </a:rPr>
              <a:t>Local Government Advisor and Coordinator for Local Debt Reporting</a:t>
            </a:r>
          </a:p>
          <a:p>
            <a:pPr marL="0" indent="0">
              <a:buNone/>
            </a:pPr>
            <a:endParaRPr lang="en-US" sz="200" dirty="0">
              <a:latin typeface="Garamond" panose="02020404030301010803" pitchFamily="18" charset="0"/>
            </a:endParaRPr>
          </a:p>
          <a:p>
            <a:pPr marL="0" indent="0">
              <a:buNone/>
            </a:pPr>
            <a:r>
              <a:rPr lang="en-US" sz="2200" dirty="0">
                <a:latin typeface="Garamond" panose="02020404030301010803" pitchFamily="18" charset="0"/>
              </a:rPr>
              <a:t>Serves as advisor to the counites of the following Area Development Districts</a:t>
            </a: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Phone: 502-564-9991</a:t>
            </a:r>
          </a:p>
          <a:p>
            <a:pPr marL="0" indent="0">
              <a:buNone/>
            </a:pPr>
            <a:r>
              <a:rPr lang="en-US" sz="2200" dirty="0">
                <a:latin typeface="Garamond" panose="02020404030301010803" pitchFamily="18" charset="0"/>
              </a:rPr>
              <a:t>Email: Lisa.Dale@ky.gov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graphicFrame>
        <p:nvGraphicFramePr>
          <p:cNvPr id="4" name="Table 5">
            <a:extLst>
              <a:ext uri="{FF2B5EF4-FFF2-40B4-BE49-F238E27FC236}">
                <a16:creationId xmlns:a16="http://schemas.microsoft.com/office/drawing/2014/main" id="{E7C0C8B1-DB33-4478-B380-B250A4401536}"/>
              </a:ext>
            </a:extLst>
          </p:cNvPr>
          <p:cNvGraphicFramePr>
            <a:graphicFrameLocks noGrp="1"/>
          </p:cNvGraphicFramePr>
          <p:nvPr>
            <p:extLst>
              <p:ext uri="{D42A27DB-BD31-4B8C-83A1-F6EECF244321}">
                <p14:modId xmlns:p14="http://schemas.microsoft.com/office/powerpoint/2010/main" val="925297310"/>
              </p:ext>
            </p:extLst>
          </p:nvPr>
        </p:nvGraphicFramePr>
        <p:xfrm>
          <a:off x="342900" y="4343400"/>
          <a:ext cx="5143500" cy="1280160"/>
        </p:xfrm>
        <a:graphic>
          <a:graphicData uri="http://schemas.openxmlformats.org/drawingml/2006/table">
            <a:tbl>
              <a:tblPr firstRow="1" bandRow="1">
                <a:tableStyleId>{2D5ABB26-0587-4C30-8999-92F81FD0307C}</a:tableStyleId>
              </a:tblPr>
              <a:tblGrid>
                <a:gridCol w="2571750">
                  <a:extLst>
                    <a:ext uri="{9D8B030D-6E8A-4147-A177-3AD203B41FA5}">
                      <a16:colId xmlns:a16="http://schemas.microsoft.com/office/drawing/2014/main" val="2656077709"/>
                    </a:ext>
                  </a:extLst>
                </a:gridCol>
                <a:gridCol w="2571750">
                  <a:extLst>
                    <a:ext uri="{9D8B030D-6E8A-4147-A177-3AD203B41FA5}">
                      <a16:colId xmlns:a16="http://schemas.microsoft.com/office/drawing/2014/main" val="2815463721"/>
                    </a:ext>
                  </a:extLst>
                </a:gridCol>
              </a:tblGrid>
              <a:tr h="370840">
                <a:tc>
                  <a:txBody>
                    <a:bodyPr/>
                    <a:lstStyle/>
                    <a:p>
                      <a:pPr marL="285750" indent="-285750">
                        <a:buFont typeface="Arial" panose="020B0604020202020204" pitchFamily="34" charset="0"/>
                        <a:buChar char="•"/>
                      </a:pPr>
                      <a:r>
                        <a:rPr lang="en-US" sz="2200" dirty="0">
                          <a:latin typeface="Garamond" panose="02020404030301010803" pitchFamily="18" charset="0"/>
                        </a:rPr>
                        <a:t>Barren River</a:t>
                      </a:r>
                    </a:p>
                  </a:txBody>
                  <a:tcPr/>
                </a:tc>
                <a:tc>
                  <a:txBody>
                    <a:bodyPr/>
                    <a:lstStyle/>
                    <a:p>
                      <a:pPr marL="285750" indent="-285750">
                        <a:buFont typeface="Arial" panose="020B0604020202020204" pitchFamily="34" charset="0"/>
                        <a:buChar char="•"/>
                      </a:pPr>
                      <a:r>
                        <a:rPr lang="en-US" sz="2200" dirty="0">
                          <a:latin typeface="Garamond" panose="02020404030301010803" pitchFamily="18" charset="0"/>
                        </a:rPr>
                        <a:t>Cumberland Valley</a:t>
                      </a:r>
                    </a:p>
                  </a:txBody>
                  <a:tcPr/>
                </a:tc>
                <a:extLst>
                  <a:ext uri="{0D108BD9-81ED-4DB2-BD59-A6C34878D82A}">
                    <a16:rowId xmlns:a16="http://schemas.microsoft.com/office/drawing/2014/main" val="1134815253"/>
                  </a:ext>
                </a:extLst>
              </a:tr>
              <a:tr h="370840">
                <a:tc>
                  <a:txBody>
                    <a:bodyPr/>
                    <a:lstStyle/>
                    <a:p>
                      <a:pPr marL="285750" indent="-285750">
                        <a:buFont typeface="Arial" panose="020B0604020202020204" pitchFamily="34" charset="0"/>
                        <a:buChar char="•"/>
                      </a:pPr>
                      <a:r>
                        <a:rPr lang="en-US" sz="2200" dirty="0">
                          <a:latin typeface="Garamond" panose="02020404030301010803" pitchFamily="18" charset="0"/>
                        </a:rPr>
                        <a:t>Kentucky River</a:t>
                      </a:r>
                    </a:p>
                  </a:txBody>
                  <a:tcPr/>
                </a:tc>
                <a:tc>
                  <a:txBody>
                    <a:bodyPr/>
                    <a:lstStyle/>
                    <a:p>
                      <a:pPr marL="285750" indent="-285750">
                        <a:buFont typeface="Arial" panose="020B0604020202020204" pitchFamily="34" charset="0"/>
                        <a:buChar char="•"/>
                      </a:pPr>
                      <a:r>
                        <a:rPr lang="en-US" sz="2200" dirty="0">
                          <a:latin typeface="Garamond" panose="02020404030301010803" pitchFamily="18" charset="0"/>
                        </a:rPr>
                        <a:t>Lake Cumberland</a:t>
                      </a:r>
                    </a:p>
                  </a:txBody>
                  <a:tcPr/>
                </a:tc>
                <a:extLst>
                  <a:ext uri="{0D108BD9-81ED-4DB2-BD59-A6C34878D82A}">
                    <a16:rowId xmlns:a16="http://schemas.microsoft.com/office/drawing/2014/main" val="1214037610"/>
                  </a:ext>
                </a:extLst>
              </a:tr>
              <a:tr h="370840">
                <a:tc>
                  <a:txBody>
                    <a:bodyPr/>
                    <a:lstStyle/>
                    <a:p>
                      <a:pPr marL="0" indent="0">
                        <a:buFont typeface="Arial" panose="020B0604020202020204" pitchFamily="34" charset="0"/>
                        <a:buNone/>
                      </a:pPr>
                      <a:endParaRPr lang="en-US" sz="2200" dirty="0">
                        <a:latin typeface="Garamond" panose="02020404030301010803" pitchFamily="18" charset="0"/>
                      </a:endParaRPr>
                    </a:p>
                  </a:txBody>
                  <a:tcPr/>
                </a:tc>
                <a:tc>
                  <a:txBody>
                    <a:bodyPr/>
                    <a:lstStyle/>
                    <a:p>
                      <a:pPr marL="285750" indent="-285750">
                        <a:buFont typeface="Arial" panose="020B0604020202020204" pitchFamily="34" charset="0"/>
                        <a:buChar char="•"/>
                      </a:pPr>
                      <a:endParaRPr lang="en-US" sz="2200" dirty="0">
                        <a:latin typeface="Garamond" panose="02020404030301010803" pitchFamily="18" charset="0"/>
                      </a:endParaRPr>
                    </a:p>
                  </a:txBody>
                  <a:tcPr/>
                </a:tc>
                <a:extLst>
                  <a:ext uri="{0D108BD9-81ED-4DB2-BD59-A6C34878D82A}">
                    <a16:rowId xmlns:a16="http://schemas.microsoft.com/office/drawing/2014/main" val="3831687117"/>
                  </a:ext>
                </a:extLst>
              </a:tr>
            </a:tbl>
          </a:graphicData>
        </a:graphic>
      </p:graphicFrame>
      <p:pic>
        <p:nvPicPr>
          <p:cNvPr id="5122" name="Picture 2">
            <a:extLst>
              <a:ext uri="{FF2B5EF4-FFF2-40B4-BE49-F238E27FC236}">
                <a16:creationId xmlns:a16="http://schemas.microsoft.com/office/drawing/2014/main" id="{9765F7ED-1EB8-4948-BB28-553931677F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233" y="2227994"/>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415506"/>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6286500" y="1943101"/>
            <a:ext cx="2228850" cy="1467020"/>
          </a:xfrm>
        </p:spPr>
        <p:txBody>
          <a:bodyPr>
            <a:noAutofit/>
          </a:bodyPr>
          <a:lstStyle/>
          <a:p>
            <a:pPr algn="ctr"/>
            <a:r>
              <a:rPr lang="en-US" sz="4000" dirty="0">
                <a:solidFill>
                  <a:srgbClr val="6A8AA1"/>
                </a:solidFill>
                <a:latin typeface="Garamond" panose="02020404030301010803" pitchFamily="18" charset="0"/>
                <a:ea typeface="+mn-ea"/>
                <a:cs typeface="+mn-cs"/>
              </a:rPr>
              <a:t>Training Record Transcript</a:t>
            </a:r>
          </a:p>
        </p:txBody>
      </p:sp>
      <p:pic>
        <p:nvPicPr>
          <p:cNvPr id="6656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900" y="1400449"/>
            <a:ext cx="6019758" cy="472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D06F5926-BCC3-42B2-9E2A-FB1AE40DF32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41552F-061A-4C8F-8F63-DF683C0C773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F3F8B5B-16EF-4DAC-A539-6EF1F465A772}"/>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8FEFE8-6279-41F7-97EE-CAB29608EF8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33F70F-E6CB-48E8-923D-AC3CF4872E9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750EB76-BE52-4568-B081-5DB36B0E5CB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1E662E3-CEB8-433B-9A5A-42DFA9CC6944}"/>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8430979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066800"/>
            <a:ext cx="8263583" cy="776289"/>
          </a:xfrm>
        </p:spPr>
        <p:txBody>
          <a:bodyPr>
            <a:noAutofit/>
          </a:bodyPr>
          <a:lstStyle/>
          <a:p>
            <a:pPr algn="ctr"/>
            <a:r>
              <a:rPr lang="en-US" sz="4000" dirty="0">
                <a:solidFill>
                  <a:srgbClr val="6A8AA1"/>
                </a:solidFill>
                <a:latin typeface="Garamond" panose="02020404030301010803" pitchFamily="18" charset="0"/>
              </a:rPr>
              <a:t>How to get a Training Event Approved</a:t>
            </a:r>
          </a:p>
        </p:txBody>
      </p:sp>
      <p:sp>
        <p:nvSpPr>
          <p:cNvPr id="35843" name="Rectangle 3"/>
          <p:cNvSpPr>
            <a:spLocks noGrp="1" noChangeArrowheads="1"/>
          </p:cNvSpPr>
          <p:nvPr>
            <p:ph idx="1"/>
          </p:nvPr>
        </p:nvSpPr>
        <p:spPr>
          <a:xfrm>
            <a:off x="342900" y="2213591"/>
            <a:ext cx="8229600" cy="3263504"/>
          </a:xfrm>
        </p:spPr>
        <p:txBody>
          <a:bodyPr>
            <a:normAutofit/>
          </a:bodyPr>
          <a:lstStyle/>
          <a:p>
            <a:pPr marL="0" indent="0">
              <a:buNone/>
            </a:pPr>
            <a:r>
              <a:rPr lang="en-US" sz="2700" dirty="0">
                <a:latin typeface="Garamond" panose="02020404030301010803" pitchFamily="18" charset="0"/>
              </a:rPr>
              <a:t>If a training event is not listed on your “Relevant Upcoming Classes List” it could be because DLG is not aware of the training.  To get the training approved in this program we will need the “Training Approval Request Form” filled out and submitted to our office along with a “Detailed Agenda” for the training event. Please make sure the agenda lists times for each session.</a:t>
            </a:r>
          </a:p>
          <a:p>
            <a:endParaRPr lang="en-US" dirty="0"/>
          </a:p>
        </p:txBody>
      </p:sp>
      <p:cxnSp>
        <p:nvCxnSpPr>
          <p:cNvPr id="4" name="Straight Connector 3">
            <a:extLst>
              <a:ext uri="{FF2B5EF4-FFF2-40B4-BE49-F238E27FC236}">
                <a16:creationId xmlns:a16="http://schemas.microsoft.com/office/drawing/2014/main" id="{0355764D-79FE-4007-8765-37D6223C047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1C0C5BD-3386-45E5-BBAF-F11B8B044FA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139018-B09A-445D-9397-A5A07053175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F0D56F-8F12-48FE-95B2-871C8EFD5B0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01EE48-9EF5-4644-A18F-EF472B384E93}"/>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1B5AF7-CCB7-41A9-B429-5B20D435E3A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E6E0714-E4E7-45FA-885D-F7CB0604F77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6540040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 y="1943101"/>
            <a:ext cx="3429000" cy="2069306"/>
          </a:xfrm>
        </p:spPr>
        <p:txBody>
          <a:bodyPr>
            <a:normAutofit/>
          </a:bodyPr>
          <a:lstStyle/>
          <a:p>
            <a:r>
              <a:rPr lang="en-US" sz="4000" dirty="0">
                <a:solidFill>
                  <a:srgbClr val="6A8AA1"/>
                </a:solidFill>
                <a:latin typeface="Garamond" panose="02020404030301010803" pitchFamily="18" charset="0"/>
              </a:rPr>
              <a:t>Training Approval Request Form</a:t>
            </a:r>
          </a:p>
        </p:txBody>
      </p:sp>
      <p:pic>
        <p:nvPicPr>
          <p:cNvPr id="686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848828"/>
            <a:ext cx="5334000" cy="514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DBAF7A9D-1441-45FA-8B44-0F283D8D82FB}"/>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5189D6-CBC0-402D-ABC7-B6693C4EDE5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DBD89F-9F0F-471F-9477-B32DFA3701B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6F62C3-3486-4D98-8329-62CCC4404A7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2B985E-0A17-463A-AB6B-4699DBAFE3B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EC49AC-282A-4435-A582-DF38371E252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7327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686549" y="1543050"/>
            <a:ext cx="2205683" cy="3086100"/>
          </a:xfrm>
        </p:spPr>
        <p:txBody>
          <a:bodyPr>
            <a:noAutofit/>
          </a:bodyPr>
          <a:lstStyle/>
          <a:p>
            <a:r>
              <a:rPr lang="en-US" sz="4000" dirty="0">
                <a:solidFill>
                  <a:srgbClr val="6A8AA1"/>
                </a:solidFill>
                <a:latin typeface="Garamond" panose="02020404030301010803" pitchFamily="18" charset="0"/>
              </a:rPr>
              <a:t>Provide us with a Detailed Agenda Sample</a:t>
            </a:r>
          </a:p>
        </p:txBody>
      </p:sp>
      <p:pic>
        <p:nvPicPr>
          <p:cNvPr id="7065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 y="1830042"/>
            <a:ext cx="6172200" cy="426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A41F3052-1D21-48C1-89EA-9D1B4427AE8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0E91F81-0A8D-4E8F-9BBC-06E2B8BC0A4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AC8343C-7C57-4DC5-862F-ADBEC40EE450}"/>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37709A-BCDF-4D57-A8D7-708198DF3D6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64F98D-C48C-4A70-A564-ABA9097D4014}"/>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20EF1B-90F7-4E48-8AE6-0E6966308B4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2613CDD-F16A-49D6-AB2F-8EC6C984170B}"/>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8014636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514350" y="1433512"/>
            <a:ext cx="3752850" cy="3519488"/>
          </a:xfrm>
        </p:spPr>
        <p:txBody>
          <a:bodyPr>
            <a:normAutofit/>
          </a:bodyPr>
          <a:lstStyle/>
          <a:p>
            <a:pPr algn="ctr"/>
            <a:r>
              <a:rPr lang="en-US" sz="4000" dirty="0">
                <a:solidFill>
                  <a:srgbClr val="6A8AA1"/>
                </a:solidFill>
                <a:latin typeface="Garamond" panose="02020404030301010803" pitchFamily="18" charset="0"/>
              </a:rPr>
              <a:t>Commonly Asked </a:t>
            </a:r>
            <a:br>
              <a:rPr lang="en-US" sz="4000" dirty="0">
                <a:solidFill>
                  <a:srgbClr val="6A8AA1"/>
                </a:solidFill>
                <a:latin typeface="Garamond" panose="02020404030301010803" pitchFamily="18" charset="0"/>
              </a:rPr>
            </a:br>
            <a:r>
              <a:rPr lang="en-US" sz="4000" dirty="0">
                <a:solidFill>
                  <a:srgbClr val="6A8AA1"/>
                </a:solidFill>
                <a:latin typeface="Garamond" panose="02020404030301010803" pitchFamily="18" charset="0"/>
              </a:rPr>
              <a:t>Training Program Questions</a:t>
            </a:r>
            <a:br>
              <a:rPr lang="en-US" sz="4000" dirty="0">
                <a:solidFill>
                  <a:srgbClr val="6A8AA1"/>
                </a:solidFill>
                <a:latin typeface="Garamond" panose="02020404030301010803" pitchFamily="18" charset="0"/>
              </a:rPr>
            </a:br>
            <a:endParaRPr lang="en-US" sz="4000" dirty="0">
              <a:solidFill>
                <a:srgbClr val="6A8AA1"/>
              </a:solidFill>
              <a:latin typeface="Garamond" panose="02020404030301010803" pitchFamily="18" charset="0"/>
            </a:endParaRPr>
          </a:p>
        </p:txBody>
      </p:sp>
      <p:sp>
        <p:nvSpPr>
          <p:cNvPr id="71683" name="AutoShape 7"/>
          <p:cNvSpPr>
            <a:spLocks noChangeAspect="1" noChangeArrowheads="1" noTextEdit="1"/>
          </p:cNvSpPr>
          <p:nvPr/>
        </p:nvSpPr>
        <p:spPr bwMode="auto">
          <a:xfrm>
            <a:off x="3868341" y="2743200"/>
            <a:ext cx="2989659"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pic>
        <p:nvPicPr>
          <p:cNvPr id="71684" name="Picture 1" descr="Questions Answered... | Additional comments regarding thi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857250"/>
            <a:ext cx="3829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82B518BB-6CA5-4163-A25E-A54F8F6A8CB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6842B1B-019A-42FB-BF52-70ECD9E74F3D}"/>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A5A50C-54AB-4B6C-AF39-EA2962BEC64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75E3D-0258-4CB9-9ABB-642DE636D7B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6BD9FC-5ACE-459C-8FDD-1A613320105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D8DB6D-8EBE-4A31-A42D-8ABC9D6DC76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5323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28650" y="1066800"/>
            <a:ext cx="7886700" cy="1325563"/>
          </a:xfrm>
        </p:spPr>
        <p:txBody>
          <a:bodyPr>
            <a:noAutofit/>
          </a:bodyPr>
          <a:lstStyle/>
          <a:p>
            <a:pPr algn="ctr"/>
            <a:r>
              <a:rPr lang="en-US" sz="4000" dirty="0">
                <a:solidFill>
                  <a:srgbClr val="6A8AA1"/>
                </a:solidFill>
                <a:latin typeface="Garamond" panose="02020404030301010803" pitchFamily="18" charset="0"/>
              </a:rPr>
              <a:t>I Have Completed My 40 Hours but          Haven’t Received My Incentive Letter</a:t>
            </a:r>
          </a:p>
        </p:txBody>
      </p:sp>
      <p:sp>
        <p:nvSpPr>
          <p:cNvPr id="43011" name="Rectangle 3"/>
          <p:cNvSpPr>
            <a:spLocks noGrp="1" noChangeArrowheads="1"/>
          </p:cNvSpPr>
          <p:nvPr>
            <p:ph idx="1"/>
          </p:nvPr>
        </p:nvSpPr>
        <p:spPr>
          <a:xfrm>
            <a:off x="428625" y="2286000"/>
            <a:ext cx="8286750" cy="3263504"/>
          </a:xfrm>
        </p:spPr>
        <p:txBody>
          <a:bodyPr>
            <a:noAutofit/>
          </a:bodyPr>
          <a:lstStyle/>
          <a:p>
            <a:r>
              <a:rPr lang="en-US" sz="2150" dirty="0">
                <a:latin typeface="Garamond" panose="02020404030301010803" pitchFamily="18" charset="0"/>
              </a:rPr>
              <a:t>Are you signed up to participate in the training program? To participate fill out the participation form that was covered earlier in this program.</a:t>
            </a:r>
          </a:p>
          <a:p>
            <a:endParaRPr lang="en-US" sz="2150" dirty="0">
              <a:latin typeface="Garamond" panose="02020404030301010803" pitchFamily="18" charset="0"/>
            </a:endParaRPr>
          </a:p>
          <a:p>
            <a:r>
              <a:rPr lang="en-US" sz="2150" dirty="0">
                <a:latin typeface="Garamond" panose="02020404030301010803" pitchFamily="18" charset="0"/>
              </a:rPr>
              <a:t>Have you turned in all of your Proof of Attendance (POA) documentation?  Your State Associations (KCJEA, KMCA, KCCA, KSA, KJA, &amp; KACo) are very good about turning your attendance in for you.  However, most training entities do not forward this information to DLG.  If you have your POA you can scan and e-mail it to Wendy.Thompson@ky.gov.</a:t>
            </a:r>
          </a:p>
        </p:txBody>
      </p:sp>
      <p:cxnSp>
        <p:nvCxnSpPr>
          <p:cNvPr id="4" name="Straight Connector 3">
            <a:extLst>
              <a:ext uri="{FF2B5EF4-FFF2-40B4-BE49-F238E27FC236}">
                <a16:creationId xmlns:a16="http://schemas.microsoft.com/office/drawing/2014/main" id="{0603188D-45FC-44E0-9662-327B5C87C6A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17C0B1-148E-4E4B-A060-4694F0605CD6}"/>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59F2C4-9744-4629-B5C8-E150984D89C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B6669D-01C8-471A-9AEF-484ADEC0F470}"/>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5C5AA9-40F6-4011-B928-185E5824A5E2}"/>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1CBEB0-C88B-4FB8-9705-A890C8C3802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28929C7-5D69-461F-B026-AE24E126075D}"/>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0342213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28650" y="1036637"/>
            <a:ext cx="7886700" cy="1325563"/>
          </a:xfrm>
        </p:spPr>
        <p:txBody>
          <a:bodyPr>
            <a:noAutofit/>
          </a:bodyPr>
          <a:lstStyle/>
          <a:p>
            <a:pPr algn="ctr"/>
            <a:r>
              <a:rPr lang="en-US" sz="4000" dirty="0">
                <a:solidFill>
                  <a:srgbClr val="6A8AA1"/>
                </a:solidFill>
                <a:latin typeface="Garamond" panose="02020404030301010803" pitchFamily="18" charset="0"/>
              </a:rPr>
              <a:t>I Have Completed My 40 Hours but          Haven’t Received My Incentive Letter</a:t>
            </a:r>
          </a:p>
        </p:txBody>
      </p:sp>
      <p:sp>
        <p:nvSpPr>
          <p:cNvPr id="43011" name="Rectangle 3"/>
          <p:cNvSpPr>
            <a:spLocks noGrp="1" noChangeArrowheads="1"/>
          </p:cNvSpPr>
          <p:nvPr>
            <p:ph idx="1"/>
          </p:nvPr>
        </p:nvSpPr>
        <p:spPr>
          <a:xfrm>
            <a:off x="342900" y="2436019"/>
            <a:ext cx="8458200" cy="3431381"/>
          </a:xfrm>
        </p:spPr>
        <p:txBody>
          <a:bodyPr>
            <a:normAutofit/>
          </a:bodyPr>
          <a:lstStyle/>
          <a:p>
            <a:r>
              <a:rPr lang="en-US" dirty="0"/>
              <a:t>Sometimes the association conducting the training has to document your attendance in their system before they forward that information on to DLG.  It is not uncommon for DLG to receive attendance documentation two weeks after a training event has occurred.</a:t>
            </a:r>
          </a:p>
          <a:p>
            <a:endParaRPr lang="en-US" dirty="0"/>
          </a:p>
          <a:p>
            <a:r>
              <a:rPr lang="en-US" dirty="0"/>
              <a:t>Incentive letters are not automatically generated upon the completion of an incentive unit. Letters are issued usually around the 15</a:t>
            </a:r>
            <a:r>
              <a:rPr lang="en-US" baseline="30000" dirty="0"/>
              <a:t>th</a:t>
            </a:r>
            <a:r>
              <a:rPr lang="en-US" dirty="0"/>
              <a:t> &amp; 30</a:t>
            </a:r>
            <a:r>
              <a:rPr lang="en-US" baseline="30000" dirty="0"/>
              <a:t>th</a:t>
            </a:r>
            <a:r>
              <a:rPr lang="en-US" dirty="0"/>
              <a:t> of each month.</a:t>
            </a:r>
          </a:p>
        </p:txBody>
      </p:sp>
      <p:cxnSp>
        <p:nvCxnSpPr>
          <p:cNvPr id="4" name="Straight Connector 3">
            <a:extLst>
              <a:ext uri="{FF2B5EF4-FFF2-40B4-BE49-F238E27FC236}">
                <a16:creationId xmlns:a16="http://schemas.microsoft.com/office/drawing/2014/main" id="{BEDA8FF2-1E3E-46DE-9A4D-B0ECE4D319B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CFE4B5-87AC-48E2-AACD-3B52CA32FC7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CE3D76-9CF0-4D29-8189-0ACE11BD110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00D503-209F-4418-ADED-19FC1C78251C}"/>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9E55F9-943D-4A59-8282-3019FE54AD5C}"/>
              </a:ext>
            </a:extLst>
          </p:cNvPr>
          <p:cNvCxnSpPr>
            <a:cxnSpLocks/>
          </p:cNvCxnSpPr>
          <p:nvPr/>
        </p:nvCxnSpPr>
        <p:spPr>
          <a:xfrm>
            <a:off x="4572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0EAB4B-A050-4AF6-818D-64E6056F622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A0620216-65F5-4C53-97F3-50289B8C41B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2326664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8650" y="1341437"/>
            <a:ext cx="7886700" cy="1325563"/>
          </a:xfrm>
        </p:spPr>
        <p:txBody>
          <a:bodyPr>
            <a:noAutofit/>
          </a:bodyPr>
          <a:lstStyle/>
          <a:p>
            <a:pPr algn="ctr"/>
            <a:r>
              <a:rPr lang="en-US" sz="4000" dirty="0">
                <a:solidFill>
                  <a:srgbClr val="6A8AA1"/>
                </a:solidFill>
                <a:latin typeface="Garamond" panose="02020404030301010803" pitchFamily="18" charset="0"/>
              </a:rPr>
              <a:t>The Training Event Didn’t Have A Certificate, Sign-in Sheet or a Proof of Attendance Form</a:t>
            </a:r>
          </a:p>
        </p:txBody>
      </p:sp>
      <p:sp>
        <p:nvSpPr>
          <p:cNvPr id="44035" name="Rectangle 3"/>
          <p:cNvSpPr>
            <a:spLocks noGrp="1" noChangeArrowheads="1"/>
          </p:cNvSpPr>
          <p:nvPr>
            <p:ph idx="1"/>
          </p:nvPr>
        </p:nvSpPr>
        <p:spPr>
          <a:xfrm>
            <a:off x="342900" y="2990850"/>
            <a:ext cx="8401050" cy="3486150"/>
          </a:xfrm>
        </p:spPr>
        <p:txBody>
          <a:bodyPr>
            <a:normAutofit fontScale="92500" lnSpcReduction="10000"/>
          </a:bodyPr>
          <a:lstStyle/>
          <a:p>
            <a:r>
              <a:rPr lang="en-US" dirty="0"/>
              <a:t>This mostly happens with out-of-state training events. In the event that you attend a training event that does not provide the attendees with some type of proof of attendance (POA), simply:</a:t>
            </a:r>
          </a:p>
          <a:p>
            <a:pPr lvl="1"/>
            <a:endParaRPr lang="en-US" dirty="0"/>
          </a:p>
          <a:p>
            <a:pPr lvl="1"/>
            <a:r>
              <a:rPr lang="en-US" sz="2100" dirty="0"/>
              <a:t>Keep your agenda and “initial” by each session that you attended.</a:t>
            </a:r>
          </a:p>
          <a:p>
            <a:pPr lvl="1"/>
            <a:endParaRPr lang="en-US" sz="2100" dirty="0"/>
          </a:p>
          <a:p>
            <a:pPr lvl="1"/>
            <a:r>
              <a:rPr lang="en-US" sz="2100" dirty="0"/>
              <a:t> Write a letter on your office letterhead stating that you attended the training event listing its: name, date, and location and that you would like for the sessions initialed on your agenda to be considered for training credit.</a:t>
            </a:r>
          </a:p>
          <a:p>
            <a:pPr lvl="1"/>
            <a:endParaRPr lang="en-US" sz="2100" dirty="0"/>
          </a:p>
          <a:p>
            <a:pPr lvl="1"/>
            <a:r>
              <a:rPr lang="en-US" sz="2100" dirty="0"/>
              <a:t>Submit the initialed agenda and letter to DLG and we </a:t>
            </a:r>
          </a:p>
          <a:p>
            <a:pPr marL="342900" lvl="1" indent="0">
              <a:buNone/>
            </a:pPr>
            <a:r>
              <a:rPr lang="en-US" sz="2100" dirty="0"/>
              <a:t>    will use it as your proof of attendance for the event.</a:t>
            </a:r>
          </a:p>
        </p:txBody>
      </p:sp>
      <p:cxnSp>
        <p:nvCxnSpPr>
          <p:cNvPr id="4" name="Straight Connector 3">
            <a:extLst>
              <a:ext uri="{FF2B5EF4-FFF2-40B4-BE49-F238E27FC236}">
                <a16:creationId xmlns:a16="http://schemas.microsoft.com/office/drawing/2014/main" id="{AA7C843F-58AB-4F89-99E7-FDC356E85C1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02BD51C-2CB6-415B-9BB9-BD28CC35440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2B8F819-AFA4-4F22-BB5A-8778A2A2A26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4CDFB8-2999-400A-AC89-BA0E4B35CED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73329D-5B19-46DC-93BB-B4DAA15096F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63B335-B237-4011-828E-D8950CEAB25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946A91F-F94F-4784-8E6B-C2A6AA03FCD3}"/>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9434114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628650" y="1066800"/>
            <a:ext cx="7886700" cy="1325563"/>
          </a:xfrm>
        </p:spPr>
        <p:txBody>
          <a:bodyPr>
            <a:normAutofit/>
          </a:bodyPr>
          <a:lstStyle/>
          <a:p>
            <a:pPr algn="ctr"/>
            <a:r>
              <a:rPr lang="en-US" sz="4000" dirty="0">
                <a:solidFill>
                  <a:srgbClr val="6A8AA1"/>
                </a:solidFill>
                <a:latin typeface="Garamond" panose="02020404030301010803" pitchFamily="18" charset="0"/>
              </a:rPr>
              <a:t>I carried 40 hours into the New Year When will I get my Incentive Letter?</a:t>
            </a:r>
          </a:p>
        </p:txBody>
      </p:sp>
      <p:sp>
        <p:nvSpPr>
          <p:cNvPr id="41987" name="Rectangle 3"/>
          <p:cNvSpPr>
            <a:spLocks noGrp="1" noChangeArrowheads="1"/>
          </p:cNvSpPr>
          <p:nvPr>
            <p:ph idx="1"/>
          </p:nvPr>
        </p:nvSpPr>
        <p:spPr>
          <a:xfrm>
            <a:off x="342900" y="2326513"/>
            <a:ext cx="7886700" cy="3263504"/>
          </a:xfrm>
        </p:spPr>
        <p:txBody>
          <a:bodyPr>
            <a:normAutofit fontScale="92500" lnSpcReduction="10000"/>
          </a:bodyPr>
          <a:lstStyle/>
          <a:p>
            <a:r>
              <a:rPr lang="en-US" sz="2200" dirty="0">
                <a:latin typeface="Garamond" panose="02020404030301010803" pitchFamily="18" charset="0"/>
              </a:rPr>
              <a:t>With the carry forward provision several officials that are continuing in the service of their office are eligible for their incentive as soon as the new year arrives.  Before DLG can issue any incentives we have to:</a:t>
            </a:r>
          </a:p>
          <a:p>
            <a:pPr lvl="1"/>
            <a:endParaRPr lang="en-US" sz="2200" dirty="0">
              <a:latin typeface="Garamond" panose="02020404030301010803" pitchFamily="18" charset="0"/>
            </a:endParaRPr>
          </a:p>
          <a:p>
            <a:pPr lvl="1"/>
            <a:r>
              <a:rPr lang="en-US" sz="2200" dirty="0">
                <a:latin typeface="Garamond" panose="02020404030301010803" pitchFamily="18" charset="0"/>
              </a:rPr>
              <a:t>Receive the CPI information from the US Department of Labor, Bureau of Labor Statistics (typically in the last part of January).</a:t>
            </a:r>
          </a:p>
          <a:p>
            <a:pPr lvl="1"/>
            <a:endParaRPr lang="en-US" sz="2200" dirty="0">
              <a:latin typeface="Garamond" panose="02020404030301010803" pitchFamily="18" charset="0"/>
            </a:endParaRPr>
          </a:p>
          <a:p>
            <a:pPr lvl="1"/>
            <a:r>
              <a:rPr lang="en-US" sz="2200" dirty="0">
                <a:latin typeface="Garamond" panose="02020404030301010803" pitchFamily="18" charset="0"/>
              </a:rPr>
              <a:t>Use the CPI information to calculate the new years salary levels and incentive values.</a:t>
            </a:r>
          </a:p>
          <a:p>
            <a:pPr lvl="1"/>
            <a:endParaRPr lang="en-US" sz="2200" dirty="0">
              <a:latin typeface="Garamond" panose="02020404030301010803" pitchFamily="18" charset="0"/>
            </a:endParaRPr>
          </a:p>
          <a:p>
            <a:pPr lvl="1"/>
            <a:r>
              <a:rPr lang="en-US" sz="2200" dirty="0">
                <a:latin typeface="Garamond" panose="02020404030301010803" pitchFamily="18" charset="0"/>
              </a:rPr>
              <a:t>Letters are typically received in early to mid February.</a:t>
            </a:r>
          </a:p>
          <a:p>
            <a:pPr lvl="1"/>
            <a:endParaRPr lang="en-US" dirty="0"/>
          </a:p>
          <a:p>
            <a:pPr lvl="1"/>
            <a:endParaRPr lang="en-US" dirty="0"/>
          </a:p>
          <a:p>
            <a:pPr lvl="1"/>
            <a:endParaRPr lang="en-US" dirty="0"/>
          </a:p>
          <a:p>
            <a:endParaRPr lang="en-US" dirty="0"/>
          </a:p>
        </p:txBody>
      </p:sp>
      <p:cxnSp>
        <p:nvCxnSpPr>
          <p:cNvPr id="4" name="Straight Connector 3">
            <a:extLst>
              <a:ext uri="{FF2B5EF4-FFF2-40B4-BE49-F238E27FC236}">
                <a16:creationId xmlns:a16="http://schemas.microsoft.com/office/drawing/2014/main" id="{ABA9AD91-546E-4562-8137-AE7706A8E30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7E39EC-1F61-4530-A762-F80C92A98DA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0E2943A-FD12-4BF4-8EE5-FF4D07DE72E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F16C29-B4C3-4EA7-933E-E15E3911490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BEF85A-222D-48BB-B328-8F204EE4399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A01C67-09CF-4AC7-9B84-CE8AC207DD8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DE779197-E25B-491D-B067-1A51E6BCE776}"/>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7428410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8650" y="808037"/>
            <a:ext cx="7886700" cy="1325563"/>
          </a:xfrm>
        </p:spPr>
        <p:txBody>
          <a:bodyPr>
            <a:normAutofit/>
          </a:bodyPr>
          <a:lstStyle/>
          <a:p>
            <a:pPr algn="ctr"/>
            <a:r>
              <a:rPr lang="en-US" sz="4000" dirty="0">
                <a:solidFill>
                  <a:srgbClr val="6A8AA1"/>
                </a:solidFill>
                <a:latin typeface="Garamond" panose="02020404030301010803" pitchFamily="18" charset="0"/>
              </a:rPr>
              <a:t>Other Training Questions</a:t>
            </a:r>
          </a:p>
        </p:txBody>
      </p:sp>
      <p:sp>
        <p:nvSpPr>
          <p:cNvPr id="46083" name="Rectangle 3"/>
          <p:cNvSpPr>
            <a:spLocks noGrp="1" noChangeArrowheads="1"/>
          </p:cNvSpPr>
          <p:nvPr>
            <p:ph idx="1"/>
          </p:nvPr>
        </p:nvSpPr>
        <p:spPr>
          <a:xfrm>
            <a:off x="514350" y="2228850"/>
            <a:ext cx="8001000" cy="3263504"/>
          </a:xfrm>
        </p:spPr>
        <p:txBody>
          <a:bodyPr>
            <a:noAutofit/>
          </a:bodyPr>
          <a:lstStyle/>
          <a:p>
            <a:r>
              <a:rPr lang="en-US" sz="2400" dirty="0">
                <a:latin typeface="Garamond" panose="02020404030301010803" pitchFamily="18" charset="0"/>
              </a:rPr>
              <a:t>If you have any question about the County Elected Officials Training Program please contact Wendy Thompson at: </a:t>
            </a:r>
          </a:p>
          <a:p>
            <a:endParaRPr lang="en-US" sz="2400" dirty="0">
              <a:latin typeface="Garamond" panose="02020404030301010803" pitchFamily="18" charset="0"/>
            </a:endParaRPr>
          </a:p>
          <a:p>
            <a:pPr lvl="1"/>
            <a:r>
              <a:rPr lang="en-US" sz="2400" dirty="0">
                <a:latin typeface="Garamond" panose="02020404030301010803" pitchFamily="18" charset="0"/>
              </a:rPr>
              <a:t>Phone: (toll free) 1-800-346-5606</a:t>
            </a:r>
          </a:p>
          <a:p>
            <a:pPr lvl="1"/>
            <a:endParaRPr lang="en-US" sz="2400" dirty="0">
              <a:latin typeface="Garamond" panose="02020404030301010803" pitchFamily="18" charset="0"/>
            </a:endParaRPr>
          </a:p>
          <a:p>
            <a:pPr lvl="1"/>
            <a:r>
              <a:rPr lang="en-US" sz="2400" dirty="0">
                <a:latin typeface="Garamond" panose="02020404030301010803" pitchFamily="18" charset="0"/>
              </a:rPr>
              <a:t>Direct line at 502-892-3479</a:t>
            </a:r>
          </a:p>
          <a:p>
            <a:pPr lvl="1"/>
            <a:endParaRPr lang="en-US" sz="2400" dirty="0">
              <a:latin typeface="Garamond" panose="02020404030301010803" pitchFamily="18" charset="0"/>
            </a:endParaRPr>
          </a:p>
          <a:p>
            <a:pPr lvl="1"/>
            <a:r>
              <a:rPr lang="en-US" sz="2400" dirty="0">
                <a:latin typeface="Garamond" panose="02020404030301010803" pitchFamily="18" charset="0"/>
              </a:rPr>
              <a:t>E-mail: Wendy.Thompson@ky.gov </a:t>
            </a:r>
          </a:p>
        </p:txBody>
      </p:sp>
      <p:cxnSp>
        <p:nvCxnSpPr>
          <p:cNvPr id="4" name="Straight Connector 3">
            <a:extLst>
              <a:ext uri="{FF2B5EF4-FFF2-40B4-BE49-F238E27FC236}">
                <a16:creationId xmlns:a16="http://schemas.microsoft.com/office/drawing/2014/main" id="{47FCFAD0-BAAF-44C9-8655-712E407600B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237489F-A4E7-4CF5-9039-025874FEA71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2FE6A1-A134-4F6C-8671-007C75E25B3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35EC69-DFCE-43A9-80DA-431EC3ED0F5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4FDBB6-C400-491F-949A-768CEE329B4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3E7534-C8DC-40EF-9AE9-C68AB5918E3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4D34057D-96D9-4028-9156-304D495E4072}"/>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23718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528828" y="1889330"/>
            <a:ext cx="4991100" cy="4343398"/>
          </a:xfrm>
        </p:spPr>
        <p:txBody>
          <a:bodyPr>
            <a:noAutofit/>
          </a:bodyPr>
          <a:lstStyle/>
          <a:p>
            <a:pPr>
              <a:buNone/>
            </a:pPr>
            <a:r>
              <a:rPr lang="en-US" sz="3000" dirty="0">
                <a:latin typeface="Garamond" panose="02020404030301010803" pitchFamily="18" charset="0"/>
              </a:rPr>
              <a:t>William Summersett</a:t>
            </a:r>
          </a:p>
          <a:p>
            <a:pPr>
              <a:buNone/>
            </a:pPr>
            <a:r>
              <a:rPr lang="en-US" sz="2200" dirty="0">
                <a:latin typeface="Garamond" panose="02020404030301010803" pitchFamily="18" charset="0"/>
              </a:rPr>
              <a:t>Local Government Advisor</a:t>
            </a:r>
          </a:p>
          <a:p>
            <a:pPr>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Serves as advisor to the counites of the following Area Development Districts</a:t>
            </a: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Phone: 502-892-5843</a:t>
            </a:r>
          </a:p>
          <a:p>
            <a:pPr marL="0" indent="0">
              <a:buNone/>
            </a:pPr>
            <a:r>
              <a:rPr lang="en-US" sz="2200" dirty="0">
                <a:latin typeface="Garamond" panose="02020404030301010803" pitchFamily="18" charset="0"/>
              </a:rPr>
              <a:t>Email: Williamn.Summersett@ky.gov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graphicFrame>
        <p:nvGraphicFramePr>
          <p:cNvPr id="4" name="Table 5">
            <a:extLst>
              <a:ext uri="{FF2B5EF4-FFF2-40B4-BE49-F238E27FC236}">
                <a16:creationId xmlns:a16="http://schemas.microsoft.com/office/drawing/2014/main" id="{E7C0C8B1-DB33-4478-B380-B250A4401536}"/>
              </a:ext>
            </a:extLst>
          </p:cNvPr>
          <p:cNvGraphicFramePr>
            <a:graphicFrameLocks noGrp="1"/>
          </p:cNvGraphicFramePr>
          <p:nvPr>
            <p:extLst>
              <p:ext uri="{D42A27DB-BD31-4B8C-83A1-F6EECF244321}">
                <p14:modId xmlns:p14="http://schemas.microsoft.com/office/powerpoint/2010/main" val="4205911514"/>
              </p:ext>
            </p:extLst>
          </p:nvPr>
        </p:nvGraphicFramePr>
        <p:xfrm>
          <a:off x="540258" y="4103471"/>
          <a:ext cx="4829556" cy="1280160"/>
        </p:xfrm>
        <a:graphic>
          <a:graphicData uri="http://schemas.openxmlformats.org/drawingml/2006/table">
            <a:tbl>
              <a:tblPr firstRow="1" bandRow="1">
                <a:tableStyleId>{2D5ABB26-0587-4C30-8999-92F81FD0307C}</a:tableStyleId>
              </a:tblPr>
              <a:tblGrid>
                <a:gridCol w="2414778">
                  <a:extLst>
                    <a:ext uri="{9D8B030D-6E8A-4147-A177-3AD203B41FA5}">
                      <a16:colId xmlns:a16="http://schemas.microsoft.com/office/drawing/2014/main" val="2656077709"/>
                    </a:ext>
                  </a:extLst>
                </a:gridCol>
                <a:gridCol w="2414778">
                  <a:extLst>
                    <a:ext uri="{9D8B030D-6E8A-4147-A177-3AD203B41FA5}">
                      <a16:colId xmlns:a16="http://schemas.microsoft.com/office/drawing/2014/main" val="2815463721"/>
                    </a:ext>
                  </a:extLst>
                </a:gridCol>
              </a:tblGrid>
              <a:tr h="370840">
                <a:tc>
                  <a:txBody>
                    <a:bodyPr/>
                    <a:lstStyle/>
                    <a:p>
                      <a:pPr marL="285750" indent="-285750">
                        <a:buFont typeface="Arial" panose="020B0604020202020204" pitchFamily="34" charset="0"/>
                        <a:buChar char="•"/>
                      </a:pPr>
                      <a:r>
                        <a:rPr lang="en-US" sz="2200" dirty="0">
                          <a:latin typeface="Garamond" panose="02020404030301010803" pitchFamily="18" charset="0"/>
                        </a:rPr>
                        <a:t>Green River</a:t>
                      </a:r>
                    </a:p>
                  </a:txBody>
                  <a:tcPr/>
                </a:tc>
                <a:tc>
                  <a:txBody>
                    <a:bodyPr/>
                    <a:lstStyle/>
                    <a:p>
                      <a:pPr marL="285750" indent="-285750">
                        <a:buFont typeface="Arial" panose="020B0604020202020204" pitchFamily="34" charset="0"/>
                        <a:buChar char="•"/>
                      </a:pPr>
                      <a:r>
                        <a:rPr lang="en-US" sz="2200" dirty="0">
                          <a:latin typeface="Garamond" panose="02020404030301010803" pitchFamily="18" charset="0"/>
                        </a:rPr>
                        <a:t>Lincoln Trail</a:t>
                      </a:r>
                    </a:p>
                  </a:txBody>
                  <a:tcPr/>
                </a:tc>
                <a:extLst>
                  <a:ext uri="{0D108BD9-81ED-4DB2-BD59-A6C34878D82A}">
                    <a16:rowId xmlns:a16="http://schemas.microsoft.com/office/drawing/2014/main" val="1134815253"/>
                  </a:ext>
                </a:extLst>
              </a:tr>
              <a:tr h="370840">
                <a:tc>
                  <a:txBody>
                    <a:bodyPr/>
                    <a:lstStyle/>
                    <a:p>
                      <a:pPr marL="285750" indent="-285750">
                        <a:buFont typeface="Arial" panose="020B0604020202020204" pitchFamily="34" charset="0"/>
                        <a:buChar char="•"/>
                      </a:pPr>
                      <a:r>
                        <a:rPr lang="en-US" sz="2200" dirty="0">
                          <a:latin typeface="Garamond" panose="02020404030301010803" pitchFamily="18" charset="0"/>
                        </a:rPr>
                        <a:t>KIPDA</a:t>
                      </a:r>
                    </a:p>
                  </a:txBody>
                  <a:tcPr/>
                </a:tc>
                <a:tc>
                  <a:txBody>
                    <a:bodyPr/>
                    <a:lstStyle/>
                    <a:p>
                      <a:pPr marL="285750" indent="-285750">
                        <a:buFont typeface="Arial" panose="020B0604020202020204" pitchFamily="34" charset="0"/>
                        <a:buChar char="•"/>
                      </a:pPr>
                      <a:r>
                        <a:rPr lang="en-US" sz="2200" dirty="0">
                          <a:latin typeface="Garamond" panose="02020404030301010803" pitchFamily="18" charset="0"/>
                        </a:rPr>
                        <a:t>Pennyrile</a:t>
                      </a:r>
                    </a:p>
                  </a:txBody>
                  <a:tcPr/>
                </a:tc>
                <a:extLst>
                  <a:ext uri="{0D108BD9-81ED-4DB2-BD59-A6C34878D82A}">
                    <a16:rowId xmlns:a16="http://schemas.microsoft.com/office/drawing/2014/main" val="1214037610"/>
                  </a:ext>
                </a:extLst>
              </a:tr>
              <a:tr h="370840">
                <a:tc>
                  <a:txBody>
                    <a:bodyPr/>
                    <a:lstStyle/>
                    <a:p>
                      <a:pPr marL="285750" indent="-285750">
                        <a:buFont typeface="Arial" panose="020B0604020202020204" pitchFamily="34" charset="0"/>
                        <a:buChar char="•"/>
                      </a:pPr>
                      <a:r>
                        <a:rPr lang="en-US" sz="2200" dirty="0">
                          <a:latin typeface="Garamond" panose="02020404030301010803" pitchFamily="18" charset="0"/>
                        </a:rPr>
                        <a:t>Purchase</a:t>
                      </a:r>
                    </a:p>
                  </a:txBody>
                  <a:tcPr/>
                </a:tc>
                <a:tc>
                  <a:txBody>
                    <a:bodyPr/>
                    <a:lstStyle/>
                    <a:p>
                      <a:pPr marL="285750" indent="-285750">
                        <a:buFont typeface="Arial" panose="020B0604020202020204" pitchFamily="34" charset="0"/>
                        <a:buChar char="•"/>
                      </a:pPr>
                      <a:endParaRPr lang="en-US" sz="2200" dirty="0">
                        <a:latin typeface="Garamond" panose="02020404030301010803" pitchFamily="18" charset="0"/>
                      </a:endParaRPr>
                    </a:p>
                  </a:txBody>
                  <a:tcPr/>
                </a:tc>
                <a:extLst>
                  <a:ext uri="{0D108BD9-81ED-4DB2-BD59-A6C34878D82A}">
                    <a16:rowId xmlns:a16="http://schemas.microsoft.com/office/drawing/2014/main" val="3831687117"/>
                  </a:ext>
                </a:extLst>
              </a:tr>
            </a:tbl>
          </a:graphicData>
        </a:graphic>
      </p:graphicFrame>
      <p:pic>
        <p:nvPicPr>
          <p:cNvPr id="13" name="Picture 12" descr="A person smiling for the camera&#10;&#10;Description automatically generated with medium confidence">
            <a:extLst>
              <a:ext uri="{FF2B5EF4-FFF2-40B4-BE49-F238E27FC236}">
                <a16:creationId xmlns:a16="http://schemas.microsoft.com/office/drawing/2014/main" id="{2AE05B52-055B-4441-A331-D53FCE6C6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3832" y="2227994"/>
            <a:ext cx="2401712" cy="3029806"/>
          </a:xfrm>
          <a:prstGeom prst="rect">
            <a:avLst/>
          </a:prstGeom>
        </p:spPr>
      </p:pic>
    </p:spTree>
    <p:extLst>
      <p:ext uri="{BB962C8B-B14F-4D97-AF65-F5344CB8AC3E}">
        <p14:creationId xmlns:p14="http://schemas.microsoft.com/office/powerpoint/2010/main" val="1797750301"/>
      </p:ext>
    </p:extLst>
  </p:cSld>
  <p:clrMapOvr>
    <a:overrideClrMapping bg1="lt1" tx1="dk1" bg2="lt2" tx2="dk2" accent1="accent1" accent2="accent2" accent3="accent3" accent4="accent4" accent5="accent5" accent6="accent6" hlink="hlink" folHlink="folHlink"/>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835729" y="1120718"/>
            <a:ext cx="3453493" cy="631882"/>
          </a:xfrm>
        </p:spPr>
        <p:txBody>
          <a:bodyPr anchor="t">
            <a:normAutofit fontScale="90000"/>
          </a:bodyPr>
          <a:lstStyle/>
          <a:p>
            <a:pPr algn="ctr"/>
            <a:r>
              <a:rPr lang="en-US" altLang="en-US" sz="4400" dirty="0">
                <a:solidFill>
                  <a:srgbClr val="6A8AA1"/>
                </a:solidFill>
                <a:latin typeface="Garamond" panose="02020404030301010803" pitchFamily="18" charset="0"/>
              </a:rPr>
              <a:t>Contact Us</a:t>
            </a:r>
            <a:br>
              <a:rPr lang="en-US" altLang="en-US" sz="4400" dirty="0">
                <a:solidFill>
                  <a:srgbClr val="6A8AA1"/>
                </a:solidFill>
                <a:latin typeface="Garamond" panose="02020404030301010803" pitchFamily="18" charset="0"/>
              </a:rPr>
            </a:br>
            <a:br>
              <a:rPr lang="en-US" altLang="en-US" dirty="0"/>
            </a:br>
            <a:endParaRPr lang="en-US" altLang="en-US" dirty="0"/>
          </a:p>
        </p:txBody>
      </p:sp>
      <p:sp>
        <p:nvSpPr>
          <p:cNvPr id="72707" name="Rectangle 3"/>
          <p:cNvSpPr>
            <a:spLocks noGrp="1" noChangeArrowheads="1"/>
          </p:cNvSpPr>
          <p:nvPr>
            <p:ph idx="1"/>
          </p:nvPr>
        </p:nvSpPr>
        <p:spPr>
          <a:xfrm>
            <a:off x="1733550" y="2133600"/>
            <a:ext cx="5657850" cy="3263504"/>
          </a:xfrm>
        </p:spPr>
        <p:txBody>
          <a:bodyPr>
            <a:noAutofit/>
          </a:bodyPr>
          <a:lstStyle/>
          <a:p>
            <a:pPr marL="0" indent="0" algn="ctr">
              <a:buNone/>
            </a:pPr>
            <a:r>
              <a:rPr lang="en-US" sz="2800" dirty="0">
                <a:latin typeface="Garamond" panose="02020404030301010803" pitchFamily="18" charset="0"/>
              </a:rPr>
              <a:t>Department for Local Government</a:t>
            </a:r>
          </a:p>
          <a:p>
            <a:pPr marL="0" indent="0" algn="ctr">
              <a:buNone/>
            </a:pPr>
            <a:r>
              <a:rPr lang="en-US" sz="2800" dirty="0">
                <a:latin typeface="Garamond" panose="02020404030301010803" pitchFamily="18" charset="0"/>
              </a:rPr>
              <a:t>Office of Financial Management &amp; Administration</a:t>
            </a:r>
          </a:p>
          <a:p>
            <a:pPr marL="0" indent="0" algn="ctr">
              <a:buNone/>
            </a:pPr>
            <a:r>
              <a:rPr lang="en-US" sz="2800" dirty="0">
                <a:latin typeface="Garamond" panose="02020404030301010803" pitchFamily="18" charset="0"/>
              </a:rPr>
              <a:t>100 Airport Drive, 3</a:t>
            </a:r>
            <a:r>
              <a:rPr lang="en-US" sz="2800" baseline="30000" dirty="0">
                <a:latin typeface="Garamond" panose="02020404030301010803" pitchFamily="18" charset="0"/>
              </a:rPr>
              <a:t>rd</a:t>
            </a:r>
            <a:r>
              <a:rPr lang="en-US" sz="2800" dirty="0">
                <a:latin typeface="Garamond" panose="02020404030301010803" pitchFamily="18" charset="0"/>
              </a:rPr>
              <a:t> Floor</a:t>
            </a:r>
          </a:p>
          <a:p>
            <a:pPr marL="0" indent="0" algn="ctr">
              <a:buNone/>
            </a:pPr>
            <a:r>
              <a:rPr lang="en-US" sz="2800" dirty="0">
                <a:latin typeface="Garamond" panose="02020404030301010803" pitchFamily="18" charset="0"/>
              </a:rPr>
              <a:t>Frankfort, KY 40601</a:t>
            </a:r>
          </a:p>
          <a:p>
            <a:pPr marL="0" indent="0" algn="ctr">
              <a:buNone/>
            </a:pPr>
            <a:r>
              <a:rPr lang="en-US" sz="2800" dirty="0">
                <a:latin typeface="Garamond" panose="02020404030301010803" pitchFamily="18" charset="0"/>
              </a:rPr>
              <a:t>502-573-2382</a:t>
            </a:r>
          </a:p>
          <a:p>
            <a:pPr marL="0" indent="0" algn="ctr">
              <a:buNone/>
            </a:pPr>
            <a:r>
              <a:rPr lang="en-US" sz="2800" dirty="0">
                <a:latin typeface="Garamond" panose="02020404030301010803" pitchFamily="18" charset="0"/>
              </a:rPr>
              <a:t>Fax: 502-227-8691</a:t>
            </a:r>
          </a:p>
        </p:txBody>
      </p:sp>
      <p:cxnSp>
        <p:nvCxnSpPr>
          <p:cNvPr id="4" name="Straight Connector 3">
            <a:extLst>
              <a:ext uri="{FF2B5EF4-FFF2-40B4-BE49-F238E27FC236}">
                <a16:creationId xmlns:a16="http://schemas.microsoft.com/office/drawing/2014/main" id="{AC98F42B-2E7A-418D-8272-4CAE532C299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C47A41-E42F-4896-8E1F-A1533B67A59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94FC7A-2A3B-4C37-849C-289F9E6D5890}"/>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93A772-9080-41DE-9935-019AA0BC948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FFFF96-15F1-4C73-BC14-8F0058B6C9A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D72899-014D-422B-A1CF-C0E2ECA23D3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2D539F4-3054-4175-9731-8D257F37B6A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3524581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1"/>
            <a:ext cx="8305800" cy="3733799"/>
          </a:xfrm>
        </p:spPr>
        <p:txBody>
          <a:bodyPr anchor="ctr">
            <a:normAutofit/>
          </a:bodyPr>
          <a:lstStyle/>
          <a:p>
            <a:pPr>
              <a:buNone/>
            </a:pPr>
            <a:r>
              <a:rPr lang="en-US" sz="3200" dirty="0"/>
              <a:t> 	</a:t>
            </a:r>
            <a:endParaRPr lang="en-US" sz="3200" dirty="0">
              <a:latin typeface="Garamond" panose="02020404030301010803" pitchFamily="18" charset="0"/>
            </a:endParaRPr>
          </a:p>
        </p:txBody>
      </p:sp>
      <p:cxnSp>
        <p:nvCxnSpPr>
          <p:cNvPr id="4" name="Straight Connector 3">
            <a:extLst>
              <a:ext uri="{FF2B5EF4-FFF2-40B4-BE49-F238E27FC236}">
                <a16:creationId xmlns:a16="http://schemas.microsoft.com/office/drawing/2014/main" id="{DA71358C-4ACB-416B-B886-C17B54BB19D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C80AAED-2997-4A8E-B140-24F31D7C734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9BD20E-638E-4780-930D-DA6C85FE29B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FFF885-9242-43E1-9AED-57CC40C9AB62}"/>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AB5774-91D7-48CB-B221-F9E6F92D05C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7A19AA-61B7-4AF8-B7EB-5E2371DDCD6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783A655-7333-4DC7-8E2B-410CAA50B3F9}"/>
              </a:ext>
            </a:extLst>
          </p:cNvPr>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
        <p:nvSpPr>
          <p:cNvPr id="14" name="TextBox 13">
            <a:extLst>
              <a:ext uri="{FF2B5EF4-FFF2-40B4-BE49-F238E27FC236}">
                <a16:creationId xmlns:a16="http://schemas.microsoft.com/office/drawing/2014/main" id="{5C93CA3F-EF29-2BDF-2547-35EFA85AD0AC}"/>
              </a:ext>
            </a:extLst>
          </p:cNvPr>
          <p:cNvSpPr txBox="1"/>
          <p:nvPr/>
        </p:nvSpPr>
        <p:spPr>
          <a:xfrm>
            <a:off x="1679760" y="3818261"/>
            <a:ext cx="6010508" cy="1200329"/>
          </a:xfrm>
          <a:prstGeom prst="rect">
            <a:avLst/>
          </a:prstGeom>
          <a:noFill/>
        </p:spPr>
        <p:txBody>
          <a:bodyPr wrap="square" rtlCol="0">
            <a:spAutoFit/>
          </a:bodyPr>
          <a:lstStyle/>
          <a:p>
            <a:pPr algn="ctr"/>
            <a:r>
              <a:rPr lang="en-US" sz="2400" dirty="0">
                <a:solidFill>
                  <a:srgbClr val="002060"/>
                </a:solidFill>
                <a:latin typeface="Century Gothic" panose="020B0502020202020204" pitchFamily="34" charset="0"/>
              </a:rPr>
              <a:t>Department for Local Government</a:t>
            </a:r>
          </a:p>
          <a:p>
            <a:pPr algn="ctr"/>
            <a:r>
              <a:rPr lang="en-US" sz="2400" dirty="0">
                <a:solidFill>
                  <a:srgbClr val="002060"/>
                </a:solidFill>
                <a:latin typeface="Century Gothic" panose="020B0502020202020204" pitchFamily="34" charset="0"/>
              </a:rPr>
              <a:t>100 Airport Road</a:t>
            </a:r>
          </a:p>
          <a:p>
            <a:pPr algn="ctr"/>
            <a:r>
              <a:rPr lang="en-US" sz="2400" dirty="0">
                <a:solidFill>
                  <a:srgbClr val="002060"/>
                </a:solidFill>
                <a:latin typeface="Century Gothic" panose="020B0502020202020204" pitchFamily="34" charset="0"/>
              </a:rPr>
              <a:t>Frankfort KY, 40601</a:t>
            </a:r>
          </a:p>
        </p:txBody>
      </p:sp>
      <p:sp>
        <p:nvSpPr>
          <p:cNvPr id="16" name="Title 1">
            <a:extLst>
              <a:ext uri="{FF2B5EF4-FFF2-40B4-BE49-F238E27FC236}">
                <a16:creationId xmlns:a16="http://schemas.microsoft.com/office/drawing/2014/main" id="{96884D78-B1CB-FF84-313A-AB2C03EC38A4}"/>
              </a:ext>
            </a:extLst>
          </p:cNvPr>
          <p:cNvSpPr txBox="1">
            <a:spLocks noChangeArrowheads="1"/>
          </p:cNvSpPr>
          <p:nvPr/>
        </p:nvSpPr>
        <p:spPr>
          <a:xfrm>
            <a:off x="357833" y="1570988"/>
            <a:ext cx="8534400" cy="18822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Garamond" panose="02020404030301010803" pitchFamily="18" charset="0"/>
                <a:ea typeface="+mj-ea"/>
                <a:cs typeface="+mj-cs"/>
              </a:defRPr>
            </a:lvl1pPr>
          </a:lstStyle>
          <a:p>
            <a:pPr algn="ctr">
              <a:lnSpc>
                <a:spcPct val="160000"/>
              </a:lnSpc>
            </a:pPr>
            <a:r>
              <a:rPr lang="en-US" altLang="en-US" sz="4000" dirty="0">
                <a:latin typeface="Century Schoolbook" panose="02040604050505020304" pitchFamily="18" charset="0"/>
              </a:rPr>
              <a:t>OFFICE OF STATE AND FEDERAL GRANTS</a:t>
            </a:r>
          </a:p>
        </p:txBody>
      </p:sp>
    </p:spTree>
    <p:extLst>
      <p:ext uri="{BB962C8B-B14F-4D97-AF65-F5344CB8AC3E}">
        <p14:creationId xmlns:p14="http://schemas.microsoft.com/office/powerpoint/2010/main" val="40295472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92088"/>
            <a:ext cx="8382000" cy="4870712"/>
          </a:xfrm>
        </p:spPr>
        <p:txBody>
          <a:bodyPr>
            <a:normAutofit/>
          </a:bodyPr>
          <a:lstStyle/>
          <a:p>
            <a:pPr>
              <a:buFontTx/>
              <a:buNone/>
            </a:pPr>
            <a:r>
              <a:rPr lang="en-US" dirty="0">
                <a:solidFill>
                  <a:schemeClr val="accent5"/>
                </a:solidFill>
                <a:latin typeface="Garamond" pitchFamily="18" charset="0"/>
              </a:rPr>
              <a:t>	</a:t>
            </a:r>
          </a:p>
        </p:txBody>
      </p:sp>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
        <p:nvSpPr>
          <p:cNvPr id="12" name="TextBox 11">
            <a:extLst>
              <a:ext uri="{FF2B5EF4-FFF2-40B4-BE49-F238E27FC236}">
                <a16:creationId xmlns:a16="http://schemas.microsoft.com/office/drawing/2014/main" id="{5B5EFF0D-2354-E5FF-E1C6-9E0DB77242FE}"/>
              </a:ext>
            </a:extLst>
          </p:cNvPr>
          <p:cNvSpPr txBox="1"/>
          <p:nvPr/>
        </p:nvSpPr>
        <p:spPr>
          <a:xfrm>
            <a:off x="-228600" y="985881"/>
            <a:ext cx="9601200" cy="523220"/>
          </a:xfrm>
          <a:prstGeom prst="rect">
            <a:avLst/>
          </a:prstGeom>
          <a:noFill/>
        </p:spPr>
        <p:txBody>
          <a:bodyPr wrap="square" rtlCol="0" anchor="ctr">
            <a:spAutoFit/>
          </a:bodyPr>
          <a:lstStyle/>
          <a:p>
            <a:pPr algn="ctr"/>
            <a:r>
              <a:rPr lang="en-US" sz="2800" b="1" u="sng" dirty="0">
                <a:solidFill>
                  <a:srgbClr val="6A8AA1"/>
                </a:solidFill>
                <a:latin typeface="Garamond" panose="02020404030301010803" pitchFamily="18" charset="0"/>
              </a:rPr>
              <a:t>Coal Development Branch &amp; Special Programs Branch</a:t>
            </a:r>
            <a:endParaRPr lang="en-US" sz="2800" b="1" dirty="0">
              <a:solidFill>
                <a:srgbClr val="002060"/>
              </a:solidFill>
            </a:endParaRPr>
          </a:p>
        </p:txBody>
      </p:sp>
      <p:sp>
        <p:nvSpPr>
          <p:cNvPr id="13" name="TextBox 12">
            <a:extLst>
              <a:ext uri="{FF2B5EF4-FFF2-40B4-BE49-F238E27FC236}">
                <a16:creationId xmlns:a16="http://schemas.microsoft.com/office/drawing/2014/main" id="{21A8217E-DD63-0B81-0009-E851B63BF290}"/>
              </a:ext>
            </a:extLst>
          </p:cNvPr>
          <p:cNvSpPr txBox="1"/>
          <p:nvPr/>
        </p:nvSpPr>
        <p:spPr>
          <a:xfrm>
            <a:off x="228600" y="1530096"/>
            <a:ext cx="8209714" cy="4324261"/>
          </a:xfrm>
          <a:prstGeom prst="rect">
            <a:avLst/>
          </a:prstGeom>
          <a:noFill/>
        </p:spPr>
        <p:txBody>
          <a:bodyPr wrap="square" rtlCol="0">
            <a:spAutoFit/>
          </a:bodyPr>
          <a:lstStyle/>
          <a:p>
            <a:pPr marL="0" marR="0">
              <a:lnSpc>
                <a:spcPct val="150000"/>
              </a:lnSpc>
              <a:spcBef>
                <a:spcPts val="0"/>
              </a:spcBef>
              <a:spcAft>
                <a:spcPts val="600"/>
              </a:spcAft>
            </a:pPr>
            <a:r>
              <a:rPr lang="en-US" sz="2000" u="sng" dirty="0">
                <a:solidFill>
                  <a:srgbClr val="002060"/>
                </a:solidFill>
                <a:effectLst/>
                <a:latin typeface="Century Schoolbook" panose="02040604050505020304" pitchFamily="18" charset="0"/>
                <a:ea typeface="Calibri" panose="020F0502020204030204" pitchFamily="34" charset="0"/>
              </a:rPr>
              <a:t>The Coal Development Branch administers the following:</a:t>
            </a:r>
            <a:r>
              <a:rPr lang="en-US" sz="2000" dirty="0">
                <a:solidFill>
                  <a:srgbClr val="002060"/>
                </a:solidFill>
                <a:effectLst/>
                <a:latin typeface="Century Schoolbook" panose="02040604050505020304" pitchFamily="18" charset="0"/>
                <a:ea typeface="Calibri" panose="020F0502020204030204" pitchFamily="34" charset="0"/>
              </a:rPr>
              <a:t> </a:t>
            </a:r>
          </a:p>
          <a:p>
            <a:pPr marL="285750" marR="0" indent="-285750">
              <a:spcBef>
                <a:spcPts val="0"/>
              </a:spcBef>
              <a:spcAft>
                <a:spcPts val="600"/>
              </a:spcAft>
              <a:buFont typeface="Arial" panose="020B0604020202020204" pitchFamily="34" charset="0"/>
              <a:buChar char="•"/>
            </a:pPr>
            <a:r>
              <a:rPr lang="en-US" sz="2000" dirty="0">
                <a:solidFill>
                  <a:srgbClr val="002060"/>
                </a:solidFill>
                <a:effectLst/>
                <a:latin typeface="Century Schoolbook" panose="02040604050505020304" pitchFamily="18" charset="0"/>
                <a:ea typeface="Calibri" panose="020F0502020204030204" pitchFamily="34" charset="0"/>
              </a:rPr>
              <a:t>Local Government Economic Development Fund (LGEDF) Single-County Coal Severance Grants</a:t>
            </a:r>
          </a:p>
          <a:p>
            <a:pPr marL="285750" marR="0" indent="-285750">
              <a:spcBef>
                <a:spcPts val="0"/>
              </a:spcBef>
              <a:spcAft>
                <a:spcPts val="0"/>
              </a:spcAft>
              <a:buFont typeface="Arial" panose="020B0604020202020204" pitchFamily="34" charset="0"/>
              <a:buChar char="•"/>
            </a:pPr>
            <a:r>
              <a:rPr lang="en-US" sz="2000" dirty="0">
                <a:solidFill>
                  <a:srgbClr val="002060"/>
                </a:solidFill>
                <a:effectLst/>
                <a:latin typeface="Century Schoolbook" panose="02040604050505020304" pitchFamily="18" charset="0"/>
                <a:ea typeface="Calibri" panose="020F0502020204030204" pitchFamily="34" charset="0"/>
              </a:rPr>
              <a:t>Local Government Economic Assistance Fund (LGEAF) Coal and Mineral Severance Program</a:t>
            </a:r>
            <a:endParaRPr lang="en-US" sz="2000" dirty="0">
              <a:solidFill>
                <a:srgbClr val="002060"/>
              </a:solidFill>
              <a:latin typeface="Century Schoolbook" panose="02040604050505020304" pitchFamily="18" charset="0"/>
              <a:ea typeface="Calibri" panose="020F0502020204030204" pitchFamily="34" charset="0"/>
            </a:endParaRPr>
          </a:p>
          <a:p>
            <a:pPr>
              <a:lnSpc>
                <a:spcPct val="150000"/>
              </a:lnSpc>
              <a:spcAft>
                <a:spcPts val="600"/>
              </a:spcAft>
            </a:pPr>
            <a:r>
              <a:rPr lang="en-US" sz="2000" u="sng" dirty="0">
                <a:solidFill>
                  <a:srgbClr val="002060"/>
                </a:solidFill>
                <a:latin typeface="Century Schoolbook" panose="02040604050505020304" pitchFamily="18" charset="0"/>
                <a:ea typeface="Calibri" panose="020F0502020204030204" pitchFamily="34" charset="0"/>
              </a:rPr>
              <a:t>The Special Programs Branch administers the following:</a:t>
            </a:r>
            <a:r>
              <a:rPr lang="en-US" sz="2000" dirty="0">
                <a:solidFill>
                  <a:srgbClr val="002060"/>
                </a:solidFill>
                <a:latin typeface="Century Schoolbook" panose="02040604050505020304" pitchFamily="18" charset="0"/>
                <a:ea typeface="Calibri" panose="020F0502020204030204" pitchFamily="34" charset="0"/>
              </a:rPr>
              <a:t> </a:t>
            </a:r>
          </a:p>
          <a:p>
            <a:pPr marL="285750" indent="-285750">
              <a:spcAft>
                <a:spcPts val="600"/>
              </a:spcAft>
              <a:buFont typeface="Arial" panose="020B0604020202020204" pitchFamily="34" charset="0"/>
              <a:buChar char="•"/>
            </a:pPr>
            <a:r>
              <a:rPr lang="en-US" sz="2000" dirty="0">
                <a:solidFill>
                  <a:srgbClr val="002060"/>
                </a:solidFill>
                <a:latin typeface="Century Schoolbook" panose="02040604050505020304" pitchFamily="18" charset="0"/>
                <a:ea typeface="Calibri" panose="020F0502020204030204" pitchFamily="34" charset="0"/>
              </a:rPr>
              <a:t>Regional Development Agency Assistance Program (RDAAP)</a:t>
            </a:r>
          </a:p>
          <a:p>
            <a:pPr marL="285750" indent="-285750">
              <a:spcAft>
                <a:spcPts val="600"/>
              </a:spcAft>
              <a:buFont typeface="Arial" panose="020B0604020202020204" pitchFamily="34" charset="0"/>
              <a:buChar char="•"/>
            </a:pPr>
            <a:r>
              <a:rPr lang="en-US" sz="2000" dirty="0">
                <a:solidFill>
                  <a:srgbClr val="002060"/>
                </a:solidFill>
                <a:latin typeface="Century Schoolbook" panose="02040604050505020304" pitchFamily="18" charset="0"/>
                <a:ea typeface="Calibri" panose="020F0502020204030204" pitchFamily="34" charset="0"/>
              </a:rPr>
              <a:t>Flood Control Local Match Participation Program (LMPP)</a:t>
            </a:r>
          </a:p>
          <a:p>
            <a:pPr marL="285750" indent="-285750">
              <a:spcAft>
                <a:spcPts val="600"/>
              </a:spcAft>
              <a:buFont typeface="Arial" panose="020B0604020202020204" pitchFamily="34" charset="0"/>
              <a:buChar char="•"/>
            </a:pPr>
            <a:r>
              <a:rPr lang="en-US" sz="2000" dirty="0">
                <a:solidFill>
                  <a:srgbClr val="002060"/>
                </a:solidFill>
                <a:latin typeface="Century Schoolbook" panose="02040604050505020304" pitchFamily="18" charset="0"/>
                <a:ea typeface="Calibri" panose="020F0502020204030204" pitchFamily="34" charset="0"/>
              </a:rPr>
              <a:t>House Bill 1 (Budget Bill) Line-Items (HB1)</a:t>
            </a:r>
          </a:p>
          <a:p>
            <a:pPr marL="285750" indent="-285750">
              <a:spcAft>
                <a:spcPts val="600"/>
              </a:spcAft>
              <a:buFont typeface="Arial" panose="020B0604020202020204" pitchFamily="34" charset="0"/>
              <a:buChar char="•"/>
            </a:pPr>
            <a:r>
              <a:rPr lang="en-US" sz="2000" dirty="0">
                <a:solidFill>
                  <a:srgbClr val="002060"/>
                </a:solidFill>
                <a:latin typeface="Century Schoolbook" panose="02040604050505020304" pitchFamily="18" charset="0"/>
                <a:ea typeface="Calibri" panose="020F0502020204030204" pitchFamily="34" charset="0"/>
              </a:rPr>
              <a:t>Kentucky Mountain Regional Recreation Assistance (KMRRA)</a:t>
            </a:r>
          </a:p>
          <a:p>
            <a:pPr marL="285750" indent="-285750">
              <a:buFont typeface="Arial" panose="020B0604020202020204" pitchFamily="34" charset="0"/>
              <a:buChar char="•"/>
            </a:pPr>
            <a:r>
              <a:rPr lang="en-US" sz="2000" dirty="0">
                <a:solidFill>
                  <a:srgbClr val="002060"/>
                </a:solidFill>
                <a:latin typeface="Century Schoolbook" panose="02040604050505020304" pitchFamily="18" charset="0"/>
                <a:ea typeface="Calibri" panose="020F0502020204030204" pitchFamily="34" charset="0"/>
              </a:rPr>
              <a:t>Joint Funding Administration Program (JFA-ADD’s)</a:t>
            </a:r>
          </a:p>
        </p:txBody>
      </p:sp>
      <p:sp>
        <p:nvSpPr>
          <p:cNvPr id="14" name="Rectangle 13"/>
          <p:cNvSpPr/>
          <p:nvPr/>
        </p:nvSpPr>
        <p:spPr>
          <a:xfrm>
            <a:off x="3056084" y="278884"/>
            <a:ext cx="6011716" cy="646331"/>
          </a:xfrm>
          <a:prstGeom prst="rect">
            <a:avLst/>
          </a:prstGeom>
        </p:spPr>
        <p:txBody>
          <a:bodyPr wrap="square">
            <a:spAutoFit/>
          </a:bodyPr>
          <a:lstStyle/>
          <a:p>
            <a:pPr algn="r"/>
            <a:r>
              <a:rPr lang="en-US" sz="3600" u="sng" dirty="0">
                <a:solidFill>
                  <a:srgbClr val="002060"/>
                </a:solidFill>
                <a:latin typeface="Century Schoolbook" panose="02040604050505020304" pitchFamily="18" charset="0"/>
              </a:rPr>
              <a:t>Office of State Grants</a:t>
            </a:r>
          </a:p>
        </p:txBody>
      </p:sp>
    </p:spTree>
    <p:extLst>
      <p:ext uri="{BB962C8B-B14F-4D97-AF65-F5344CB8AC3E}">
        <p14:creationId xmlns:p14="http://schemas.microsoft.com/office/powerpoint/2010/main" val="25753023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
        <p:nvSpPr>
          <p:cNvPr id="13" name="Title 1">
            <a:extLst>
              <a:ext uri="{FF2B5EF4-FFF2-40B4-BE49-F238E27FC236}">
                <a16:creationId xmlns:a16="http://schemas.microsoft.com/office/drawing/2014/main" id="{CDD0F13D-7D16-10F3-8AD1-9F3577906BE5}"/>
              </a:ext>
            </a:extLst>
          </p:cNvPr>
          <p:cNvSpPr>
            <a:spLocks noGrp="1"/>
          </p:cNvSpPr>
          <p:nvPr>
            <p:ph type="title"/>
          </p:nvPr>
        </p:nvSpPr>
        <p:spPr>
          <a:xfrm>
            <a:off x="2667000" y="284957"/>
            <a:ext cx="5867400" cy="381561"/>
          </a:xfrm>
          <a:noFill/>
        </p:spPr>
        <p:txBody>
          <a:bodyPr>
            <a:noAutofit/>
          </a:bodyPr>
          <a:lstStyle/>
          <a:p>
            <a:pPr algn="r"/>
            <a:r>
              <a:rPr lang="en-US" sz="3600" u="sng" dirty="0">
                <a:solidFill>
                  <a:srgbClr val="002060"/>
                </a:solidFill>
                <a:latin typeface="Century Schoolbook" panose="02040604050505020304" pitchFamily="18" charset="0"/>
              </a:rPr>
              <a:t>TVA &amp; Coal Counties</a:t>
            </a:r>
          </a:p>
        </p:txBody>
      </p:sp>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251766" y="1390619"/>
            <a:ext cx="6606234" cy="4726785"/>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pic>
        <p:nvPicPr>
          <p:cNvPr id="2" name="Picture 1">
            <a:extLst>
              <a:ext uri="{FF2B5EF4-FFF2-40B4-BE49-F238E27FC236}">
                <a16:creationId xmlns:a16="http://schemas.microsoft.com/office/drawing/2014/main" id="{DDEACEAE-78B9-4DD1-A8FB-F1409FDBBEFD}"/>
              </a:ext>
            </a:extLst>
          </p:cNvPr>
          <p:cNvPicPr>
            <a:picLocks noChangeAspect="1"/>
          </p:cNvPicPr>
          <p:nvPr/>
        </p:nvPicPr>
        <p:blipFill>
          <a:blip r:embed="rId4"/>
          <a:stretch>
            <a:fillRect/>
          </a:stretch>
        </p:blipFill>
        <p:spPr>
          <a:xfrm>
            <a:off x="965440" y="971318"/>
            <a:ext cx="7568960" cy="4412313"/>
          </a:xfrm>
          <a:prstGeom prst="rect">
            <a:avLst/>
          </a:prstGeom>
        </p:spPr>
      </p:pic>
    </p:spTree>
    <p:extLst>
      <p:ext uri="{BB962C8B-B14F-4D97-AF65-F5344CB8AC3E}">
        <p14:creationId xmlns:p14="http://schemas.microsoft.com/office/powerpoint/2010/main" val="40317522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7010401" y="5675949"/>
            <a:ext cx="2041878" cy="1070074"/>
          </a:xfrm>
          <a:prstGeom prst="rect">
            <a:avLst/>
          </a:prstGeom>
        </p:spPr>
      </p:pic>
      <p:sp>
        <p:nvSpPr>
          <p:cNvPr id="13" name="Title 1">
            <a:extLst>
              <a:ext uri="{FF2B5EF4-FFF2-40B4-BE49-F238E27FC236}">
                <a16:creationId xmlns:a16="http://schemas.microsoft.com/office/drawing/2014/main" id="{CDD0F13D-7D16-10F3-8AD1-9F3577906BE5}"/>
              </a:ext>
            </a:extLst>
          </p:cNvPr>
          <p:cNvSpPr>
            <a:spLocks noGrp="1"/>
          </p:cNvSpPr>
          <p:nvPr>
            <p:ph type="title"/>
          </p:nvPr>
        </p:nvSpPr>
        <p:spPr>
          <a:xfrm>
            <a:off x="3108678" y="0"/>
            <a:ext cx="5943601" cy="1169618"/>
          </a:xfrm>
          <a:noFill/>
        </p:spPr>
        <p:txBody>
          <a:bodyPr>
            <a:normAutofit fontScale="90000"/>
          </a:bodyPr>
          <a:lstStyle/>
          <a:p>
            <a:pPr algn="ctr"/>
            <a:r>
              <a:rPr lang="en-US" sz="4000" b="1" u="sng" dirty="0">
                <a:solidFill>
                  <a:srgbClr val="002060"/>
                </a:solidFill>
                <a:latin typeface="Century Schoolbook" panose="02040604050505020304" pitchFamily="18" charset="0"/>
              </a:rPr>
              <a:t>Office of Federal Grants</a:t>
            </a:r>
          </a:p>
        </p:txBody>
      </p:sp>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251765" y="1390620"/>
            <a:ext cx="8800513" cy="4285330"/>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sp>
        <p:nvSpPr>
          <p:cNvPr id="12" name="TextBox 11">
            <a:extLst>
              <a:ext uri="{FF2B5EF4-FFF2-40B4-BE49-F238E27FC236}">
                <a16:creationId xmlns:a16="http://schemas.microsoft.com/office/drawing/2014/main" id="{9FD6B55C-70BB-4E21-8B54-1F485B00E333}"/>
              </a:ext>
            </a:extLst>
          </p:cNvPr>
          <p:cNvSpPr txBox="1"/>
          <p:nvPr/>
        </p:nvSpPr>
        <p:spPr>
          <a:xfrm>
            <a:off x="0" y="2279974"/>
            <a:ext cx="9052278" cy="4093428"/>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002060"/>
                </a:solidFill>
                <a:latin typeface="Century Schoolbook" panose="02040604050505020304" pitchFamily="18" charset="0"/>
              </a:rPr>
              <a:t>Public Services </a:t>
            </a: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Recovery KY </a:t>
            </a:r>
            <a:endParaRPr lang="en-US" sz="1600" i="1" dirty="0">
              <a:solidFill>
                <a:srgbClr val="6A8AA1"/>
              </a:solidFill>
              <a:latin typeface="Century Schoolbook" panose="02040604050505020304" pitchFamily="18" charset="0"/>
            </a:endParaRPr>
          </a:p>
          <a:p>
            <a:pPr marL="1257300" lvl="2" indent="-342900">
              <a:buFont typeface="Wingdings" panose="05000000000000000000" pitchFamily="2" charset="2"/>
              <a:buChar char="q"/>
            </a:pPr>
            <a:r>
              <a:rPr lang="en-US" sz="2000" dirty="0">
                <a:solidFill>
                  <a:srgbClr val="002060"/>
                </a:solidFill>
                <a:latin typeface="Century Schoolbook" panose="02040604050505020304" pitchFamily="18" charset="0"/>
              </a:rPr>
              <a:t>Provide operational financing</a:t>
            </a: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Recovery Housing </a:t>
            </a:r>
            <a:endParaRPr lang="en-US" sz="1600" i="1" dirty="0">
              <a:solidFill>
                <a:srgbClr val="6A8AA1"/>
              </a:solidFill>
              <a:latin typeface="Century Schoolbook" panose="02040604050505020304" pitchFamily="18" charset="0"/>
            </a:endParaRPr>
          </a:p>
          <a:p>
            <a:pPr marL="1257300" lvl="2" indent="-342900">
              <a:buFont typeface="Wingdings" panose="05000000000000000000" pitchFamily="2" charset="2"/>
              <a:buChar char="q"/>
            </a:pPr>
            <a:r>
              <a:rPr lang="en-US" sz="2000" dirty="0">
                <a:solidFill>
                  <a:srgbClr val="002060"/>
                </a:solidFill>
                <a:latin typeface="Century Schoolbook" panose="02040604050505020304" pitchFamily="18" charset="0"/>
              </a:rPr>
              <a:t>Rehab &amp; reconstruction, rent, lease, utilities </a:t>
            </a:r>
          </a:p>
          <a:p>
            <a:pPr marL="342900" indent="-342900">
              <a:buFont typeface="Arial" panose="020B0604020202020204" pitchFamily="34" charset="0"/>
              <a:buChar char="•"/>
            </a:pPr>
            <a:r>
              <a:rPr lang="en-US" sz="2000" dirty="0">
                <a:solidFill>
                  <a:srgbClr val="002060"/>
                </a:solidFill>
                <a:latin typeface="Century Schoolbook" panose="02040604050505020304" pitchFamily="18" charset="0"/>
              </a:rPr>
              <a:t>Public Facilities </a:t>
            </a:r>
            <a:endParaRPr lang="en-US" sz="1600"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Installation/rehab of water lines, water storage water/sewer upgrades, stormwater separation, lead pipe elimination</a:t>
            </a:r>
          </a:p>
          <a:p>
            <a:pPr marL="342900" indent="-342900">
              <a:buFont typeface="Arial" panose="020B0604020202020204" pitchFamily="34" charset="0"/>
              <a:buChar char="•"/>
            </a:pPr>
            <a:r>
              <a:rPr lang="en-US" sz="2000" dirty="0">
                <a:solidFill>
                  <a:srgbClr val="002060"/>
                </a:solidFill>
                <a:latin typeface="Century Schoolbook" panose="02040604050505020304" pitchFamily="18" charset="0"/>
              </a:rPr>
              <a:t>Economic Development </a:t>
            </a:r>
            <a:endParaRPr lang="en-US" sz="1600"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Creation/retention of jobs</a:t>
            </a:r>
          </a:p>
          <a:p>
            <a:pPr marL="342900" indent="-342900">
              <a:buFont typeface="Arial" panose="020B0604020202020204" pitchFamily="34" charset="0"/>
              <a:buChar char="•"/>
            </a:pPr>
            <a:r>
              <a:rPr lang="en-US" sz="2000" dirty="0">
                <a:solidFill>
                  <a:srgbClr val="002060"/>
                </a:solidFill>
                <a:latin typeface="Century Schoolbook" panose="02040604050505020304" pitchFamily="18" charset="0"/>
              </a:rPr>
              <a:t>Community Projects </a:t>
            </a:r>
            <a:endParaRPr lang="en-US" sz="1600"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Senior/community centers, public libraries, volunteer fire departments, health departments</a:t>
            </a:r>
          </a:p>
          <a:p>
            <a:pPr marL="342900" indent="-342900">
              <a:buFont typeface="Arial" panose="020B0604020202020204" pitchFamily="34" charset="0"/>
              <a:buChar char="•"/>
            </a:pPr>
            <a:r>
              <a:rPr lang="en-US" sz="2000" dirty="0">
                <a:solidFill>
                  <a:srgbClr val="002060"/>
                </a:solidFill>
                <a:latin typeface="Century Schoolbook" panose="02040604050505020304" pitchFamily="18" charset="0"/>
              </a:rPr>
              <a:t>Housing </a:t>
            </a:r>
            <a:endParaRPr lang="en-US" sz="1600" i="1" dirty="0">
              <a:solidFill>
                <a:srgbClr val="6A8AA1"/>
              </a:solidFill>
              <a:latin typeface="Century Schoolbook" panose="02040604050505020304" pitchFamily="18" charset="0"/>
            </a:endParaRPr>
          </a:p>
          <a:p>
            <a:pPr marL="800100" lvl="1" indent="-342900">
              <a:buFont typeface="Courier New" panose="02070309020205020404" pitchFamily="49" charset="0"/>
              <a:buChar char="o"/>
            </a:pPr>
            <a:r>
              <a:rPr lang="en-US" sz="2000" dirty="0">
                <a:solidFill>
                  <a:srgbClr val="002060"/>
                </a:solidFill>
                <a:latin typeface="Century Schoolbook" panose="02040604050505020304" pitchFamily="18" charset="0"/>
              </a:rPr>
              <a:t>Rehab of homes, relocation of households, acquisition of dilapidated structures</a:t>
            </a:r>
            <a:endParaRPr lang="en-US" sz="2000" dirty="0"/>
          </a:p>
        </p:txBody>
      </p:sp>
      <p:sp>
        <p:nvSpPr>
          <p:cNvPr id="15" name="TextBox 14">
            <a:extLst>
              <a:ext uri="{FF2B5EF4-FFF2-40B4-BE49-F238E27FC236}">
                <a16:creationId xmlns:a16="http://schemas.microsoft.com/office/drawing/2014/main" id="{137A636A-49B6-4D65-9075-E4DD9E67F486}"/>
              </a:ext>
            </a:extLst>
          </p:cNvPr>
          <p:cNvSpPr txBox="1"/>
          <p:nvPr/>
        </p:nvSpPr>
        <p:spPr>
          <a:xfrm>
            <a:off x="342900" y="958467"/>
            <a:ext cx="7623175" cy="954107"/>
          </a:xfrm>
          <a:prstGeom prst="rect">
            <a:avLst/>
          </a:prstGeom>
          <a:noFill/>
        </p:spPr>
        <p:txBody>
          <a:bodyPr wrap="square">
            <a:spAutoFit/>
          </a:bodyPr>
          <a:lstStyle/>
          <a:p>
            <a:pPr algn="ctr"/>
            <a:endParaRPr lang="en-US" sz="2800" b="1" u="sng" dirty="0">
              <a:solidFill>
                <a:srgbClr val="6A8AA1"/>
              </a:solidFill>
              <a:latin typeface="Garamond" panose="02020404030301010803" pitchFamily="18" charset="0"/>
            </a:endParaRPr>
          </a:p>
          <a:p>
            <a:pPr algn="ctr"/>
            <a:r>
              <a:rPr lang="en-US" sz="2800" b="1" u="sng" dirty="0">
                <a:solidFill>
                  <a:srgbClr val="6A8AA1"/>
                </a:solidFill>
                <a:latin typeface="Garamond" panose="02020404030301010803" pitchFamily="18" charset="0"/>
              </a:rPr>
              <a:t>Community Development Block Grants (CDBG)</a:t>
            </a:r>
          </a:p>
        </p:txBody>
      </p:sp>
    </p:spTree>
    <p:extLst>
      <p:ext uri="{BB962C8B-B14F-4D97-AF65-F5344CB8AC3E}">
        <p14:creationId xmlns:p14="http://schemas.microsoft.com/office/powerpoint/2010/main" val="30021598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7086599" y="5645268"/>
            <a:ext cx="2013771" cy="1055345"/>
          </a:xfrm>
          <a:prstGeom prst="rect">
            <a:avLst/>
          </a:prstGeom>
        </p:spPr>
      </p:pic>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251766" y="1390619"/>
            <a:ext cx="6606234" cy="4726785"/>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sp>
        <p:nvSpPr>
          <p:cNvPr id="11" name="Title 1">
            <a:extLst>
              <a:ext uri="{FF2B5EF4-FFF2-40B4-BE49-F238E27FC236}">
                <a16:creationId xmlns:a16="http://schemas.microsoft.com/office/drawing/2014/main" id="{719E284E-864F-4CAE-8F0E-F237D442DD15}"/>
              </a:ext>
            </a:extLst>
          </p:cNvPr>
          <p:cNvSpPr txBox="1">
            <a:spLocks/>
          </p:cNvSpPr>
          <p:nvPr/>
        </p:nvSpPr>
        <p:spPr>
          <a:xfrm>
            <a:off x="4888316" y="1050067"/>
            <a:ext cx="4114801" cy="12192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u="sng" dirty="0">
                <a:solidFill>
                  <a:srgbClr val="6A8AA1"/>
                </a:solidFill>
                <a:latin typeface="Garamond" panose="02020404030301010803" pitchFamily="18" charset="0"/>
              </a:rPr>
              <a:t>Land &amp; Water Conservation Fund</a:t>
            </a:r>
          </a:p>
        </p:txBody>
      </p:sp>
      <p:sp>
        <p:nvSpPr>
          <p:cNvPr id="15" name="Content Placeholder 2">
            <a:extLst>
              <a:ext uri="{FF2B5EF4-FFF2-40B4-BE49-F238E27FC236}">
                <a16:creationId xmlns:a16="http://schemas.microsoft.com/office/drawing/2014/main" id="{7999EDDE-702B-4E51-BC31-731766BB7112}"/>
              </a:ext>
            </a:extLst>
          </p:cNvPr>
          <p:cNvSpPr txBox="1">
            <a:spLocks/>
          </p:cNvSpPr>
          <p:nvPr/>
        </p:nvSpPr>
        <p:spPr>
          <a:xfrm>
            <a:off x="4691237" y="2157840"/>
            <a:ext cx="4603227" cy="44150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pPr>
            <a:r>
              <a:rPr lang="en-US" dirty="0">
                <a:solidFill>
                  <a:srgbClr val="002060"/>
                </a:solidFill>
                <a:latin typeface="Century Schoolbook" panose="02040604050505020304" pitchFamily="18" charset="0"/>
              </a:rPr>
              <a:t>Administered by the U.S. Department of the Interior, National Park Service. </a:t>
            </a:r>
          </a:p>
          <a:p>
            <a:pPr lvl="1">
              <a:lnSpc>
                <a:spcPct val="100000"/>
              </a:lnSpc>
            </a:pPr>
            <a:r>
              <a:rPr lang="en-US" dirty="0">
                <a:solidFill>
                  <a:srgbClr val="002060"/>
                </a:solidFill>
                <a:latin typeface="Century Schoolbook" panose="02040604050505020304" pitchFamily="18" charset="0"/>
              </a:rPr>
              <a:t>Purpose: provide funding for the acquisition and development of public outdoor recreation sites and facilities. </a:t>
            </a:r>
          </a:p>
          <a:p>
            <a:pPr lvl="1">
              <a:lnSpc>
                <a:spcPct val="100000"/>
              </a:lnSpc>
            </a:pPr>
            <a:r>
              <a:rPr lang="en-US" dirty="0">
                <a:solidFill>
                  <a:srgbClr val="002060"/>
                </a:solidFill>
                <a:latin typeface="Century Schoolbook" panose="02040604050505020304" pitchFamily="18" charset="0"/>
              </a:rPr>
              <a:t>Grants are provided to cities and counties on a matching basis for up to fifty percent (50%) of the total project costs. </a:t>
            </a:r>
          </a:p>
          <a:p>
            <a:pPr lvl="1">
              <a:lnSpc>
                <a:spcPct val="100000"/>
              </a:lnSpc>
            </a:pPr>
            <a:r>
              <a:rPr lang="en-US" dirty="0">
                <a:solidFill>
                  <a:srgbClr val="002060"/>
                </a:solidFill>
                <a:latin typeface="Century Schoolbook" panose="02040604050505020304" pitchFamily="18" charset="0"/>
              </a:rPr>
              <a:t>The </a:t>
            </a:r>
            <a:r>
              <a:rPr lang="en-US">
                <a:solidFill>
                  <a:srgbClr val="002060"/>
                </a:solidFill>
                <a:latin typeface="Century Schoolbook" panose="02040604050505020304" pitchFamily="18" charset="0"/>
              </a:rPr>
              <a:t>maximum grant </a:t>
            </a:r>
            <a:r>
              <a:rPr lang="en-US" dirty="0">
                <a:solidFill>
                  <a:srgbClr val="002060"/>
                </a:solidFill>
                <a:latin typeface="Century Schoolbook" panose="02040604050505020304" pitchFamily="18" charset="0"/>
              </a:rPr>
              <a:t>amount is $250,000.</a:t>
            </a:r>
          </a:p>
        </p:txBody>
      </p:sp>
      <p:sp>
        <p:nvSpPr>
          <p:cNvPr id="20" name="Title 1">
            <a:extLst>
              <a:ext uri="{FF2B5EF4-FFF2-40B4-BE49-F238E27FC236}">
                <a16:creationId xmlns:a16="http://schemas.microsoft.com/office/drawing/2014/main" id="{F0066E2C-EAC9-4840-B296-2258A98D83D2}"/>
              </a:ext>
            </a:extLst>
          </p:cNvPr>
          <p:cNvSpPr txBox="1">
            <a:spLocks/>
          </p:cNvSpPr>
          <p:nvPr/>
        </p:nvSpPr>
        <p:spPr>
          <a:xfrm>
            <a:off x="3136309" y="192023"/>
            <a:ext cx="5943601" cy="858044"/>
          </a:xfrm>
          <a:prstGeom prst="rect">
            <a:avLst/>
          </a:prstGeom>
          <a:no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solidFill>
                  <a:srgbClr val="002060"/>
                </a:solidFill>
                <a:latin typeface="Century Schoolbook" panose="02040604050505020304" pitchFamily="18" charset="0"/>
              </a:rPr>
              <a:t>Office of Federal Grants</a:t>
            </a:r>
          </a:p>
        </p:txBody>
      </p:sp>
      <p:sp>
        <p:nvSpPr>
          <p:cNvPr id="21" name="Title 1">
            <a:extLst>
              <a:ext uri="{FF2B5EF4-FFF2-40B4-BE49-F238E27FC236}">
                <a16:creationId xmlns:a16="http://schemas.microsoft.com/office/drawing/2014/main" id="{45EE022E-A89E-4792-9528-DBDF3FB4A96A}"/>
              </a:ext>
            </a:extLst>
          </p:cNvPr>
          <p:cNvSpPr>
            <a:spLocks noGrp="1"/>
          </p:cNvSpPr>
          <p:nvPr>
            <p:ph type="title"/>
          </p:nvPr>
        </p:nvSpPr>
        <p:spPr>
          <a:xfrm>
            <a:off x="183031" y="935106"/>
            <a:ext cx="4114802" cy="1536439"/>
          </a:xfrm>
        </p:spPr>
        <p:txBody>
          <a:bodyPr>
            <a:normAutofit/>
          </a:bodyPr>
          <a:lstStyle/>
          <a:p>
            <a:pPr algn="ctr"/>
            <a:r>
              <a:rPr lang="en-US" sz="2800" b="1" u="sng" dirty="0">
                <a:solidFill>
                  <a:srgbClr val="6A8AA1"/>
                </a:solidFill>
                <a:latin typeface="Garamond" panose="02020404030301010803" pitchFamily="18" charset="0"/>
              </a:rPr>
              <a:t>Recreational Trails Program</a:t>
            </a:r>
          </a:p>
        </p:txBody>
      </p:sp>
      <p:sp>
        <p:nvSpPr>
          <p:cNvPr id="22" name="Content Placeholder 2">
            <a:extLst>
              <a:ext uri="{FF2B5EF4-FFF2-40B4-BE49-F238E27FC236}">
                <a16:creationId xmlns:a16="http://schemas.microsoft.com/office/drawing/2014/main" id="{0AE83C9D-131C-4727-8258-FA370E84F264}"/>
              </a:ext>
            </a:extLst>
          </p:cNvPr>
          <p:cNvSpPr txBox="1">
            <a:spLocks/>
          </p:cNvSpPr>
          <p:nvPr/>
        </p:nvSpPr>
        <p:spPr>
          <a:xfrm>
            <a:off x="-249360" y="2173063"/>
            <a:ext cx="5163076" cy="424527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pPr>
            <a:r>
              <a:rPr lang="en-US" dirty="0">
                <a:solidFill>
                  <a:srgbClr val="002060"/>
                </a:solidFill>
                <a:latin typeface="Century Schoolbook" panose="02040604050505020304" pitchFamily="18" charset="0"/>
              </a:rPr>
              <a:t>Administered by the Department of Transportation, Federal Highway Administration. </a:t>
            </a:r>
          </a:p>
          <a:p>
            <a:pPr lvl="1">
              <a:lnSpc>
                <a:spcPct val="100000"/>
              </a:lnSpc>
            </a:pPr>
            <a:r>
              <a:rPr lang="en-US" dirty="0">
                <a:solidFill>
                  <a:srgbClr val="002060"/>
                </a:solidFill>
                <a:latin typeface="Century Schoolbook" panose="02040604050505020304" pitchFamily="18" charset="0"/>
              </a:rPr>
              <a:t>Purpose: provide funding for the development and maintenance of recreational trails, and trailside and trailhead amenities for both non-motorized and motorized trails. </a:t>
            </a:r>
          </a:p>
          <a:p>
            <a:pPr lvl="1">
              <a:lnSpc>
                <a:spcPct val="100000"/>
              </a:lnSpc>
            </a:pPr>
            <a:r>
              <a:rPr lang="en-US" dirty="0">
                <a:solidFill>
                  <a:srgbClr val="002060"/>
                </a:solidFill>
                <a:latin typeface="Century Schoolbook" panose="02040604050505020304" pitchFamily="18" charset="0"/>
              </a:rPr>
              <a:t>Grants are provided to cities and counties on a matching basis for up to eighty percent (80%) of the total project costs. </a:t>
            </a:r>
          </a:p>
          <a:p>
            <a:pPr lvl="1">
              <a:lnSpc>
                <a:spcPct val="150000"/>
              </a:lnSpc>
            </a:pPr>
            <a:r>
              <a:rPr lang="en-US" dirty="0">
                <a:solidFill>
                  <a:srgbClr val="002060"/>
                </a:solidFill>
                <a:latin typeface="Century Schoolbook" panose="02040604050505020304" pitchFamily="18" charset="0"/>
              </a:rPr>
              <a:t>The maximum grant amount is $250,000</a:t>
            </a:r>
            <a:r>
              <a:rPr lang="en-US" sz="2000" dirty="0">
                <a:latin typeface="Century Schoolbook" panose="02040604050505020304" pitchFamily="18" charset="0"/>
              </a:rPr>
              <a:t>.</a:t>
            </a:r>
          </a:p>
        </p:txBody>
      </p:sp>
    </p:spTree>
    <p:extLst>
      <p:ext uri="{BB962C8B-B14F-4D97-AF65-F5344CB8AC3E}">
        <p14:creationId xmlns:p14="http://schemas.microsoft.com/office/powerpoint/2010/main" val="25072685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766867" y="5494519"/>
            <a:ext cx="2377133" cy="1245769"/>
          </a:xfrm>
          <a:prstGeom prst="rect">
            <a:avLst/>
          </a:prstGeom>
        </p:spPr>
      </p:pic>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251766" y="1390619"/>
            <a:ext cx="6606234" cy="4726785"/>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sp>
        <p:nvSpPr>
          <p:cNvPr id="15" name="Title 1">
            <a:extLst>
              <a:ext uri="{FF2B5EF4-FFF2-40B4-BE49-F238E27FC236}">
                <a16:creationId xmlns:a16="http://schemas.microsoft.com/office/drawing/2014/main" id="{D7D1D18E-1C51-4148-87BA-523C6AC2E954}"/>
              </a:ext>
            </a:extLst>
          </p:cNvPr>
          <p:cNvSpPr txBox="1">
            <a:spLocks/>
          </p:cNvSpPr>
          <p:nvPr/>
        </p:nvSpPr>
        <p:spPr>
          <a:xfrm>
            <a:off x="3228033" y="152400"/>
            <a:ext cx="5943601" cy="858044"/>
          </a:xfrm>
          <a:prstGeom prst="rect">
            <a:avLst/>
          </a:prstGeom>
          <a:no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solidFill>
                  <a:srgbClr val="002060"/>
                </a:solidFill>
                <a:latin typeface="Century Schoolbook" panose="02040604050505020304" pitchFamily="18" charset="0"/>
              </a:rPr>
              <a:t>Office of Federal Grants</a:t>
            </a:r>
          </a:p>
        </p:txBody>
      </p:sp>
      <p:sp>
        <p:nvSpPr>
          <p:cNvPr id="16" name="Content Placeholder 2">
            <a:extLst>
              <a:ext uri="{FF2B5EF4-FFF2-40B4-BE49-F238E27FC236}">
                <a16:creationId xmlns:a16="http://schemas.microsoft.com/office/drawing/2014/main" id="{F1245C6C-0EE3-4461-AAEF-6873DC25A6FB}"/>
              </a:ext>
            </a:extLst>
          </p:cNvPr>
          <p:cNvSpPr txBox="1">
            <a:spLocks/>
          </p:cNvSpPr>
          <p:nvPr/>
        </p:nvSpPr>
        <p:spPr>
          <a:xfrm>
            <a:off x="-14934" y="1703146"/>
            <a:ext cx="9141767" cy="34517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
            </a:pPr>
            <a:r>
              <a:rPr lang="en-US" sz="1600" dirty="0">
                <a:solidFill>
                  <a:srgbClr val="002060"/>
                </a:solidFill>
                <a:latin typeface="Century Schoolbook" panose="02040604050505020304" pitchFamily="18" charset="0"/>
                <a:cs typeface="Segoe UI" panose="020B0502040204020203" pitchFamily="34" charset="0"/>
              </a:rPr>
              <a:t>ARC is a federal-state economic development program designed to assist in the economic development of Appalachia through a diversity of projects in the areas of public infrastructure (water, sewer, solid waste, housing, and telecommunications), human resource development (education/workforce development, affordable/accessible healthcare, and leadership development) and business/entrepreneurial development.</a:t>
            </a:r>
          </a:p>
          <a:p>
            <a:pPr algn="just">
              <a:buFont typeface="Wingdings" panose="05000000000000000000" pitchFamily="2" charset="2"/>
              <a:buChar char="§"/>
            </a:pPr>
            <a:endParaRPr lang="en-US" sz="1600" dirty="0">
              <a:solidFill>
                <a:srgbClr val="002060"/>
              </a:solidFill>
              <a:latin typeface="Century Schoolbook" panose="02040604050505020304" pitchFamily="18" charset="0"/>
              <a:cs typeface="Segoe UI" panose="020B0502040204020203" pitchFamily="34" charset="0"/>
            </a:endParaRPr>
          </a:p>
          <a:p>
            <a:pPr algn="just">
              <a:buFont typeface="Wingdings" panose="05000000000000000000" pitchFamily="2" charset="2"/>
              <a:buChar char="§"/>
            </a:pPr>
            <a:r>
              <a:rPr lang="en-US" sz="1600" dirty="0">
                <a:solidFill>
                  <a:srgbClr val="002060"/>
                </a:solidFill>
                <a:latin typeface="Century Schoolbook" panose="02040604050505020304" pitchFamily="18" charset="0"/>
                <a:cs typeface="Segoe UI" panose="020B0502040204020203" pitchFamily="34" charset="0"/>
              </a:rPr>
              <a:t>ARC is led by a Commission composed of the Governors from each of the Region’s 13 states, and a Federal Co-Chair who is appointed by the President and confirmed by the Senate.   (ARC States: Alabama, Georgia, Kentucky, Maryland, Mississippi, New York, North Carolina, Ohio, Pennsylvania, South Carolina, Tennessee, Virginia, and West Virginia) </a:t>
            </a:r>
          </a:p>
          <a:p>
            <a:pPr algn="just">
              <a:buFont typeface="Wingdings" panose="05000000000000000000" pitchFamily="2" charset="2"/>
              <a:buChar char="§"/>
            </a:pPr>
            <a:endParaRPr lang="en-US" sz="1600" dirty="0">
              <a:solidFill>
                <a:srgbClr val="002060"/>
              </a:solidFill>
              <a:latin typeface="Century Schoolbook" panose="02040604050505020304" pitchFamily="18" charset="0"/>
              <a:cs typeface="Segoe UI" panose="020B0502040204020203" pitchFamily="34" charset="0"/>
            </a:endParaRPr>
          </a:p>
          <a:p>
            <a:pPr algn="just">
              <a:buFont typeface="Wingdings" panose="05000000000000000000" pitchFamily="2" charset="2"/>
              <a:buChar char="§"/>
            </a:pPr>
            <a:r>
              <a:rPr lang="en-US" sz="1600" dirty="0">
                <a:solidFill>
                  <a:srgbClr val="002060"/>
                </a:solidFill>
                <a:latin typeface="Century Schoolbook" panose="02040604050505020304" pitchFamily="18" charset="0"/>
                <a:cs typeface="Segoe UI" panose="020B0502040204020203" pitchFamily="34" charset="0"/>
              </a:rPr>
              <a:t>Kentucky’s ARC Region is comprised of 54 Counties in Eastern and South Central Kentucky that are located in 9 Area Development Districts (ARC ADD’s: All Counties-Big Sandy, Buffalo Trace, Cumberland Valley, Gateway, FIVCO, KY River, and Lake Cumberland; Some Counties- Bluegrass, and Barren River</a:t>
            </a:r>
          </a:p>
        </p:txBody>
      </p:sp>
      <p:sp>
        <p:nvSpPr>
          <p:cNvPr id="17" name="Title 1">
            <a:extLst>
              <a:ext uri="{FF2B5EF4-FFF2-40B4-BE49-F238E27FC236}">
                <a16:creationId xmlns:a16="http://schemas.microsoft.com/office/drawing/2014/main" id="{6E9EAC02-62CC-4007-80AA-7DC7281E64BF}"/>
              </a:ext>
            </a:extLst>
          </p:cNvPr>
          <p:cNvSpPr txBox="1">
            <a:spLocks/>
          </p:cNvSpPr>
          <p:nvPr/>
        </p:nvSpPr>
        <p:spPr>
          <a:xfrm>
            <a:off x="268934" y="1029462"/>
            <a:ext cx="8610599" cy="76200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u="sng" dirty="0">
                <a:solidFill>
                  <a:srgbClr val="6A8AA1"/>
                </a:solidFill>
                <a:latin typeface="Garamond" panose="02020404030301010803" pitchFamily="18" charset="0"/>
                <a:ea typeface="+mn-ea"/>
                <a:cs typeface="Segoe UI" panose="020B0502040204020203" pitchFamily="34" charset="0"/>
              </a:rPr>
              <a:t>Appalachian Regional Commission (ARC)</a:t>
            </a:r>
          </a:p>
        </p:txBody>
      </p:sp>
    </p:spTree>
    <p:extLst>
      <p:ext uri="{BB962C8B-B14F-4D97-AF65-F5344CB8AC3E}">
        <p14:creationId xmlns:p14="http://schemas.microsoft.com/office/powerpoint/2010/main" val="16595281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766867" y="5577266"/>
            <a:ext cx="2377133" cy="1245769"/>
          </a:xfrm>
          <a:prstGeom prst="rect">
            <a:avLst/>
          </a:prstGeom>
        </p:spPr>
      </p:pic>
      <p:sp>
        <p:nvSpPr>
          <p:cNvPr id="15" name="Title 1">
            <a:extLst>
              <a:ext uri="{FF2B5EF4-FFF2-40B4-BE49-F238E27FC236}">
                <a16:creationId xmlns:a16="http://schemas.microsoft.com/office/drawing/2014/main" id="{D7D1D18E-1C51-4148-87BA-523C6AC2E954}"/>
              </a:ext>
            </a:extLst>
          </p:cNvPr>
          <p:cNvSpPr txBox="1">
            <a:spLocks/>
          </p:cNvSpPr>
          <p:nvPr/>
        </p:nvSpPr>
        <p:spPr>
          <a:xfrm>
            <a:off x="3228033" y="152400"/>
            <a:ext cx="5943601" cy="858044"/>
          </a:xfrm>
          <a:prstGeom prst="rect">
            <a:avLst/>
          </a:prstGeom>
          <a:no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solidFill>
                  <a:srgbClr val="002060"/>
                </a:solidFill>
                <a:latin typeface="Century Schoolbook" panose="02040604050505020304" pitchFamily="18" charset="0"/>
              </a:rPr>
              <a:t>Office of Federal Grants</a:t>
            </a:r>
          </a:p>
        </p:txBody>
      </p:sp>
      <p:sp>
        <p:nvSpPr>
          <p:cNvPr id="17" name="Title 1">
            <a:extLst>
              <a:ext uri="{FF2B5EF4-FFF2-40B4-BE49-F238E27FC236}">
                <a16:creationId xmlns:a16="http://schemas.microsoft.com/office/drawing/2014/main" id="{6E9EAC02-62CC-4007-80AA-7DC7281E64BF}"/>
              </a:ext>
            </a:extLst>
          </p:cNvPr>
          <p:cNvSpPr txBox="1">
            <a:spLocks/>
          </p:cNvSpPr>
          <p:nvPr/>
        </p:nvSpPr>
        <p:spPr>
          <a:xfrm>
            <a:off x="268934" y="1029462"/>
            <a:ext cx="8610599" cy="76200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u="sng" dirty="0">
                <a:solidFill>
                  <a:srgbClr val="6A8AA1"/>
                </a:solidFill>
                <a:latin typeface="Garamond" panose="02020404030301010803" pitchFamily="18" charset="0"/>
                <a:ea typeface="+mn-ea"/>
                <a:cs typeface="Segoe UI" panose="020B0502040204020203" pitchFamily="34" charset="0"/>
              </a:rPr>
              <a:t>Appalachian Regional Commission (ARC)</a:t>
            </a:r>
          </a:p>
        </p:txBody>
      </p:sp>
      <p:pic>
        <p:nvPicPr>
          <p:cNvPr id="12" name="Picture 11">
            <a:extLst>
              <a:ext uri="{FF2B5EF4-FFF2-40B4-BE49-F238E27FC236}">
                <a16:creationId xmlns:a16="http://schemas.microsoft.com/office/drawing/2014/main" id="{8E21E64B-9E65-499C-BDFC-9D667B73CD79}"/>
              </a:ext>
            </a:extLst>
          </p:cNvPr>
          <p:cNvPicPr>
            <a:picLocks noChangeAspect="1"/>
          </p:cNvPicPr>
          <p:nvPr/>
        </p:nvPicPr>
        <p:blipFill>
          <a:blip r:embed="rId4"/>
          <a:stretch>
            <a:fillRect/>
          </a:stretch>
        </p:blipFill>
        <p:spPr>
          <a:xfrm>
            <a:off x="264468" y="1735105"/>
            <a:ext cx="8879532" cy="3842161"/>
          </a:xfrm>
          <a:prstGeom prst="rect">
            <a:avLst/>
          </a:prstGeom>
        </p:spPr>
      </p:pic>
    </p:spTree>
    <p:extLst>
      <p:ext uri="{BB962C8B-B14F-4D97-AF65-F5344CB8AC3E}">
        <p14:creationId xmlns:p14="http://schemas.microsoft.com/office/powerpoint/2010/main" val="31949894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766867" y="5612231"/>
            <a:ext cx="2377133" cy="1245769"/>
          </a:xfrm>
          <a:prstGeom prst="rect">
            <a:avLst/>
          </a:prstGeom>
        </p:spPr>
      </p:pic>
      <p:sp>
        <p:nvSpPr>
          <p:cNvPr id="14" name="Content Placeholder 2">
            <a:extLst>
              <a:ext uri="{FF2B5EF4-FFF2-40B4-BE49-F238E27FC236}">
                <a16:creationId xmlns:a16="http://schemas.microsoft.com/office/drawing/2014/main" id="{81024A77-7452-DB00-E49A-6F335E99AB01}"/>
              </a:ext>
            </a:extLst>
          </p:cNvPr>
          <p:cNvSpPr>
            <a:spLocks noGrp="1"/>
          </p:cNvSpPr>
          <p:nvPr>
            <p:ph idx="1"/>
          </p:nvPr>
        </p:nvSpPr>
        <p:spPr>
          <a:xfrm>
            <a:off x="251766" y="1390619"/>
            <a:ext cx="6606234" cy="4726785"/>
          </a:xfrm>
        </p:spPr>
        <p:txBody>
          <a:bodyPr>
            <a:normAutofit/>
          </a:bodyPr>
          <a:lstStyle/>
          <a:p>
            <a:pPr marL="0" indent="0">
              <a:lnSpc>
                <a:spcPct val="100000"/>
              </a:lnSpc>
              <a:buNone/>
            </a:pPr>
            <a:endParaRPr lang="en-US" sz="1400" b="1" dirty="0">
              <a:solidFill>
                <a:srgbClr val="002060"/>
              </a:solidFill>
              <a:latin typeface="Century Schoolbook" panose="02040604050505020304" pitchFamily="18" charset="0"/>
            </a:endParaRPr>
          </a:p>
          <a:p>
            <a:pPr marL="0" indent="0">
              <a:buNone/>
            </a:pPr>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a:p>
            <a:endParaRPr lang="en-US" sz="1400" b="1" dirty="0">
              <a:solidFill>
                <a:srgbClr val="002060"/>
              </a:solidFill>
              <a:latin typeface="Century Schoolbook" panose="02040604050505020304" pitchFamily="18" charset="0"/>
            </a:endParaRPr>
          </a:p>
        </p:txBody>
      </p:sp>
      <p:sp>
        <p:nvSpPr>
          <p:cNvPr id="15" name="Title 1">
            <a:extLst>
              <a:ext uri="{FF2B5EF4-FFF2-40B4-BE49-F238E27FC236}">
                <a16:creationId xmlns:a16="http://schemas.microsoft.com/office/drawing/2014/main" id="{D7D1D18E-1C51-4148-87BA-523C6AC2E954}"/>
              </a:ext>
            </a:extLst>
          </p:cNvPr>
          <p:cNvSpPr txBox="1">
            <a:spLocks/>
          </p:cNvSpPr>
          <p:nvPr/>
        </p:nvSpPr>
        <p:spPr>
          <a:xfrm>
            <a:off x="3228033" y="152400"/>
            <a:ext cx="5943601" cy="858044"/>
          </a:xfrm>
          <a:prstGeom prst="rect">
            <a:avLst/>
          </a:prstGeom>
          <a:no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solidFill>
                  <a:srgbClr val="002060"/>
                </a:solidFill>
                <a:latin typeface="Century Schoolbook" panose="02040604050505020304" pitchFamily="18" charset="0"/>
              </a:rPr>
              <a:t>Office of Federal Grants</a:t>
            </a:r>
          </a:p>
        </p:txBody>
      </p:sp>
      <p:sp>
        <p:nvSpPr>
          <p:cNvPr id="13" name="Title 1">
            <a:extLst>
              <a:ext uri="{FF2B5EF4-FFF2-40B4-BE49-F238E27FC236}">
                <a16:creationId xmlns:a16="http://schemas.microsoft.com/office/drawing/2014/main" id="{D3AC549A-11AA-4E3A-B827-2E0B84D82261}"/>
              </a:ext>
            </a:extLst>
          </p:cNvPr>
          <p:cNvSpPr txBox="1">
            <a:spLocks/>
          </p:cNvSpPr>
          <p:nvPr/>
        </p:nvSpPr>
        <p:spPr>
          <a:xfrm>
            <a:off x="342900" y="1085819"/>
            <a:ext cx="8610599" cy="9143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800" b="1" u="sng" dirty="0">
                <a:solidFill>
                  <a:srgbClr val="6A8AA1"/>
                </a:solidFill>
                <a:latin typeface="Garamond" panose="02020404030301010803" pitchFamily="18" charset="0"/>
              </a:rPr>
              <a:t>Delta Regional Authority (DRA)</a:t>
            </a:r>
          </a:p>
        </p:txBody>
      </p:sp>
      <p:sp>
        <p:nvSpPr>
          <p:cNvPr id="18" name="Content Placeholder 2">
            <a:extLst>
              <a:ext uri="{FF2B5EF4-FFF2-40B4-BE49-F238E27FC236}">
                <a16:creationId xmlns:a16="http://schemas.microsoft.com/office/drawing/2014/main" id="{FC40F6B1-ED99-46B6-8112-B8111FF239B3}"/>
              </a:ext>
            </a:extLst>
          </p:cNvPr>
          <p:cNvSpPr txBox="1">
            <a:spLocks/>
          </p:cNvSpPr>
          <p:nvPr/>
        </p:nvSpPr>
        <p:spPr>
          <a:xfrm>
            <a:off x="0" y="1904996"/>
            <a:ext cx="8892234" cy="345879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
            </a:pPr>
            <a:r>
              <a:rPr lang="en-US" sz="1600" dirty="0">
                <a:solidFill>
                  <a:srgbClr val="002060"/>
                </a:solidFill>
                <a:latin typeface="Century Schoolbook" panose="02040604050505020304" pitchFamily="18" charset="0"/>
                <a:cs typeface="Segoe UI" panose="020B0502040204020203" pitchFamily="34" charset="0"/>
              </a:rPr>
              <a:t>Established in 2000 by Congress, the Delta Regional Authority makes strategic investments of federal appropriations into the physical and human infrastructure of Delta communities.</a:t>
            </a:r>
          </a:p>
          <a:p>
            <a:pPr algn="just">
              <a:buFont typeface="Wingdings" panose="05000000000000000000" pitchFamily="2" charset="2"/>
              <a:buChar char="§"/>
            </a:pPr>
            <a:endParaRPr lang="en-US" sz="1600" dirty="0">
              <a:solidFill>
                <a:srgbClr val="002060"/>
              </a:solidFill>
              <a:latin typeface="Century Schoolbook" panose="02040604050505020304" pitchFamily="18" charset="0"/>
              <a:cs typeface="Segoe UI" panose="020B0502040204020203" pitchFamily="34" charset="0"/>
            </a:endParaRPr>
          </a:p>
          <a:p>
            <a:pPr algn="just">
              <a:buFont typeface="Wingdings" panose="05000000000000000000" pitchFamily="2" charset="2"/>
              <a:buChar char="§"/>
            </a:pPr>
            <a:r>
              <a:rPr lang="en-US" sz="1600" dirty="0">
                <a:solidFill>
                  <a:srgbClr val="002060"/>
                </a:solidFill>
                <a:latin typeface="Century Schoolbook" panose="02040604050505020304" pitchFamily="18" charset="0"/>
                <a:cs typeface="Segoe UI" panose="020B0502040204020203" pitchFamily="34" charset="0"/>
              </a:rPr>
              <a:t>DRA Board is comprised of the Federal Co-Chairman, appointed by the President and confirmed by the U.S. Senate, and the governors of the eight states (Alabama, Arkansas, Illinois, Kentucky, Louisianan, Mississippi, Missouri, and Tennessee)</a:t>
            </a:r>
          </a:p>
          <a:p>
            <a:pPr algn="just">
              <a:buFont typeface="Wingdings" panose="05000000000000000000" pitchFamily="2" charset="2"/>
              <a:buChar char="§"/>
            </a:pPr>
            <a:endParaRPr lang="en-US" sz="1600" dirty="0">
              <a:solidFill>
                <a:srgbClr val="002060"/>
              </a:solidFill>
              <a:latin typeface="Century Schoolbook" panose="02040604050505020304" pitchFamily="18" charset="0"/>
              <a:cs typeface="Segoe UI" panose="020B0502040204020203" pitchFamily="34" charset="0"/>
            </a:endParaRPr>
          </a:p>
          <a:p>
            <a:pPr algn="just">
              <a:buFont typeface="Wingdings" panose="05000000000000000000" pitchFamily="2" charset="2"/>
              <a:buChar char="§"/>
            </a:pPr>
            <a:r>
              <a:rPr lang="en-US" sz="1600" dirty="0">
                <a:solidFill>
                  <a:srgbClr val="002060"/>
                </a:solidFill>
                <a:latin typeface="Century Schoolbook" panose="02040604050505020304" pitchFamily="18" charset="0"/>
                <a:cs typeface="Segoe UI" panose="020B0502040204020203" pitchFamily="34" charset="0"/>
              </a:rPr>
              <a:t> DRA Region in KY consists of all the Counties in the Purchase and Pennyrile ADD’s, and 4 Counties in the Green River ADD (Henderson, McLean, Union and Webster). </a:t>
            </a:r>
          </a:p>
          <a:p>
            <a:pPr algn="just"/>
            <a:endParaRPr lang="en-US" sz="2800" dirty="0">
              <a:latin typeface="Garamond" panose="02020404030301010803" pitchFamily="18" charset="0"/>
            </a:endParaRPr>
          </a:p>
        </p:txBody>
      </p:sp>
    </p:spTree>
    <p:extLst>
      <p:ext uri="{BB962C8B-B14F-4D97-AF65-F5344CB8AC3E}">
        <p14:creationId xmlns:p14="http://schemas.microsoft.com/office/powerpoint/2010/main" val="1140636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8144F8-2CEB-4E9E-AB5D-C967D4FB8B8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636058-BF66-4A50-9E60-0606230243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F42BEA-F4A3-4229-9BB5-0A7F4EEC0BD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7F2595-F33C-4B3A-ABD0-CE6099B724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79FF53-D2D6-4F39-B2E7-C66FAA4BD6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6EB30-2695-40F2-8FDE-C06EDFE1EC8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0FA8C0B-DCE0-4520-B3B0-EC1782A64B1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858000" y="5659990"/>
            <a:ext cx="2286000" cy="1198010"/>
          </a:xfrm>
          <a:prstGeom prst="rect">
            <a:avLst/>
          </a:prstGeom>
        </p:spPr>
      </p:pic>
      <p:sp>
        <p:nvSpPr>
          <p:cNvPr id="15" name="Title 1">
            <a:extLst>
              <a:ext uri="{FF2B5EF4-FFF2-40B4-BE49-F238E27FC236}">
                <a16:creationId xmlns:a16="http://schemas.microsoft.com/office/drawing/2014/main" id="{D7D1D18E-1C51-4148-87BA-523C6AC2E954}"/>
              </a:ext>
            </a:extLst>
          </p:cNvPr>
          <p:cNvSpPr txBox="1">
            <a:spLocks/>
          </p:cNvSpPr>
          <p:nvPr/>
        </p:nvSpPr>
        <p:spPr>
          <a:xfrm>
            <a:off x="3228033" y="152400"/>
            <a:ext cx="5943601" cy="858044"/>
          </a:xfrm>
          <a:prstGeom prst="rect">
            <a:avLst/>
          </a:prstGeom>
          <a:no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u="sng" dirty="0">
                <a:solidFill>
                  <a:srgbClr val="002060"/>
                </a:solidFill>
                <a:latin typeface="Century Schoolbook" panose="02040604050505020304" pitchFamily="18" charset="0"/>
              </a:rPr>
              <a:t>Office of Federal Grants</a:t>
            </a:r>
          </a:p>
        </p:txBody>
      </p:sp>
      <p:sp>
        <p:nvSpPr>
          <p:cNvPr id="16" name="Title 1">
            <a:extLst>
              <a:ext uri="{FF2B5EF4-FFF2-40B4-BE49-F238E27FC236}">
                <a16:creationId xmlns:a16="http://schemas.microsoft.com/office/drawing/2014/main" id="{529B034B-2AA3-492B-BF73-0D124AEBD058}"/>
              </a:ext>
            </a:extLst>
          </p:cNvPr>
          <p:cNvSpPr txBox="1">
            <a:spLocks/>
          </p:cNvSpPr>
          <p:nvPr/>
        </p:nvSpPr>
        <p:spPr>
          <a:xfrm>
            <a:off x="508000" y="984523"/>
            <a:ext cx="8610599" cy="6857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800" b="1" u="sng" dirty="0">
                <a:solidFill>
                  <a:srgbClr val="6A8AA1"/>
                </a:solidFill>
                <a:latin typeface="Garamond" panose="02020404030301010803" pitchFamily="18" charset="0"/>
              </a:rPr>
              <a:t>DRA Region in KY</a:t>
            </a:r>
          </a:p>
        </p:txBody>
      </p:sp>
      <p:pic>
        <p:nvPicPr>
          <p:cNvPr id="13" name="Picture 12">
            <a:extLst>
              <a:ext uri="{FF2B5EF4-FFF2-40B4-BE49-F238E27FC236}">
                <a16:creationId xmlns:a16="http://schemas.microsoft.com/office/drawing/2014/main" id="{1B9301C0-49FD-4F1C-BB01-8D1EE2B7BFF5}"/>
              </a:ext>
            </a:extLst>
          </p:cNvPr>
          <p:cNvPicPr>
            <a:picLocks noChangeAspect="1"/>
          </p:cNvPicPr>
          <p:nvPr/>
        </p:nvPicPr>
        <p:blipFill>
          <a:blip r:embed="rId4"/>
          <a:stretch>
            <a:fillRect/>
          </a:stretch>
        </p:blipFill>
        <p:spPr>
          <a:xfrm>
            <a:off x="542925" y="1690166"/>
            <a:ext cx="7915275" cy="3948364"/>
          </a:xfrm>
          <a:prstGeom prst="rect">
            <a:avLst/>
          </a:prstGeom>
        </p:spPr>
      </p:pic>
    </p:spTree>
    <p:extLst>
      <p:ext uri="{BB962C8B-B14F-4D97-AF65-F5344CB8AC3E}">
        <p14:creationId xmlns:p14="http://schemas.microsoft.com/office/powerpoint/2010/main" val="22798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342900" y="2171701"/>
            <a:ext cx="4991100" cy="4343398"/>
          </a:xfrm>
        </p:spPr>
        <p:txBody>
          <a:bodyPr>
            <a:noAutofit/>
          </a:bodyPr>
          <a:lstStyle/>
          <a:p>
            <a:pPr>
              <a:buNone/>
            </a:pPr>
            <a:r>
              <a:rPr lang="en-US" sz="3000" dirty="0">
                <a:latin typeface="Garamond" panose="02020404030301010803" pitchFamily="18" charset="0"/>
              </a:rPr>
              <a:t>CaSandra Stallard</a:t>
            </a:r>
          </a:p>
          <a:p>
            <a:pPr marL="0" indent="0">
              <a:buNone/>
            </a:pPr>
            <a:r>
              <a:rPr lang="en-US" sz="2200" dirty="0">
                <a:latin typeface="Garamond" panose="02020404030301010803" pitchFamily="18" charset="0"/>
              </a:rPr>
              <a:t>Serves as Administrative Support to Counties Branch</a:t>
            </a: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Phone: 502-892-3477</a:t>
            </a:r>
          </a:p>
          <a:p>
            <a:pPr marL="0" indent="0">
              <a:buNone/>
            </a:pPr>
            <a:r>
              <a:rPr lang="en-US" sz="2200" dirty="0">
                <a:latin typeface="Garamond" panose="02020404030301010803" pitchFamily="18" charset="0"/>
              </a:rPr>
              <a:t>Email: CaSandra.Stallard@ky.gov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pic>
        <p:nvPicPr>
          <p:cNvPr id="6146" name="Picture 2">
            <a:extLst>
              <a:ext uri="{FF2B5EF4-FFF2-40B4-BE49-F238E27FC236}">
                <a16:creationId xmlns:a16="http://schemas.microsoft.com/office/drawing/2014/main" id="{835AA588-1D35-4CBA-82EA-C2505BD3F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233" y="22098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66396"/>
      </p:ext>
    </p:extLst>
  </p:cSld>
  <p:clrMapOvr>
    <a:overrideClrMapping bg1="lt1" tx1="dk1" bg2="lt2" tx2="dk2" accent1="accent1" accent2="accent2" accent3="accent3" accent4="accent4" accent5="accent5" accent6="accent6" hlink="hlink" folHlink="folHlink"/>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1"/>
            <a:ext cx="8305800" cy="3733799"/>
          </a:xfrm>
        </p:spPr>
        <p:txBody>
          <a:bodyPr anchor="ctr">
            <a:normAutofit/>
          </a:bodyPr>
          <a:lstStyle/>
          <a:p>
            <a:pPr>
              <a:buNone/>
            </a:pPr>
            <a:r>
              <a:rPr lang="en-US" sz="3200" dirty="0"/>
              <a:t> 	</a:t>
            </a:r>
            <a:endParaRPr lang="en-US" sz="3200" dirty="0">
              <a:latin typeface="Garamond" panose="02020404030301010803" pitchFamily="18" charset="0"/>
            </a:endParaRPr>
          </a:p>
        </p:txBody>
      </p:sp>
      <p:cxnSp>
        <p:nvCxnSpPr>
          <p:cNvPr id="4" name="Straight Connector 3">
            <a:extLst>
              <a:ext uri="{FF2B5EF4-FFF2-40B4-BE49-F238E27FC236}">
                <a16:creationId xmlns:a16="http://schemas.microsoft.com/office/drawing/2014/main" id="{DA71358C-4ACB-416B-B886-C17B54BB19D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C80AAED-2997-4A8E-B140-24F31D7C734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9BD20E-638E-4780-930D-DA6C85FE29B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FFF885-9242-43E1-9AED-57CC40C9AB62}"/>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AB5774-91D7-48CB-B221-F9E6F92D05C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7A19AA-61B7-4AF8-B7EB-5E2371DDCD6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783A655-7333-4DC7-8E2B-410CAA50B3F9}"/>
              </a:ext>
            </a:extLst>
          </p:cNvPr>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
        <p:nvSpPr>
          <p:cNvPr id="14" name="TextBox 13">
            <a:extLst>
              <a:ext uri="{FF2B5EF4-FFF2-40B4-BE49-F238E27FC236}">
                <a16:creationId xmlns:a16="http://schemas.microsoft.com/office/drawing/2014/main" id="{5C93CA3F-EF29-2BDF-2547-35EFA85AD0AC}"/>
              </a:ext>
            </a:extLst>
          </p:cNvPr>
          <p:cNvSpPr txBox="1"/>
          <p:nvPr/>
        </p:nvSpPr>
        <p:spPr>
          <a:xfrm>
            <a:off x="1679760" y="3818261"/>
            <a:ext cx="6010508" cy="1200329"/>
          </a:xfrm>
          <a:prstGeom prst="rect">
            <a:avLst/>
          </a:prstGeom>
          <a:noFill/>
        </p:spPr>
        <p:txBody>
          <a:bodyPr wrap="square" rtlCol="0">
            <a:spAutoFit/>
          </a:bodyPr>
          <a:lstStyle/>
          <a:p>
            <a:pPr algn="ctr"/>
            <a:r>
              <a:rPr lang="en-US" sz="2400" dirty="0">
                <a:solidFill>
                  <a:srgbClr val="002060"/>
                </a:solidFill>
                <a:latin typeface="Century Gothic" panose="020B0502020202020204" pitchFamily="34" charset="0"/>
              </a:rPr>
              <a:t>Department for Local Government</a:t>
            </a:r>
          </a:p>
          <a:p>
            <a:pPr algn="ctr"/>
            <a:r>
              <a:rPr lang="en-US" sz="2400" dirty="0">
                <a:solidFill>
                  <a:srgbClr val="002060"/>
                </a:solidFill>
                <a:latin typeface="Century Gothic" panose="020B0502020202020204" pitchFamily="34" charset="0"/>
              </a:rPr>
              <a:t>100 Airport Road 3</a:t>
            </a:r>
            <a:r>
              <a:rPr lang="en-US" sz="2400" baseline="30000" dirty="0">
                <a:solidFill>
                  <a:srgbClr val="002060"/>
                </a:solidFill>
                <a:latin typeface="Century Gothic" panose="020B0502020202020204" pitchFamily="34" charset="0"/>
              </a:rPr>
              <a:t>rd</a:t>
            </a:r>
            <a:r>
              <a:rPr lang="en-US" sz="2400" dirty="0">
                <a:solidFill>
                  <a:srgbClr val="002060"/>
                </a:solidFill>
                <a:latin typeface="Century Gothic" panose="020B0502020202020204" pitchFamily="34" charset="0"/>
              </a:rPr>
              <a:t> Floor</a:t>
            </a:r>
          </a:p>
          <a:p>
            <a:pPr algn="ctr"/>
            <a:r>
              <a:rPr lang="en-US" sz="2400" dirty="0">
                <a:solidFill>
                  <a:srgbClr val="002060"/>
                </a:solidFill>
                <a:latin typeface="Century Gothic" panose="020B0502020202020204" pitchFamily="34" charset="0"/>
              </a:rPr>
              <a:t>Frankfort KY, 40601</a:t>
            </a:r>
          </a:p>
        </p:txBody>
      </p:sp>
      <p:sp>
        <p:nvSpPr>
          <p:cNvPr id="16" name="Title 1">
            <a:extLst>
              <a:ext uri="{FF2B5EF4-FFF2-40B4-BE49-F238E27FC236}">
                <a16:creationId xmlns:a16="http://schemas.microsoft.com/office/drawing/2014/main" id="{96884D78-B1CB-FF84-313A-AB2C03EC38A4}"/>
              </a:ext>
            </a:extLst>
          </p:cNvPr>
          <p:cNvSpPr txBox="1">
            <a:spLocks noChangeArrowheads="1"/>
          </p:cNvSpPr>
          <p:nvPr/>
        </p:nvSpPr>
        <p:spPr>
          <a:xfrm>
            <a:off x="357833" y="1570988"/>
            <a:ext cx="8534400" cy="18822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2060"/>
                </a:solidFill>
                <a:latin typeface="Garamond" panose="02020404030301010803" pitchFamily="18" charset="0"/>
                <a:ea typeface="+mj-ea"/>
                <a:cs typeface="+mj-cs"/>
              </a:defRPr>
            </a:lvl1pPr>
          </a:lstStyle>
          <a:p>
            <a:pPr algn="ctr">
              <a:lnSpc>
                <a:spcPct val="160000"/>
              </a:lnSpc>
            </a:pPr>
            <a:r>
              <a:rPr lang="en-US" altLang="en-US" sz="4000" dirty="0">
                <a:latin typeface="Century Schoolbook" panose="02040604050505020304" pitchFamily="18" charset="0"/>
              </a:rPr>
              <a:t>Website: </a:t>
            </a:r>
            <a:r>
              <a:rPr lang="en-US" altLang="en-US" sz="4000" u="sng" dirty="0">
                <a:latin typeface="Century Schoolbook" panose="02040604050505020304" pitchFamily="18" charset="0"/>
              </a:rPr>
              <a:t>kydlgweb.ky.gov</a:t>
            </a:r>
          </a:p>
          <a:p>
            <a:pPr algn="ctr">
              <a:lnSpc>
                <a:spcPct val="160000"/>
              </a:lnSpc>
            </a:pPr>
            <a:r>
              <a:rPr lang="en-US" altLang="en-US" sz="4000" dirty="0">
                <a:latin typeface="Century Schoolbook" panose="02040604050505020304" pitchFamily="18" charset="0"/>
              </a:rPr>
              <a:t>502-573-2382</a:t>
            </a:r>
          </a:p>
        </p:txBody>
      </p:sp>
    </p:spTree>
    <p:extLst>
      <p:ext uri="{BB962C8B-B14F-4D97-AF65-F5344CB8AC3E}">
        <p14:creationId xmlns:p14="http://schemas.microsoft.com/office/powerpoint/2010/main" val="346626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838200" y="1950006"/>
            <a:ext cx="4991100" cy="4343398"/>
          </a:xfrm>
        </p:spPr>
        <p:txBody>
          <a:bodyPr>
            <a:noAutofit/>
          </a:bodyPr>
          <a:lstStyle/>
          <a:p>
            <a:pPr>
              <a:buNone/>
            </a:pPr>
            <a:r>
              <a:rPr lang="en-US" sz="3000" dirty="0">
                <a:latin typeface="Garamond" panose="02020404030301010803" pitchFamily="18" charset="0"/>
              </a:rPr>
              <a:t>Wendy Thompson</a:t>
            </a:r>
          </a:p>
          <a:p>
            <a:pPr>
              <a:buNone/>
            </a:pPr>
            <a:r>
              <a:rPr lang="en-US" sz="2200" dirty="0">
                <a:latin typeface="Garamond" panose="02020404030301010803" pitchFamily="18" charset="0"/>
              </a:rPr>
              <a:t>Local Government Advisor</a:t>
            </a:r>
          </a:p>
          <a:p>
            <a:pPr>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Coordinator of the County Officials Training Program</a:t>
            </a: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buNone/>
            </a:pPr>
            <a:r>
              <a:rPr lang="en-US" sz="2200" dirty="0">
                <a:latin typeface="Garamond" panose="02020404030301010803" pitchFamily="18" charset="0"/>
              </a:rPr>
              <a:t>Phone: 502-892-3479</a:t>
            </a:r>
          </a:p>
          <a:p>
            <a:pPr marL="0" indent="0">
              <a:buNone/>
            </a:pPr>
            <a:r>
              <a:rPr lang="en-US" sz="2200" dirty="0">
                <a:latin typeface="Garamond" panose="02020404030301010803" pitchFamily="18" charset="0"/>
              </a:rPr>
              <a:t>Email: Wendy.Thompson@ky.gov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ED547646-DC36-4249-8EC4-795B2177F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499" y="2227994"/>
            <a:ext cx="2224733" cy="3029806"/>
          </a:xfrm>
          <a:prstGeom prst="rect">
            <a:avLst/>
          </a:prstGeom>
        </p:spPr>
      </p:pic>
    </p:spTree>
    <p:extLst>
      <p:ext uri="{BB962C8B-B14F-4D97-AF65-F5344CB8AC3E}">
        <p14:creationId xmlns:p14="http://schemas.microsoft.com/office/powerpoint/2010/main" val="111464503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2687"/>
            <a:ext cx="7886700" cy="2011363"/>
          </a:xfrm>
        </p:spPr>
        <p:txBody>
          <a:bodyPr>
            <a:normAutofit/>
          </a:bodyPr>
          <a:lstStyle/>
          <a:p>
            <a:pPr algn="ctr"/>
            <a:r>
              <a:rPr lang="en-US" sz="4000" b="1" dirty="0">
                <a:solidFill>
                  <a:srgbClr val="6A8AA1"/>
                </a:solidFill>
                <a:latin typeface="Garamond" panose="02020404030301010803" pitchFamily="18" charset="0"/>
              </a:rPr>
              <a:t>Those Who Serve The County</a:t>
            </a:r>
            <a:br>
              <a:rPr lang="en-US" sz="4000" b="1" dirty="0">
                <a:solidFill>
                  <a:srgbClr val="6A8AA1"/>
                </a:solidFill>
                <a:latin typeface="Garamond" panose="02020404030301010803" pitchFamily="18" charset="0"/>
              </a:rPr>
            </a:br>
            <a:br>
              <a:rPr lang="en-US" sz="4000" b="1" dirty="0">
                <a:solidFill>
                  <a:srgbClr val="6A8AA1"/>
                </a:solidFill>
                <a:latin typeface="Garamond" panose="02020404030301010803" pitchFamily="18" charset="0"/>
              </a:rPr>
            </a:br>
            <a:r>
              <a:rPr lang="en-US" sz="4000" b="1" dirty="0">
                <a:solidFill>
                  <a:srgbClr val="6A8AA1"/>
                </a:solidFill>
                <a:latin typeface="Garamond" panose="02020404030301010803" pitchFamily="18" charset="0"/>
              </a:rPr>
              <a:t>Robert Brown</a:t>
            </a:r>
          </a:p>
        </p:txBody>
      </p:sp>
      <p:cxnSp>
        <p:nvCxnSpPr>
          <p:cNvPr id="4" name="Straight Connector 3">
            <a:extLst>
              <a:ext uri="{FF2B5EF4-FFF2-40B4-BE49-F238E27FC236}">
                <a16:creationId xmlns:a16="http://schemas.microsoft.com/office/drawing/2014/main" id="{1C3E4D25-4C45-4981-B717-131A4FBCA23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3F6748-D188-4FA9-A8AE-B3F8868375A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B559051-08AB-42FD-BB2E-4D029F6DC6B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F6B593-03A6-4EB3-83EC-0CCD324B10B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5EB6CB-1AA1-4E52-AE53-5040B27D05B6}"/>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49D2AC-9D5F-4C8F-A005-47B6866039F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C55AA3B-2C89-4C10-9C45-EAFFB1A1883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84434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5253"/>
            <a:ext cx="7886700" cy="1325563"/>
          </a:xfrm>
        </p:spPr>
        <p:txBody>
          <a:bodyPr>
            <a:normAutofit/>
          </a:bodyPr>
          <a:lstStyle/>
          <a:p>
            <a:pPr algn="ctr"/>
            <a:r>
              <a:rPr lang="en-US" sz="4000" b="1" dirty="0">
                <a:solidFill>
                  <a:srgbClr val="6A8AA1"/>
                </a:solidFill>
                <a:latin typeface="Garamond" panose="02020404030301010803" pitchFamily="18" charset="0"/>
              </a:rPr>
              <a:t>Those Who Serve The County</a:t>
            </a:r>
          </a:p>
        </p:txBody>
      </p:sp>
      <p:sp>
        <p:nvSpPr>
          <p:cNvPr id="3" name="Content Placeholder 2"/>
          <p:cNvSpPr>
            <a:spLocks noGrp="1"/>
          </p:cNvSpPr>
          <p:nvPr>
            <p:ph idx="1"/>
          </p:nvPr>
        </p:nvSpPr>
        <p:spPr>
          <a:xfrm>
            <a:off x="1200150" y="2201068"/>
            <a:ext cx="6515100" cy="3259931"/>
          </a:xfrm>
        </p:spPr>
        <p:txBody>
          <a:bodyPr numCol="1">
            <a:normAutofit lnSpcReduction="10000"/>
          </a:bodyPr>
          <a:lstStyle/>
          <a:p>
            <a:pPr marL="0" indent="0">
              <a:buNone/>
            </a:pPr>
            <a:r>
              <a:rPr lang="en-US" sz="2800" dirty="0">
                <a:latin typeface="Garamond" panose="02020404030301010803" pitchFamily="18" charset="0"/>
              </a:rPr>
              <a:t>Elected Officials</a:t>
            </a:r>
          </a:p>
          <a:p>
            <a:pPr marL="0" indent="0">
              <a:buNone/>
            </a:pPr>
            <a:endParaRPr lang="en-US" sz="2800" dirty="0">
              <a:latin typeface="Garamond" panose="02020404030301010803" pitchFamily="18" charset="0"/>
            </a:endParaRPr>
          </a:p>
          <a:p>
            <a:pPr marL="0" indent="0">
              <a:buNone/>
            </a:pPr>
            <a:r>
              <a:rPr lang="en-US" sz="2800" dirty="0">
                <a:latin typeface="Garamond" panose="02020404030301010803" pitchFamily="18" charset="0"/>
              </a:rPr>
              <a:t>Appointed Officials</a:t>
            </a:r>
          </a:p>
          <a:p>
            <a:pPr marL="0" indent="0">
              <a:buNone/>
            </a:pPr>
            <a:endParaRPr lang="en-US" sz="2800" dirty="0">
              <a:latin typeface="Garamond" panose="02020404030301010803" pitchFamily="18" charset="0"/>
            </a:endParaRPr>
          </a:p>
          <a:p>
            <a:pPr marL="0" indent="0">
              <a:buNone/>
            </a:pPr>
            <a:r>
              <a:rPr lang="en-US" sz="2800" dirty="0">
                <a:latin typeface="Garamond" panose="02020404030301010803" pitchFamily="18" charset="0"/>
              </a:rPr>
              <a:t>Deputies and Assistants</a:t>
            </a:r>
          </a:p>
          <a:p>
            <a:pPr marL="0" indent="0">
              <a:buNone/>
            </a:pPr>
            <a:endParaRPr lang="en-US" sz="2800" dirty="0">
              <a:latin typeface="Garamond" panose="02020404030301010803" pitchFamily="18" charset="0"/>
            </a:endParaRPr>
          </a:p>
          <a:p>
            <a:pPr marL="0" indent="0">
              <a:buNone/>
            </a:pPr>
            <a:r>
              <a:rPr lang="en-US" sz="2800" dirty="0">
                <a:latin typeface="Garamond" panose="02020404030301010803" pitchFamily="18" charset="0"/>
              </a:rPr>
              <a:t>All other County Employees</a:t>
            </a:r>
          </a:p>
          <a:p>
            <a:endParaRPr lang="en-US" dirty="0"/>
          </a:p>
        </p:txBody>
      </p:sp>
      <p:cxnSp>
        <p:nvCxnSpPr>
          <p:cNvPr id="4" name="Straight Connector 3">
            <a:extLst>
              <a:ext uri="{FF2B5EF4-FFF2-40B4-BE49-F238E27FC236}">
                <a16:creationId xmlns:a16="http://schemas.microsoft.com/office/drawing/2014/main" id="{1C3E4D25-4C45-4981-B717-131A4FBCA23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3F6748-D188-4FA9-A8AE-B3F8868375A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B559051-08AB-42FD-BB2E-4D029F6DC6B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F6B593-03A6-4EB3-83EC-0CCD324B10B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5EB6CB-1AA1-4E52-AE53-5040B27D05B6}"/>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49D2AC-9D5F-4C8F-A005-47B6866039F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C55AA3B-2C89-4C10-9C45-EAFFB1A1883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63784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966597"/>
            <a:ext cx="8286749" cy="914400"/>
          </a:xfrm>
        </p:spPr>
        <p:txBody>
          <a:bodyPr>
            <a:noAutofit/>
          </a:bodyPr>
          <a:lstStyle/>
          <a:p>
            <a:pPr algn="ctr"/>
            <a:r>
              <a:rPr lang="en-US" sz="4000" b="1" dirty="0">
                <a:solidFill>
                  <a:srgbClr val="6A8AA1"/>
                </a:solidFill>
                <a:latin typeface="Garamond" panose="02020404030301010803" pitchFamily="18" charset="0"/>
              </a:rPr>
              <a:t>Those </a:t>
            </a:r>
            <a:r>
              <a:rPr lang="en-US" sz="4000" b="1" u="sng" dirty="0">
                <a:solidFill>
                  <a:srgbClr val="6A8AA1"/>
                </a:solidFill>
                <a:latin typeface="Garamond" panose="02020404030301010803" pitchFamily="18" charset="0"/>
              </a:rPr>
              <a:t>Elected</a:t>
            </a:r>
            <a:r>
              <a:rPr lang="en-US" sz="4000" b="1" dirty="0">
                <a:solidFill>
                  <a:srgbClr val="6A8AA1"/>
                </a:solidFill>
                <a:latin typeface="Garamond" panose="02020404030301010803" pitchFamily="18" charset="0"/>
              </a:rPr>
              <a:t> to Serve The County</a:t>
            </a:r>
          </a:p>
        </p:txBody>
      </p:sp>
      <p:sp>
        <p:nvSpPr>
          <p:cNvPr id="3" name="Content Placeholder 2"/>
          <p:cNvSpPr>
            <a:spLocks noGrp="1"/>
          </p:cNvSpPr>
          <p:nvPr>
            <p:ph idx="1"/>
          </p:nvPr>
        </p:nvSpPr>
        <p:spPr>
          <a:xfrm>
            <a:off x="342900" y="2019297"/>
            <a:ext cx="8549333" cy="4533899"/>
          </a:xfrm>
        </p:spPr>
        <p:txBody>
          <a:bodyPr numCol="2">
            <a:normAutofit/>
          </a:bodyPr>
          <a:lstStyle/>
          <a:p>
            <a:pPr marL="342900" lvl="1" indent="0">
              <a:lnSpc>
                <a:spcPct val="120000"/>
              </a:lnSpc>
              <a:buNone/>
            </a:pPr>
            <a:r>
              <a:rPr lang="en-US" sz="2400" dirty="0">
                <a:latin typeface="Garamond" panose="02020404030301010803" pitchFamily="18" charset="0"/>
              </a:rPr>
              <a:t>County Judge Executive</a:t>
            </a:r>
          </a:p>
          <a:p>
            <a:pPr lvl="1">
              <a:lnSpc>
                <a:spcPct val="120000"/>
              </a:lnSpc>
            </a:pPr>
            <a:endParaRPr lang="en-US" sz="1200" dirty="0">
              <a:latin typeface="Garamond" panose="02020404030301010803" pitchFamily="18" charset="0"/>
            </a:endParaRPr>
          </a:p>
          <a:p>
            <a:pPr marL="342900" lvl="1" indent="0">
              <a:lnSpc>
                <a:spcPct val="120000"/>
              </a:lnSpc>
              <a:buNone/>
            </a:pPr>
            <a:r>
              <a:rPr lang="en-US" sz="2400" dirty="0">
                <a:latin typeface="Garamond" panose="02020404030301010803" pitchFamily="18" charset="0"/>
              </a:rPr>
              <a:t>Justices of the Peace (Magistrates) &amp; Commissioners </a:t>
            </a:r>
          </a:p>
          <a:p>
            <a:pPr lvl="1">
              <a:lnSpc>
                <a:spcPct val="120000"/>
              </a:lnSpc>
            </a:pPr>
            <a:endParaRPr lang="en-US" sz="1200" dirty="0">
              <a:latin typeface="Garamond" panose="02020404030301010803" pitchFamily="18" charset="0"/>
            </a:endParaRPr>
          </a:p>
          <a:p>
            <a:pPr marL="342900" lvl="1" indent="0">
              <a:lnSpc>
                <a:spcPct val="120000"/>
              </a:lnSpc>
              <a:buNone/>
            </a:pPr>
            <a:r>
              <a:rPr lang="en-US" sz="2400" dirty="0">
                <a:latin typeface="Garamond" panose="02020404030301010803" pitchFamily="18" charset="0"/>
              </a:rPr>
              <a:t>County Sheriff</a:t>
            </a:r>
          </a:p>
          <a:p>
            <a:pPr lvl="1">
              <a:lnSpc>
                <a:spcPct val="120000"/>
              </a:lnSpc>
            </a:pPr>
            <a:endParaRPr lang="en-US" sz="1200" dirty="0">
              <a:latin typeface="Garamond" panose="02020404030301010803" pitchFamily="18" charset="0"/>
            </a:endParaRPr>
          </a:p>
          <a:p>
            <a:pPr marL="342900" lvl="1" indent="0">
              <a:lnSpc>
                <a:spcPct val="120000"/>
              </a:lnSpc>
              <a:buNone/>
            </a:pPr>
            <a:r>
              <a:rPr lang="en-US" sz="2400" dirty="0">
                <a:latin typeface="Garamond" panose="02020404030301010803" pitchFamily="18" charset="0"/>
              </a:rPr>
              <a:t>County Clerk</a:t>
            </a:r>
          </a:p>
          <a:p>
            <a:pPr lvl="1">
              <a:lnSpc>
                <a:spcPct val="120000"/>
              </a:lnSpc>
            </a:pPr>
            <a:endParaRPr lang="en-US" sz="1200" dirty="0">
              <a:latin typeface="Garamond" panose="02020404030301010803" pitchFamily="18" charset="0"/>
            </a:endParaRPr>
          </a:p>
          <a:p>
            <a:pPr marL="342900" lvl="1" indent="0">
              <a:lnSpc>
                <a:spcPct val="120000"/>
              </a:lnSpc>
              <a:buNone/>
            </a:pPr>
            <a:r>
              <a:rPr lang="en-US" sz="2400" dirty="0">
                <a:latin typeface="Garamond" panose="02020404030301010803" pitchFamily="18" charset="0"/>
              </a:rPr>
              <a:t>Coroner</a:t>
            </a:r>
          </a:p>
          <a:p>
            <a:pPr lvl="1">
              <a:lnSpc>
                <a:spcPct val="120000"/>
              </a:lnSpc>
            </a:pPr>
            <a:endParaRPr lang="en-US" sz="2400" dirty="0">
              <a:latin typeface="Garamond" panose="02020404030301010803" pitchFamily="18" charset="0"/>
            </a:endParaRPr>
          </a:p>
          <a:p>
            <a:pPr marL="342900" lvl="1" indent="0">
              <a:lnSpc>
                <a:spcPct val="120000"/>
              </a:lnSpc>
              <a:buNone/>
            </a:pPr>
            <a:r>
              <a:rPr lang="en-US" sz="2400" dirty="0">
                <a:latin typeface="Garamond" panose="02020404030301010803" pitchFamily="18" charset="0"/>
              </a:rPr>
              <a:t>Jailer</a:t>
            </a:r>
          </a:p>
          <a:p>
            <a:pPr lvl="1"/>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Property Valuation Administrator</a:t>
            </a:r>
          </a:p>
          <a:p>
            <a:pPr lvl="1"/>
            <a:endParaRPr lang="en-US" sz="3000" dirty="0">
              <a:latin typeface="Garamond" panose="02020404030301010803" pitchFamily="18" charset="0"/>
            </a:endParaRPr>
          </a:p>
          <a:p>
            <a:pPr marL="342900" lvl="1" indent="0">
              <a:buNone/>
            </a:pPr>
            <a:r>
              <a:rPr lang="en-US" sz="2400" dirty="0">
                <a:latin typeface="Garamond" panose="02020404030301010803" pitchFamily="18" charset="0"/>
              </a:rPr>
              <a:t>County Attorney</a:t>
            </a:r>
          </a:p>
          <a:p>
            <a:pPr lvl="1"/>
            <a:endParaRPr lang="en-US" sz="2600" dirty="0">
              <a:latin typeface="Garamond" panose="02020404030301010803" pitchFamily="18" charset="0"/>
            </a:endParaRPr>
          </a:p>
          <a:p>
            <a:pPr marL="342900" lvl="1" indent="0">
              <a:buNone/>
            </a:pPr>
            <a:r>
              <a:rPr lang="en-US" sz="2400" dirty="0">
                <a:latin typeface="Garamond" panose="02020404030301010803" pitchFamily="18" charset="0"/>
              </a:rPr>
              <a:t>Constable</a:t>
            </a:r>
          </a:p>
          <a:p>
            <a:endParaRPr lang="en-US" dirty="0"/>
          </a:p>
        </p:txBody>
      </p:sp>
      <p:cxnSp>
        <p:nvCxnSpPr>
          <p:cNvPr id="4" name="Straight Connector 3">
            <a:extLst>
              <a:ext uri="{FF2B5EF4-FFF2-40B4-BE49-F238E27FC236}">
                <a16:creationId xmlns:a16="http://schemas.microsoft.com/office/drawing/2014/main" id="{C343EB2A-7456-489C-A9EA-0583F290181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8D62878-059F-40A0-AEC4-BDC8B012440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F898E7A-DACC-4F51-899A-AD65B51B4E2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2ED53B-13E0-48A1-8CD6-6F191868A55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24879E-A574-4F0C-943F-4C0B106495B2}"/>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5DCD6B-C86D-43FB-ABB2-6EEE69C2FE7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333E1600-D065-430B-B1B3-6AD5C9E0BE2D}"/>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6006"/>
            <a:ext cx="7886700" cy="1325563"/>
          </a:xfrm>
        </p:spPr>
        <p:txBody>
          <a:bodyPr>
            <a:normAutofit/>
          </a:bodyPr>
          <a:lstStyle/>
          <a:p>
            <a:pPr algn="ctr"/>
            <a:r>
              <a:rPr lang="en-US" sz="4000" b="1" dirty="0">
                <a:solidFill>
                  <a:srgbClr val="6A8AA1"/>
                </a:solidFill>
                <a:latin typeface="Garamond" panose="02020404030301010803" pitchFamily="18" charset="0"/>
              </a:rPr>
              <a:t>Elected Officials</a:t>
            </a:r>
          </a:p>
        </p:txBody>
      </p:sp>
      <p:sp>
        <p:nvSpPr>
          <p:cNvPr id="3" name="Content Placeholder 2"/>
          <p:cNvSpPr>
            <a:spLocks noGrp="1"/>
          </p:cNvSpPr>
          <p:nvPr>
            <p:ph idx="1"/>
          </p:nvPr>
        </p:nvSpPr>
        <p:spPr>
          <a:xfrm>
            <a:off x="342900" y="2282838"/>
            <a:ext cx="8743950" cy="2914650"/>
          </a:xfrm>
        </p:spPr>
        <p:txBody>
          <a:bodyPr>
            <a:normAutofit/>
          </a:bodyPr>
          <a:lstStyle/>
          <a:p>
            <a:pPr marL="0" indent="0">
              <a:buNone/>
            </a:pPr>
            <a:r>
              <a:rPr lang="en-US" sz="2400" dirty="0">
                <a:latin typeface="Garamond" panose="02020404030301010803" pitchFamily="18" charset="0"/>
              </a:rPr>
              <a:t>Serve a defined term</a:t>
            </a:r>
          </a:p>
          <a:p>
            <a:pPr marL="0" indent="0">
              <a:buNone/>
            </a:pPr>
            <a:endParaRPr lang="en-US" sz="2400" dirty="0">
              <a:latin typeface="Garamond" panose="02020404030301010803" pitchFamily="18" charset="0"/>
            </a:endParaRP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Receive monthly compensation regardless if they show up for work</a:t>
            </a:r>
          </a:p>
          <a:p>
            <a:pPr lvl="1"/>
            <a:r>
              <a:rPr lang="en-US" sz="2400" dirty="0">
                <a:latin typeface="Garamond" panose="02020404030301010803" pitchFamily="18" charset="0"/>
              </a:rPr>
              <a:t>Do not receive sick/vacation days, compensatory time or overtime</a:t>
            </a:r>
          </a:p>
          <a:p>
            <a:pPr marL="342900" lvl="1" indent="0">
              <a:buNone/>
            </a:pPr>
            <a:endParaRPr lang="en-US" sz="2400" dirty="0">
              <a:latin typeface="Garamond" panose="02020404030301010803" pitchFamily="18" charset="0"/>
            </a:endParaRPr>
          </a:p>
          <a:p>
            <a:pPr marL="0" indent="0">
              <a:buNone/>
            </a:pPr>
            <a:endParaRPr lang="en-US" sz="2400" dirty="0">
              <a:latin typeface="Garamond" panose="02020404030301010803" pitchFamily="18" charset="0"/>
            </a:endParaRPr>
          </a:p>
          <a:p>
            <a:pPr marL="0" indent="0">
              <a:buNone/>
            </a:pPr>
            <a:endParaRPr lang="en-US" dirty="0"/>
          </a:p>
        </p:txBody>
      </p:sp>
      <p:cxnSp>
        <p:nvCxnSpPr>
          <p:cNvPr id="4" name="Straight Connector 3">
            <a:extLst>
              <a:ext uri="{FF2B5EF4-FFF2-40B4-BE49-F238E27FC236}">
                <a16:creationId xmlns:a16="http://schemas.microsoft.com/office/drawing/2014/main" id="{267E75DE-8854-4F23-A6CA-5286F0846B8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6D8CBC-4FFF-4136-BDB1-0854ABB07B0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C69F57-234D-4FCC-B9E8-691F8B07E99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456C348-5845-48B9-BE14-2E78A2EA0950}"/>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0E3A04-4EA6-4ED5-B202-C46F5C1CE3A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8E0D85-45D2-43D5-98F4-BC400815FF8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435C2F85-1366-48C6-8794-7B2325DA4AE4}"/>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dirty="0">
                <a:solidFill>
                  <a:srgbClr val="6A8AA1"/>
                </a:solidFill>
                <a:latin typeface="Garamond" panose="02020404030301010803" pitchFamily="18" charset="0"/>
              </a:rPr>
              <a:t>Topics</a:t>
            </a:r>
          </a:p>
        </p:txBody>
      </p:sp>
      <p:sp>
        <p:nvSpPr>
          <p:cNvPr id="3" name="Content Placeholder 2"/>
          <p:cNvSpPr>
            <a:spLocks noGrp="1"/>
          </p:cNvSpPr>
          <p:nvPr>
            <p:ph idx="1"/>
          </p:nvPr>
        </p:nvSpPr>
        <p:spPr>
          <a:xfrm>
            <a:off x="628649" y="2228850"/>
            <a:ext cx="8263583" cy="3562341"/>
          </a:xfrm>
        </p:spPr>
        <p:txBody>
          <a:bodyPr numCol="1">
            <a:normAutofit/>
          </a:bodyPr>
          <a:lstStyle/>
          <a:p>
            <a:r>
              <a:rPr lang="en-US" dirty="0">
                <a:latin typeface="Garamond" panose="02020404030301010803" pitchFamily="18" charset="0"/>
              </a:rPr>
              <a:t>“</a:t>
            </a:r>
            <a:r>
              <a:rPr lang="en-US" sz="2400" dirty="0">
                <a:latin typeface="Garamond" panose="02020404030301010803" pitchFamily="18" charset="0"/>
              </a:rPr>
              <a:t>Your” Department for Local Government</a:t>
            </a:r>
          </a:p>
          <a:p>
            <a:r>
              <a:rPr lang="en-US" sz="2400" dirty="0">
                <a:latin typeface="Garamond" panose="02020404030301010803" pitchFamily="18" charset="0"/>
              </a:rPr>
              <a:t>Those who serve the county</a:t>
            </a:r>
          </a:p>
          <a:p>
            <a:r>
              <a:rPr lang="en-US" sz="2400" dirty="0">
                <a:latin typeface="Garamond" panose="02020404030301010803" pitchFamily="18" charset="0"/>
              </a:rPr>
              <a:t>Newly Elected Officials Checklist</a:t>
            </a:r>
          </a:p>
          <a:p>
            <a:r>
              <a:rPr lang="en-US" sz="2400" dirty="0">
                <a:latin typeface="Garamond" panose="02020404030301010803" pitchFamily="18" charset="0"/>
              </a:rPr>
              <a:t>Ordinances, Orders &amp; Resolutions</a:t>
            </a:r>
          </a:p>
          <a:p>
            <a:r>
              <a:rPr lang="en-US" sz="2400" dirty="0">
                <a:latin typeface="Garamond" panose="02020404030301010803" pitchFamily="18" charset="0"/>
              </a:rPr>
              <a:t>Handling of Public Funds</a:t>
            </a:r>
          </a:p>
          <a:p>
            <a:r>
              <a:rPr lang="en-US" sz="2400" dirty="0">
                <a:latin typeface="Garamond" panose="02020404030301010803" pitchFamily="18" charset="0"/>
              </a:rPr>
              <a:t>Salaries</a:t>
            </a:r>
          </a:p>
          <a:p>
            <a:r>
              <a:rPr lang="en-US" sz="2400" dirty="0">
                <a:latin typeface="Garamond" panose="02020404030301010803" pitchFamily="18" charset="0"/>
              </a:rPr>
              <a:t>DLG Website</a:t>
            </a:r>
          </a:p>
          <a:p>
            <a:r>
              <a:rPr lang="en-US" sz="2400" dirty="0">
                <a:latin typeface="Garamond" panose="02020404030301010803" pitchFamily="18" charset="0"/>
              </a:rPr>
              <a:t>County Officials Training Program </a:t>
            </a:r>
          </a:p>
        </p:txBody>
      </p:sp>
      <p:cxnSp>
        <p:nvCxnSpPr>
          <p:cNvPr id="4" name="Straight Connector 3">
            <a:extLst>
              <a:ext uri="{FF2B5EF4-FFF2-40B4-BE49-F238E27FC236}">
                <a16:creationId xmlns:a16="http://schemas.microsoft.com/office/drawing/2014/main" id="{99B9C5AD-2A5E-4012-A3B6-8A1E333DFD6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B64C29-40D5-4D07-B667-128523FA0A1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65F9F6-FA30-4145-8016-4BF610E3B54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18E8DC-F7EC-42AA-ABAD-F007B0559CC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F59235-0010-4429-AF90-FBFB66A4B14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5D467-1C83-4341-B8D4-1E2DD3824E5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3BA853D1-1FC2-4542-B22F-A9F33575A7E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87368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9937"/>
            <a:ext cx="7886700" cy="1325563"/>
          </a:xfrm>
        </p:spPr>
        <p:txBody>
          <a:bodyPr>
            <a:normAutofit/>
          </a:bodyPr>
          <a:lstStyle/>
          <a:p>
            <a:pPr algn="ctr"/>
            <a:r>
              <a:rPr lang="en-US" sz="4000" b="1" dirty="0">
                <a:solidFill>
                  <a:srgbClr val="6A8AA1"/>
                </a:solidFill>
                <a:latin typeface="Garamond" panose="02020404030301010803" pitchFamily="18" charset="0"/>
              </a:rPr>
              <a:t>Elected Officials</a:t>
            </a:r>
          </a:p>
        </p:txBody>
      </p:sp>
      <p:sp>
        <p:nvSpPr>
          <p:cNvPr id="3" name="Content Placeholder 2"/>
          <p:cNvSpPr>
            <a:spLocks noGrp="1"/>
          </p:cNvSpPr>
          <p:nvPr>
            <p:ph idx="1"/>
          </p:nvPr>
        </p:nvSpPr>
        <p:spPr>
          <a:xfrm>
            <a:off x="342900" y="2209800"/>
            <a:ext cx="8801100" cy="3657600"/>
          </a:xfrm>
        </p:spPr>
        <p:txBody>
          <a:bodyPr>
            <a:normAutofit/>
          </a:bodyPr>
          <a:lstStyle/>
          <a:p>
            <a:pPr marL="0" indent="0">
              <a:buNone/>
            </a:pPr>
            <a:r>
              <a:rPr lang="en-US" sz="2400" dirty="0">
                <a:latin typeface="Garamond" panose="02020404030301010803" pitchFamily="18" charset="0"/>
              </a:rPr>
              <a:t>Are subject to indictment or prosecution for misfeasance, malfeasance or willful neglect of duty during their term of office</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In the absence of good cause shown, a member of fiscal court who fails to attend 50% of the regular meetings within a six month period or who fails to attend 2 consecutive meetings shall be charged with neglect of office and upon conviction shall forfeit their office.</a:t>
            </a:r>
          </a:p>
          <a:p>
            <a:endParaRPr lang="en-US" dirty="0"/>
          </a:p>
        </p:txBody>
      </p:sp>
      <p:cxnSp>
        <p:nvCxnSpPr>
          <p:cNvPr id="4" name="Straight Connector 3">
            <a:extLst>
              <a:ext uri="{FF2B5EF4-FFF2-40B4-BE49-F238E27FC236}">
                <a16:creationId xmlns:a16="http://schemas.microsoft.com/office/drawing/2014/main" id="{5A240E5B-5AC4-487A-8071-6E24ADC0E61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25DCA3-BC48-41AB-9773-BCBFD31D352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3DD748-EBD6-45A3-B5C0-C6CF3CFC849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062004-1376-4582-96D7-F7F97EABE30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EF957D-3025-4D60-9B86-605565E96E8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3CA8EE-27F5-4C0E-8236-A2E8F34D40A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36E2DBE-D1A0-4B5B-A868-1194431CBCD9}"/>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65" y="991639"/>
            <a:ext cx="5047469" cy="913361"/>
          </a:xfrm>
        </p:spPr>
        <p:txBody>
          <a:bodyPr>
            <a:noAutofit/>
          </a:bodyPr>
          <a:lstStyle/>
          <a:p>
            <a:pPr algn="ctr"/>
            <a:r>
              <a:rPr lang="en-US" sz="4000" b="1" dirty="0">
                <a:solidFill>
                  <a:srgbClr val="6A8AA1"/>
                </a:solidFill>
                <a:latin typeface="Garamond" panose="02020404030301010803" pitchFamily="18" charset="0"/>
              </a:rPr>
              <a:t>Appointed Officials</a:t>
            </a:r>
          </a:p>
        </p:txBody>
      </p:sp>
      <p:sp>
        <p:nvSpPr>
          <p:cNvPr id="3" name="Content Placeholder 2"/>
          <p:cNvSpPr>
            <a:spLocks noGrp="1"/>
          </p:cNvSpPr>
          <p:nvPr>
            <p:ph idx="1"/>
          </p:nvPr>
        </p:nvSpPr>
        <p:spPr>
          <a:xfrm>
            <a:off x="342900" y="2209800"/>
            <a:ext cx="5257800" cy="3600450"/>
          </a:xfrm>
        </p:spPr>
        <p:txBody>
          <a:bodyPr>
            <a:normAutofit lnSpcReduction="10000"/>
          </a:bodyPr>
          <a:lstStyle/>
          <a:p>
            <a:r>
              <a:rPr lang="en-US" sz="2400" dirty="0">
                <a:latin typeface="Garamond" panose="02020404030301010803" pitchFamily="18" charset="0"/>
              </a:rPr>
              <a:t>Serve a set term</a:t>
            </a:r>
          </a:p>
          <a:p>
            <a:endParaRPr lang="en-US" sz="2400" dirty="0">
              <a:latin typeface="Garamond" panose="02020404030301010803" pitchFamily="18" charset="0"/>
            </a:endParaRPr>
          </a:p>
          <a:p>
            <a:r>
              <a:rPr lang="en-US" sz="2400" dirty="0">
                <a:latin typeface="Garamond" panose="02020404030301010803" pitchFamily="18" charset="0"/>
              </a:rPr>
              <a:t>Are appointed with fiscal court approval</a:t>
            </a:r>
          </a:p>
          <a:p>
            <a:endParaRPr lang="en-US" sz="2400" dirty="0">
              <a:latin typeface="Garamond" panose="02020404030301010803" pitchFamily="18" charset="0"/>
            </a:endParaRPr>
          </a:p>
          <a:p>
            <a:r>
              <a:rPr lang="en-US" sz="2400" dirty="0">
                <a:latin typeface="Garamond" panose="02020404030301010803" pitchFamily="18" charset="0"/>
              </a:rPr>
              <a:t>Salaries are set by the fiscal court</a:t>
            </a:r>
          </a:p>
          <a:p>
            <a:endParaRPr lang="en-US" sz="2400" dirty="0">
              <a:latin typeface="Garamond" panose="02020404030301010803" pitchFamily="18" charset="0"/>
            </a:endParaRPr>
          </a:p>
          <a:p>
            <a:r>
              <a:rPr lang="en-US" sz="2400" dirty="0">
                <a:latin typeface="Garamond" panose="02020404030301010803" pitchFamily="18" charset="0"/>
              </a:rPr>
              <a:t>All county appointed offices are listed in “County Government in Kentucky”	    	</a:t>
            </a:r>
            <a:r>
              <a:rPr lang="en-US" sz="2000" dirty="0">
                <a:solidFill>
                  <a:srgbClr val="FF0000"/>
                </a:solidFill>
                <a:latin typeface="Garamond" panose="02020404030301010803" pitchFamily="18" charset="0"/>
              </a:rPr>
              <a:t>see LRC Informational Bulletin #115</a:t>
            </a:r>
            <a:endParaRPr lang="en-US" sz="2400" dirty="0">
              <a:solidFill>
                <a:srgbClr val="FF0000"/>
              </a:solidFill>
              <a:latin typeface="Garamond" panose="02020404030301010803" pitchFamily="18" charset="0"/>
            </a:endParaRPr>
          </a:p>
          <a:p>
            <a:endParaRPr lang="en-US" dirty="0"/>
          </a:p>
        </p:txBody>
      </p:sp>
      <p:cxnSp>
        <p:nvCxnSpPr>
          <p:cNvPr id="4" name="Straight Connector 3">
            <a:extLst>
              <a:ext uri="{FF2B5EF4-FFF2-40B4-BE49-F238E27FC236}">
                <a16:creationId xmlns:a16="http://schemas.microsoft.com/office/drawing/2014/main" id="{2BD0812B-ADB3-4967-B952-DC2C1FA2D2E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16CC651-E66E-43B3-951A-D68A83403D5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6BB8EF-27EC-4E24-B9DE-9F858996337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520E31-F7B7-430E-B514-071846B3F747}"/>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D748E3-891A-4CC9-B9BB-11C6E9E97553}"/>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3ECDF2-2E50-45BE-A568-1CA153A1404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B532D65-3C07-4C2C-A28F-908B05AEC574}"/>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75" y="941086"/>
            <a:ext cx="4743450" cy="969679"/>
          </a:xfrm>
        </p:spPr>
        <p:txBody>
          <a:bodyPr>
            <a:normAutofit/>
          </a:bodyPr>
          <a:lstStyle/>
          <a:p>
            <a:pPr algn="ctr"/>
            <a:r>
              <a:rPr lang="en-US" sz="4000" b="1" dirty="0">
                <a:solidFill>
                  <a:srgbClr val="6A8AA1"/>
                </a:solidFill>
                <a:latin typeface="Garamond" panose="02020404030301010803" pitchFamily="18" charset="0"/>
              </a:rPr>
              <a:t>Appointed Officials</a:t>
            </a:r>
          </a:p>
        </p:txBody>
      </p:sp>
      <p:sp>
        <p:nvSpPr>
          <p:cNvPr id="3" name="Content Placeholder 2"/>
          <p:cNvSpPr>
            <a:spLocks noGrp="1"/>
          </p:cNvSpPr>
          <p:nvPr>
            <p:ph idx="1"/>
          </p:nvPr>
        </p:nvSpPr>
        <p:spPr>
          <a:xfrm>
            <a:off x="342900" y="2209799"/>
            <a:ext cx="7486650" cy="4495797"/>
          </a:xfrm>
        </p:spPr>
        <p:txBody>
          <a:bodyPr>
            <a:normAutofit fontScale="92500" lnSpcReduction="10000"/>
          </a:bodyPr>
          <a:lstStyle/>
          <a:p>
            <a:pPr marL="0" indent="0">
              <a:buNone/>
            </a:pPr>
            <a:r>
              <a:rPr lang="en-US" sz="2600" u="sng" dirty="0">
                <a:latin typeface="Garamond" panose="02020404030301010803" pitchFamily="18" charset="0"/>
              </a:rPr>
              <a:t>County Treasurer</a:t>
            </a:r>
          </a:p>
          <a:p>
            <a:pPr lvl="1"/>
            <a:r>
              <a:rPr lang="en-US" sz="2600" dirty="0">
                <a:latin typeface="Garamond" panose="02020404030301010803" pitchFamily="18" charset="0"/>
              </a:rPr>
              <a:t>Appointed every four years at regular June meeting of fiscal court</a:t>
            </a:r>
          </a:p>
          <a:p>
            <a:pPr lvl="1"/>
            <a:r>
              <a:rPr lang="en-US" sz="2600" dirty="0">
                <a:latin typeface="Garamond" panose="02020404030301010803" pitchFamily="18" charset="0"/>
              </a:rPr>
              <a:t>Can be nominated by any member of the fiscal court</a:t>
            </a:r>
          </a:p>
          <a:p>
            <a:pPr marL="342900" lvl="1" indent="0">
              <a:buNone/>
            </a:pPr>
            <a:endParaRPr lang="en-US" sz="3200" dirty="0">
              <a:latin typeface="Garamond" panose="02020404030301010803" pitchFamily="18" charset="0"/>
            </a:endParaRPr>
          </a:p>
          <a:p>
            <a:pPr marL="0" indent="0">
              <a:buNone/>
            </a:pPr>
            <a:r>
              <a:rPr lang="en-US" sz="2600" u="sng" dirty="0">
                <a:latin typeface="Garamond" panose="02020404030301010803" pitchFamily="18" charset="0"/>
              </a:rPr>
              <a:t>Road Supervisor</a:t>
            </a:r>
          </a:p>
          <a:p>
            <a:pPr lvl="1"/>
            <a:r>
              <a:rPr lang="en-US" sz="2600" dirty="0">
                <a:latin typeface="Garamond" panose="02020404030301010803" pitchFamily="18" charset="0"/>
              </a:rPr>
              <a:t>Terms can be two or four years, takes office the second Tuesday in January of an odd-numbered year</a:t>
            </a:r>
          </a:p>
          <a:p>
            <a:pPr lvl="1"/>
            <a:r>
              <a:rPr lang="en-US" sz="2600" dirty="0">
                <a:latin typeface="Garamond" panose="02020404030301010803" pitchFamily="18" charset="0"/>
              </a:rPr>
              <a:t>Must be nominated by the County Judge            Executive</a:t>
            </a:r>
          </a:p>
          <a:p>
            <a:pPr lvl="1"/>
            <a:r>
              <a:rPr lang="en-US" sz="2600" dirty="0">
                <a:latin typeface="Garamond" panose="02020404030301010803" pitchFamily="18" charset="0"/>
              </a:rPr>
              <a:t>Must have three years of experience                            and pass an exam (exam administered                            by Transportation Cabinet)</a:t>
            </a:r>
          </a:p>
          <a:p>
            <a:endParaRPr lang="en-US" dirty="0"/>
          </a:p>
        </p:txBody>
      </p:sp>
      <p:cxnSp>
        <p:nvCxnSpPr>
          <p:cNvPr id="4" name="Straight Connector 3">
            <a:extLst>
              <a:ext uri="{FF2B5EF4-FFF2-40B4-BE49-F238E27FC236}">
                <a16:creationId xmlns:a16="http://schemas.microsoft.com/office/drawing/2014/main" id="{2B2D3622-63F9-4360-8C93-4FA302DC923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96879EA-C5E4-42F3-A57F-A95FB88B901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EB7C6D6-D3D8-4DB2-8460-96CAAB672B5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A51C10-F73A-4718-A1EE-84F2BFDFDB3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6824BD5-B192-4D91-B722-888329ABD94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AD983C-0BD2-4DFE-B04F-8CF8181A370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21AC03-3645-4125-BBDE-AF443F52707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Appointed Officials</a:t>
            </a:r>
          </a:p>
        </p:txBody>
      </p:sp>
      <p:sp>
        <p:nvSpPr>
          <p:cNvPr id="3" name="Content Placeholder 2"/>
          <p:cNvSpPr>
            <a:spLocks noGrp="1"/>
          </p:cNvSpPr>
          <p:nvPr>
            <p:ph idx="1"/>
          </p:nvPr>
        </p:nvSpPr>
        <p:spPr>
          <a:xfrm>
            <a:off x="330708" y="2209799"/>
            <a:ext cx="7236278" cy="3886197"/>
          </a:xfrm>
        </p:spPr>
        <p:txBody>
          <a:bodyPr>
            <a:normAutofit/>
          </a:bodyPr>
          <a:lstStyle/>
          <a:p>
            <a:pPr marL="0" indent="0">
              <a:buNone/>
            </a:pPr>
            <a:r>
              <a:rPr lang="en-US" sz="2400" u="sng" dirty="0">
                <a:latin typeface="Garamond" panose="02020404030301010803" pitchFamily="18" charset="0"/>
              </a:rPr>
              <a:t>Dog Warden</a:t>
            </a:r>
          </a:p>
          <a:p>
            <a:pPr lvl="1"/>
            <a:r>
              <a:rPr lang="en-US" sz="2400" dirty="0">
                <a:latin typeface="Garamond" panose="02020404030301010803" pitchFamily="18" charset="0"/>
              </a:rPr>
              <a:t>Per </a:t>
            </a:r>
            <a:r>
              <a:rPr lang="en-US" sz="2400" dirty="0">
                <a:solidFill>
                  <a:srgbClr val="FF0000"/>
                </a:solidFill>
                <a:latin typeface="Garamond" panose="02020404030301010803" pitchFamily="18" charset="0"/>
              </a:rPr>
              <a:t>KRS 258.195</a:t>
            </a:r>
            <a:r>
              <a:rPr lang="en-US" sz="2400" dirty="0">
                <a:latin typeface="Garamond" panose="02020404030301010803" pitchFamily="18" charset="0"/>
              </a:rPr>
              <a:t>, each county must have a dog warden and a dog pound.  Small counties may establish a regional facility with nearby counties</a:t>
            </a:r>
          </a:p>
          <a:p>
            <a:endParaRPr lang="en-US" sz="3000" dirty="0">
              <a:latin typeface="Garamond" panose="02020404030301010803" pitchFamily="18" charset="0"/>
            </a:endParaRPr>
          </a:p>
          <a:p>
            <a:pPr marL="0" indent="0">
              <a:buNone/>
            </a:pPr>
            <a:r>
              <a:rPr lang="en-US" sz="2400" u="sng" dirty="0">
                <a:latin typeface="Garamond" panose="02020404030301010803" pitchFamily="18" charset="0"/>
              </a:rPr>
              <a:t>Disaster Emergency Management Director</a:t>
            </a:r>
          </a:p>
          <a:p>
            <a:pPr lvl="1"/>
            <a:r>
              <a:rPr lang="en-US" sz="2400" dirty="0">
                <a:latin typeface="Garamond" panose="02020404030301010803" pitchFamily="18" charset="0"/>
              </a:rPr>
              <a:t>Represents the Judge Executive on all matters pertaining to the Counties emergency management program and the disaster and emergency          response of the county</a:t>
            </a:r>
          </a:p>
          <a:p>
            <a:endParaRPr lang="en-US" dirty="0"/>
          </a:p>
        </p:txBody>
      </p:sp>
      <p:cxnSp>
        <p:nvCxnSpPr>
          <p:cNvPr id="4" name="Straight Connector 3">
            <a:extLst>
              <a:ext uri="{FF2B5EF4-FFF2-40B4-BE49-F238E27FC236}">
                <a16:creationId xmlns:a16="http://schemas.microsoft.com/office/drawing/2014/main" id="{9B0D25A1-88D9-424C-B607-7D104289C7A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D099DB-E097-48E4-A3A4-B7E0F334B73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E59ADB7-66C7-4316-AD6B-E93D649CFD1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33B394-2F4B-49B2-9C20-BCB900BF7FC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CD4E64-7E1F-42EA-A78E-65898591CC63}"/>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13C94-802E-4929-B840-1A324E56B08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86F462C-D328-486C-8C0B-E049D77E5EC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Deputies and Assistants</a:t>
            </a:r>
          </a:p>
        </p:txBody>
      </p:sp>
      <p:sp>
        <p:nvSpPr>
          <p:cNvPr id="3" name="Content Placeholder 2"/>
          <p:cNvSpPr>
            <a:spLocks noGrp="1"/>
          </p:cNvSpPr>
          <p:nvPr>
            <p:ph idx="1"/>
          </p:nvPr>
        </p:nvSpPr>
        <p:spPr>
          <a:xfrm>
            <a:off x="342900" y="2141983"/>
            <a:ext cx="7886700" cy="4514849"/>
          </a:xfrm>
        </p:spPr>
        <p:txBody>
          <a:bodyPr>
            <a:normAutofit fontScale="92500" lnSpcReduction="20000"/>
          </a:bodyPr>
          <a:lstStyle/>
          <a:p>
            <a:pPr marL="0" indent="0">
              <a:lnSpc>
                <a:spcPct val="120000"/>
              </a:lnSpc>
              <a:buNone/>
            </a:pPr>
            <a:r>
              <a:rPr lang="en-US" sz="2600" dirty="0">
                <a:latin typeface="Garamond" panose="02020404030301010803" pitchFamily="18" charset="0"/>
              </a:rPr>
              <a:t>Offices which have deputies and assistants:</a:t>
            </a:r>
          </a:p>
          <a:p>
            <a:pPr lvl="2">
              <a:lnSpc>
                <a:spcPct val="120000"/>
              </a:lnSpc>
            </a:pPr>
            <a:r>
              <a:rPr lang="en-US" sz="2600" dirty="0">
                <a:latin typeface="Garamond" panose="02020404030301010803" pitchFamily="18" charset="0"/>
              </a:rPr>
              <a:t>Judge Executives</a:t>
            </a:r>
          </a:p>
          <a:p>
            <a:pPr lvl="2">
              <a:lnSpc>
                <a:spcPct val="120000"/>
              </a:lnSpc>
            </a:pPr>
            <a:r>
              <a:rPr lang="en-US" sz="2600" dirty="0">
                <a:latin typeface="Garamond" panose="02020404030301010803" pitchFamily="18" charset="0"/>
              </a:rPr>
              <a:t> Jailer </a:t>
            </a:r>
          </a:p>
          <a:p>
            <a:pPr lvl="2">
              <a:lnSpc>
                <a:spcPct val="120000"/>
              </a:lnSpc>
            </a:pPr>
            <a:r>
              <a:rPr lang="en-US" sz="2600" dirty="0">
                <a:latin typeface="Garamond" panose="02020404030301010803" pitchFamily="18" charset="0"/>
              </a:rPr>
              <a:t>Coroner</a:t>
            </a:r>
          </a:p>
          <a:p>
            <a:pPr lvl="2">
              <a:lnSpc>
                <a:spcPct val="120000"/>
              </a:lnSpc>
            </a:pPr>
            <a:r>
              <a:rPr lang="en-US" sz="2600" dirty="0">
                <a:latin typeface="Garamond" panose="02020404030301010803" pitchFamily="18" charset="0"/>
              </a:rPr>
              <a:t>Clerk  </a:t>
            </a:r>
          </a:p>
          <a:p>
            <a:pPr lvl="2">
              <a:lnSpc>
                <a:spcPct val="120000"/>
              </a:lnSpc>
            </a:pPr>
            <a:r>
              <a:rPr lang="en-US" sz="2600" dirty="0">
                <a:latin typeface="Garamond" panose="02020404030301010803" pitchFamily="18" charset="0"/>
              </a:rPr>
              <a:t>Sheriff</a:t>
            </a:r>
          </a:p>
          <a:p>
            <a:pPr marL="0" indent="0">
              <a:lnSpc>
                <a:spcPct val="120000"/>
              </a:lnSpc>
              <a:buNone/>
            </a:pPr>
            <a:r>
              <a:rPr lang="en-US" sz="2600" dirty="0">
                <a:latin typeface="Garamond" panose="02020404030301010803" pitchFamily="18" charset="0"/>
              </a:rPr>
              <a:t>The number of deputies and assistants is set by the fiscal court</a:t>
            </a:r>
          </a:p>
          <a:p>
            <a:pPr lvl="1">
              <a:lnSpc>
                <a:spcPct val="120000"/>
              </a:lnSpc>
            </a:pPr>
            <a:r>
              <a:rPr lang="en-US" sz="2600" dirty="0">
                <a:latin typeface="Garamond" panose="02020404030301010803" pitchFamily="18" charset="0"/>
              </a:rPr>
              <a:t>Except deputies and assistants of fee officers                                      (Clerk and Sheriff)</a:t>
            </a:r>
          </a:p>
          <a:p>
            <a:pPr marL="0" indent="0">
              <a:lnSpc>
                <a:spcPct val="120000"/>
              </a:lnSpc>
              <a:buNone/>
            </a:pPr>
            <a:r>
              <a:rPr lang="en-US" sz="2600" dirty="0">
                <a:latin typeface="Garamond" panose="02020404030301010803" pitchFamily="18" charset="0"/>
              </a:rPr>
              <a:t>Serve at the pleasure of the official</a:t>
            </a:r>
          </a:p>
          <a:p>
            <a:endParaRPr lang="en-US" dirty="0"/>
          </a:p>
        </p:txBody>
      </p:sp>
      <p:cxnSp>
        <p:nvCxnSpPr>
          <p:cNvPr id="4" name="Straight Connector 3">
            <a:extLst>
              <a:ext uri="{FF2B5EF4-FFF2-40B4-BE49-F238E27FC236}">
                <a16:creationId xmlns:a16="http://schemas.microsoft.com/office/drawing/2014/main" id="{F8A74FAE-B9FC-4AC5-BC6C-A843F93BE99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710416-6B08-4316-AD3A-D8221F1C59F6}"/>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0704ECE-46DB-4EB0-B322-0236011EBC1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213568-F52D-475E-AB41-24EC98E440FC}"/>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59DCD8-EA86-4A90-A163-4E922FADEAC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DD7D48-6A63-4895-859D-E1A2A27946B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5AF9C8F-2E76-49E2-AE44-99BD282A28F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5781"/>
            <a:ext cx="7886700" cy="1325563"/>
          </a:xfrm>
        </p:spPr>
        <p:txBody>
          <a:bodyPr>
            <a:normAutofit/>
          </a:bodyPr>
          <a:lstStyle/>
          <a:p>
            <a:pPr algn="ctr"/>
            <a:r>
              <a:rPr lang="en-US" sz="4000" b="1" dirty="0">
                <a:solidFill>
                  <a:srgbClr val="6A8AA1"/>
                </a:solidFill>
                <a:latin typeface="Garamond" panose="02020404030301010803" pitchFamily="18" charset="0"/>
              </a:rPr>
              <a:t>Deputies and Assistants</a:t>
            </a:r>
          </a:p>
        </p:txBody>
      </p:sp>
      <p:sp>
        <p:nvSpPr>
          <p:cNvPr id="3" name="Content Placeholder 2"/>
          <p:cNvSpPr>
            <a:spLocks noGrp="1"/>
          </p:cNvSpPr>
          <p:nvPr>
            <p:ph idx="1"/>
          </p:nvPr>
        </p:nvSpPr>
        <p:spPr>
          <a:xfrm>
            <a:off x="342900" y="2206435"/>
            <a:ext cx="7886700" cy="3619499"/>
          </a:xfrm>
        </p:spPr>
        <p:txBody>
          <a:bodyPr>
            <a:normAutofit/>
          </a:bodyPr>
          <a:lstStyle/>
          <a:p>
            <a:pPr marL="0" indent="0">
              <a:buNone/>
            </a:pPr>
            <a:r>
              <a:rPr lang="en-US" sz="2400" dirty="0">
                <a:latin typeface="Garamond" panose="02020404030301010803" pitchFamily="18" charset="0"/>
              </a:rPr>
              <a:t>Do not require fiscal court approval</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Individual Salaries are set by fiscal court</a:t>
            </a:r>
          </a:p>
          <a:p>
            <a:pPr lvl="1"/>
            <a:r>
              <a:rPr lang="en-US" sz="2400" dirty="0">
                <a:latin typeface="Garamond" panose="02020404030301010803" pitchFamily="18" charset="0"/>
              </a:rPr>
              <a:t>Except deputies and assistants of the clerk and sheriff</a:t>
            </a:r>
          </a:p>
          <a:p>
            <a:pPr lvl="1"/>
            <a:endParaRPr lang="en-US" sz="2400" dirty="0">
              <a:latin typeface="Garamond" panose="02020404030301010803" pitchFamily="18" charset="0"/>
            </a:endParaRPr>
          </a:p>
          <a:p>
            <a:pPr marL="0" indent="0">
              <a:buNone/>
            </a:pPr>
            <a:r>
              <a:rPr lang="en-US" sz="2400" dirty="0">
                <a:latin typeface="Garamond" panose="02020404030301010803" pitchFamily="18" charset="0"/>
              </a:rPr>
              <a:t>Are subject to state and federal wage and hour laws</a:t>
            </a:r>
          </a:p>
          <a:p>
            <a:endParaRPr lang="en-US" dirty="0"/>
          </a:p>
        </p:txBody>
      </p:sp>
      <p:cxnSp>
        <p:nvCxnSpPr>
          <p:cNvPr id="4" name="Straight Connector 3">
            <a:extLst>
              <a:ext uri="{FF2B5EF4-FFF2-40B4-BE49-F238E27FC236}">
                <a16:creationId xmlns:a16="http://schemas.microsoft.com/office/drawing/2014/main" id="{B6A0AF0A-7344-43B3-9947-36E0EE962C3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670F4CB-7F50-45F3-B21F-789DB4BCFD9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2D39191-E22E-459C-B8E0-101C38EB4D8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AAFE84-8177-44A3-9275-A83AAA57562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C9AF79-FEE2-4092-BD9B-CC30ED20A486}"/>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912DE7-9004-4CAE-80B3-9F0D12FD96DD}"/>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EAE1B7F3-0DF4-484C-B3E1-9C98FE456220}"/>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746919"/>
            <a:ext cx="7886700" cy="1325563"/>
          </a:xfrm>
        </p:spPr>
        <p:txBody>
          <a:bodyPr>
            <a:normAutofit/>
          </a:bodyPr>
          <a:lstStyle/>
          <a:p>
            <a:pPr algn="ctr"/>
            <a:r>
              <a:rPr lang="en-US" sz="4000" b="1" dirty="0">
                <a:solidFill>
                  <a:srgbClr val="6A8AA1"/>
                </a:solidFill>
                <a:latin typeface="Garamond" panose="02020404030301010803" pitchFamily="18" charset="0"/>
              </a:rPr>
              <a:t>County Employees</a:t>
            </a:r>
          </a:p>
        </p:txBody>
      </p:sp>
      <p:sp>
        <p:nvSpPr>
          <p:cNvPr id="3" name="Content Placeholder 2"/>
          <p:cNvSpPr>
            <a:spLocks noGrp="1"/>
          </p:cNvSpPr>
          <p:nvPr>
            <p:ph idx="1"/>
          </p:nvPr>
        </p:nvSpPr>
        <p:spPr>
          <a:xfrm>
            <a:off x="857250" y="2221603"/>
            <a:ext cx="7200900" cy="3876256"/>
          </a:xfrm>
        </p:spPr>
        <p:txBody>
          <a:bodyPr>
            <a:normAutofit/>
          </a:bodyPr>
          <a:lstStyle/>
          <a:p>
            <a:pPr marL="0" indent="0">
              <a:buNone/>
            </a:pPr>
            <a:r>
              <a:rPr lang="en-US" sz="2400" dirty="0">
                <a:latin typeface="Garamond" panose="02020404030301010803" pitchFamily="18" charset="0"/>
              </a:rPr>
              <a:t>Can only be removed with the approval of the fiscal court pursuant to the policies adopted by the county in the Administrative Code</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Are subject to state and federal wage and hour laws</a:t>
            </a:r>
          </a:p>
          <a:p>
            <a:endParaRPr lang="en-US" dirty="0"/>
          </a:p>
        </p:txBody>
      </p:sp>
      <p:cxnSp>
        <p:nvCxnSpPr>
          <p:cNvPr id="4" name="Straight Connector 3">
            <a:extLst>
              <a:ext uri="{FF2B5EF4-FFF2-40B4-BE49-F238E27FC236}">
                <a16:creationId xmlns:a16="http://schemas.microsoft.com/office/drawing/2014/main" id="{54A00936-8D71-4FEB-B093-09E5AAD8CF9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7C03CC-A17F-431E-BF3F-F7447C02039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4ED478D-0252-4579-BDFF-230DA7A4FD4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8F91F6-87E6-467A-8CAC-A2FF2BD2E1B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C5770D-85C4-470E-844A-99FCD89C6D0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18905A-5F73-4386-8751-FF266AB22FB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994F3F7-0324-4F49-97B4-99D7DEEE668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Other Personnel Issues</a:t>
            </a:r>
          </a:p>
        </p:txBody>
      </p:sp>
      <p:sp>
        <p:nvSpPr>
          <p:cNvPr id="3" name="Content Placeholder 2"/>
          <p:cNvSpPr>
            <a:spLocks noGrp="1"/>
          </p:cNvSpPr>
          <p:nvPr>
            <p:ph idx="1"/>
          </p:nvPr>
        </p:nvSpPr>
        <p:spPr>
          <a:xfrm>
            <a:off x="953911" y="2087563"/>
            <a:ext cx="6657975" cy="4008437"/>
          </a:xfrm>
        </p:spPr>
        <p:txBody>
          <a:bodyPr>
            <a:normAutofit/>
          </a:bodyPr>
          <a:lstStyle/>
          <a:p>
            <a:pPr marL="0" indent="0">
              <a:buNone/>
            </a:pPr>
            <a:r>
              <a:rPr lang="en-US" sz="2400" dirty="0">
                <a:latin typeface="Garamond" panose="02020404030301010803" pitchFamily="18" charset="0"/>
              </a:rPr>
              <a:t>Retirement System</a:t>
            </a:r>
          </a:p>
          <a:p>
            <a:endParaRPr lang="en-US" sz="1400" dirty="0">
              <a:latin typeface="Garamond" panose="02020404030301010803" pitchFamily="18" charset="0"/>
            </a:endParaRPr>
          </a:p>
          <a:p>
            <a:pPr marL="0" indent="0">
              <a:buNone/>
            </a:pPr>
            <a:r>
              <a:rPr lang="en-US" sz="2400" dirty="0">
                <a:latin typeface="Garamond" panose="02020404030301010803" pitchFamily="18" charset="0"/>
              </a:rPr>
              <a:t>Social Security </a:t>
            </a:r>
          </a:p>
          <a:p>
            <a:endParaRPr lang="en-US" sz="1600" dirty="0">
              <a:latin typeface="Garamond" panose="02020404030301010803" pitchFamily="18" charset="0"/>
            </a:endParaRPr>
          </a:p>
          <a:p>
            <a:pPr marL="0" indent="0">
              <a:buNone/>
            </a:pPr>
            <a:r>
              <a:rPr lang="en-US" sz="2400" dirty="0">
                <a:latin typeface="Garamond" panose="02020404030301010803" pitchFamily="18" charset="0"/>
              </a:rPr>
              <a:t>Health Insurance	</a:t>
            </a:r>
          </a:p>
          <a:p>
            <a:endParaRPr lang="en-US" sz="1400" dirty="0">
              <a:latin typeface="Garamond" panose="02020404030301010803" pitchFamily="18" charset="0"/>
            </a:endParaRPr>
          </a:p>
          <a:p>
            <a:pPr marL="0" indent="0">
              <a:buNone/>
            </a:pPr>
            <a:r>
              <a:rPr lang="en-US" sz="2400" dirty="0">
                <a:latin typeface="Garamond" panose="02020404030301010803" pitchFamily="18" charset="0"/>
              </a:rPr>
              <a:t>All are outlined in “County Government in Kentucky” </a:t>
            </a:r>
            <a:r>
              <a:rPr lang="en-US" sz="2400" dirty="0">
                <a:solidFill>
                  <a:srgbClr val="FF0000"/>
                </a:solidFill>
                <a:latin typeface="Garamond" panose="02020404030301010803" pitchFamily="18" charset="0"/>
              </a:rPr>
              <a:t>see LRC Informational Bulletin #115</a:t>
            </a:r>
          </a:p>
          <a:p>
            <a:endParaRPr lang="en-US" dirty="0"/>
          </a:p>
        </p:txBody>
      </p:sp>
      <p:cxnSp>
        <p:nvCxnSpPr>
          <p:cNvPr id="4" name="Straight Connector 3">
            <a:extLst>
              <a:ext uri="{FF2B5EF4-FFF2-40B4-BE49-F238E27FC236}">
                <a16:creationId xmlns:a16="http://schemas.microsoft.com/office/drawing/2014/main" id="{8AB4293B-B3C5-4F6A-A4BD-DCCC5E9696E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DBEFC5F-68DC-4B4A-9A41-C623F5094E0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07050C-33D6-4320-AF8E-B5AEA05191F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CE0B36-22F6-44FF-8271-95C899EB843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999F89-6B8C-4F70-A337-D20B4628E9E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D0E23F-B6F2-4901-9495-63884CCEA9A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8EC7E70-E6CD-4928-AC44-286F1EB0146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895600"/>
            <a:ext cx="5562600" cy="684761"/>
          </a:xfrm>
        </p:spPr>
        <p:txBody>
          <a:bodyPr>
            <a:noAutofit/>
          </a:bodyPr>
          <a:lstStyle/>
          <a:p>
            <a:pPr algn="ctr"/>
            <a:r>
              <a:rPr lang="en-US" sz="4000" b="1" dirty="0">
                <a:solidFill>
                  <a:srgbClr val="6A8AA1"/>
                </a:solidFill>
                <a:latin typeface="Garamond" panose="02020404030301010803" pitchFamily="18" charset="0"/>
              </a:rPr>
              <a:t>Newly Elected Checklist</a:t>
            </a:r>
          </a:p>
        </p:txBody>
      </p:sp>
      <p:cxnSp>
        <p:nvCxnSpPr>
          <p:cNvPr id="3" name="Straight Connector 2">
            <a:extLst>
              <a:ext uri="{FF2B5EF4-FFF2-40B4-BE49-F238E27FC236}">
                <a16:creationId xmlns:a16="http://schemas.microsoft.com/office/drawing/2014/main" id="{CA63822C-8CD4-4DD4-98A1-431AF3C9B39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B003F1-E81F-41CD-8163-C851781B69E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7CF8C6-DCB5-43B9-8634-1998E5045F3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9DDB396-FD4B-499F-8A38-AC12CAF5D1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358767-2F4F-4684-BEED-1444DA23809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C718DD-D6FA-4554-84F8-F40CACEF76D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4F8B3A2E-2898-4CCB-BCB9-612634B2D2C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920949"/>
            <a:ext cx="6915150" cy="994172"/>
          </a:xfrm>
        </p:spPr>
        <p:txBody>
          <a:bodyPr/>
          <a:lstStyle/>
          <a:p>
            <a:pPr algn="ctr"/>
            <a:r>
              <a:rPr lang="en-US" sz="4000" dirty="0">
                <a:solidFill>
                  <a:srgbClr val="6A8AA1"/>
                </a:solidFill>
                <a:latin typeface="Garamond" pitchFamily="18" charset="0"/>
              </a:rPr>
              <a:t>Materials</a:t>
            </a:r>
          </a:p>
        </p:txBody>
      </p:sp>
      <p:sp>
        <p:nvSpPr>
          <p:cNvPr id="3" name="Content Placeholder 2"/>
          <p:cNvSpPr>
            <a:spLocks noGrp="1"/>
          </p:cNvSpPr>
          <p:nvPr>
            <p:ph idx="1"/>
          </p:nvPr>
        </p:nvSpPr>
        <p:spPr>
          <a:xfrm>
            <a:off x="342900" y="2067525"/>
            <a:ext cx="8058150" cy="3869526"/>
          </a:xfrm>
        </p:spPr>
        <p:txBody>
          <a:bodyPr>
            <a:normAutofit lnSpcReduction="10000"/>
          </a:bodyPr>
          <a:lstStyle/>
          <a:p>
            <a:pPr lvl="1">
              <a:lnSpc>
                <a:spcPct val="150000"/>
              </a:lnSpc>
            </a:pPr>
            <a:r>
              <a:rPr lang="en-US" sz="2200" dirty="0">
                <a:latin typeface="Garamond" panose="02020404030301010803" pitchFamily="18" charset="0"/>
              </a:rPr>
              <a:t>Checklist</a:t>
            </a:r>
          </a:p>
          <a:p>
            <a:pPr lvl="1">
              <a:lnSpc>
                <a:spcPct val="150000"/>
              </a:lnSpc>
            </a:pPr>
            <a:r>
              <a:rPr lang="en-US" sz="2200" dirty="0">
                <a:latin typeface="Garamond" panose="02020404030301010803" pitchFamily="18" charset="0"/>
              </a:rPr>
              <a:t>Oaths</a:t>
            </a:r>
          </a:p>
          <a:p>
            <a:pPr lvl="1">
              <a:lnSpc>
                <a:spcPct val="150000"/>
              </a:lnSpc>
            </a:pPr>
            <a:r>
              <a:rPr lang="en-US" sz="2200" dirty="0">
                <a:latin typeface="Garamond" panose="02020404030301010803" pitchFamily="18" charset="0"/>
              </a:rPr>
              <a:t>Sample Orders</a:t>
            </a:r>
          </a:p>
          <a:p>
            <a:pPr lvl="1">
              <a:lnSpc>
                <a:spcPct val="150000"/>
              </a:lnSpc>
            </a:pPr>
            <a:r>
              <a:rPr lang="en-US" sz="2200" dirty="0">
                <a:latin typeface="Garamond" panose="02020404030301010803" pitchFamily="18" charset="0"/>
              </a:rPr>
              <a:t>County Assignments</a:t>
            </a:r>
          </a:p>
          <a:p>
            <a:pPr lvl="1">
              <a:lnSpc>
                <a:spcPct val="150000"/>
              </a:lnSpc>
            </a:pPr>
            <a:r>
              <a:rPr lang="en-US" sz="2200" dirty="0">
                <a:latin typeface="Garamond" panose="02020404030301010803" pitchFamily="18" charset="0"/>
              </a:rPr>
              <a:t>County Budget Workshop Schedule</a:t>
            </a:r>
          </a:p>
          <a:p>
            <a:pPr lvl="1">
              <a:lnSpc>
                <a:spcPct val="150000"/>
              </a:lnSpc>
            </a:pPr>
            <a:r>
              <a:rPr lang="en-US" sz="2200" dirty="0">
                <a:latin typeface="Garamond" panose="02020404030301010803" pitchFamily="18" charset="0"/>
              </a:rPr>
              <a:t>Certification of Prior Years of Service</a:t>
            </a:r>
          </a:p>
          <a:p>
            <a:pPr lvl="1">
              <a:lnSpc>
                <a:spcPct val="150000"/>
              </a:lnSpc>
            </a:pPr>
            <a:r>
              <a:rPr lang="en-US" sz="2200" dirty="0">
                <a:latin typeface="Garamond" panose="02020404030301010803" pitchFamily="18" charset="0"/>
              </a:rPr>
              <a:t>Training Guidelines</a:t>
            </a:r>
          </a:p>
          <a:p>
            <a:endParaRPr lang="en-US" dirty="0"/>
          </a:p>
        </p:txBody>
      </p:sp>
      <p:cxnSp>
        <p:nvCxnSpPr>
          <p:cNvPr id="4" name="Straight Connector 3">
            <a:extLst>
              <a:ext uri="{FF2B5EF4-FFF2-40B4-BE49-F238E27FC236}">
                <a16:creationId xmlns:a16="http://schemas.microsoft.com/office/drawing/2014/main" id="{D0BDB932-28A6-4EF0-8B63-7F992D49922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046136-5DCF-4758-8EF5-06ECBAD2434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BBF6DD-DC15-455E-B8E0-E4552741C22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8D08456-46F2-497C-88A0-F34E96C24420}"/>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A4323F-5251-474D-8274-7720AF12B93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4C7AF-8A9B-479F-99B3-C5CD35FE565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DE168B6-AA69-405E-8D15-EB87140AAB2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lstStyle/>
          <a:p>
            <a:pPr algn="ctr"/>
            <a:r>
              <a:rPr lang="en-US" sz="4000" dirty="0">
                <a:solidFill>
                  <a:srgbClr val="6A8AA1"/>
                </a:solidFill>
                <a:latin typeface="Garamond" panose="02020404030301010803" pitchFamily="18" charset="0"/>
              </a:rPr>
              <a:t>What is DLG?</a:t>
            </a:r>
          </a:p>
        </p:txBody>
      </p:sp>
      <p:sp>
        <p:nvSpPr>
          <p:cNvPr id="3" name="Content Placeholder 2"/>
          <p:cNvSpPr>
            <a:spLocks noGrp="1"/>
          </p:cNvSpPr>
          <p:nvPr>
            <p:ph idx="1"/>
          </p:nvPr>
        </p:nvSpPr>
        <p:spPr>
          <a:xfrm>
            <a:off x="342900" y="2201862"/>
            <a:ext cx="7886700" cy="4351338"/>
          </a:xfrm>
        </p:spPr>
        <p:txBody>
          <a:bodyPr/>
          <a:lstStyle/>
          <a:p>
            <a:pPr marL="0" indent="0">
              <a:buNone/>
            </a:pPr>
            <a:r>
              <a:rPr lang="en-US" sz="2400" dirty="0">
                <a:latin typeface="Garamond" panose="02020404030301010803" pitchFamily="18" charset="0"/>
              </a:rPr>
              <a:t>Department for Local Government</a:t>
            </a:r>
            <a:br>
              <a:rPr lang="en-US" sz="2400" dirty="0">
                <a:latin typeface="Garamond" panose="02020404030301010803" pitchFamily="18" charset="0"/>
              </a:rPr>
            </a:br>
            <a:endParaRPr lang="en-US" sz="2400" dirty="0">
              <a:latin typeface="Garamond" panose="02020404030301010803" pitchFamily="18" charset="0"/>
            </a:endParaRPr>
          </a:p>
          <a:p>
            <a:pPr lvl="1"/>
            <a:r>
              <a:rPr lang="en-US" sz="2400" dirty="0">
                <a:latin typeface="Garamond" panose="02020404030301010803" pitchFamily="18" charset="0"/>
              </a:rPr>
              <a:t>Created to assist all local governments throughout Kentucky</a:t>
            </a:r>
          </a:p>
          <a:p>
            <a:pPr lvl="1"/>
            <a:endParaRPr lang="en-US" sz="1200" dirty="0">
              <a:latin typeface="Garamond" panose="02020404030301010803" pitchFamily="18" charset="0"/>
            </a:endParaRPr>
          </a:p>
          <a:p>
            <a:pPr lvl="1"/>
            <a:r>
              <a:rPr lang="en-US" sz="2400" dirty="0">
                <a:latin typeface="Garamond" panose="02020404030301010803" pitchFamily="18" charset="0"/>
              </a:rPr>
              <a:t>Grant and loan assistance</a:t>
            </a:r>
          </a:p>
          <a:p>
            <a:pPr lvl="1"/>
            <a:endParaRPr lang="en-US" sz="1200" dirty="0">
              <a:latin typeface="Garamond" panose="02020404030301010803" pitchFamily="18" charset="0"/>
            </a:endParaRPr>
          </a:p>
          <a:p>
            <a:pPr lvl="1"/>
            <a:r>
              <a:rPr lang="en-US" sz="2400" dirty="0">
                <a:latin typeface="Garamond" panose="02020404030301010803" pitchFamily="18" charset="0"/>
              </a:rPr>
              <a:t>Technical assistance and financial management oversight</a:t>
            </a:r>
          </a:p>
          <a:p>
            <a:endParaRPr lang="en-US" dirty="0"/>
          </a:p>
        </p:txBody>
      </p:sp>
      <p:cxnSp>
        <p:nvCxnSpPr>
          <p:cNvPr id="4" name="Straight Connector 3">
            <a:extLst>
              <a:ext uri="{FF2B5EF4-FFF2-40B4-BE49-F238E27FC236}">
                <a16:creationId xmlns:a16="http://schemas.microsoft.com/office/drawing/2014/main" id="{934F7054-ABA7-4EF0-AE37-7DB359E0939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439113-2288-4753-AEC3-FB3287236F4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8F76CE-AD99-4709-AD48-D2572195226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7A59ED-76DE-4907-B72A-96F61BC4146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FD4AAC-A248-43F7-9215-3B02CE00380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4D68DC-82FC-4AD4-A211-A89635402C3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996470F-D5C7-48D8-B564-7855F0A37B4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3208"/>
            <a:ext cx="9144000" cy="994172"/>
          </a:xfrm>
        </p:spPr>
        <p:txBody>
          <a:bodyPr>
            <a:noAutofit/>
          </a:bodyPr>
          <a:lstStyle/>
          <a:p>
            <a:pPr algn="ctr"/>
            <a:r>
              <a:rPr lang="en-US" sz="4000" b="1" dirty="0">
                <a:solidFill>
                  <a:srgbClr val="6A8AA1"/>
                </a:solidFill>
                <a:latin typeface="Garamond" panose="02020404030301010803" pitchFamily="18" charset="0"/>
              </a:rPr>
              <a:t>Checklist -- Newly Elected County Officials</a:t>
            </a:r>
          </a:p>
        </p:txBody>
      </p:sp>
      <p:sp>
        <p:nvSpPr>
          <p:cNvPr id="3" name="Content Placeholder 2"/>
          <p:cNvSpPr>
            <a:spLocks noGrp="1"/>
          </p:cNvSpPr>
          <p:nvPr>
            <p:ph idx="1"/>
          </p:nvPr>
        </p:nvSpPr>
        <p:spPr>
          <a:xfrm>
            <a:off x="342900" y="2038351"/>
            <a:ext cx="7562850" cy="3371849"/>
          </a:xfrm>
        </p:spPr>
        <p:txBody>
          <a:bodyPr>
            <a:normAutofit/>
          </a:bodyPr>
          <a:lstStyle/>
          <a:p>
            <a:endParaRPr lang="en-US" dirty="0">
              <a:latin typeface="Garamond" panose="02020404030301010803" pitchFamily="18" charset="0"/>
            </a:endParaRPr>
          </a:p>
          <a:p>
            <a:pPr marL="0" indent="0">
              <a:buNone/>
            </a:pPr>
            <a:r>
              <a:rPr lang="en-US" sz="2400" dirty="0">
                <a:latin typeface="Garamond" panose="02020404030301010803" pitchFamily="18" charset="0"/>
              </a:rPr>
              <a:t>On or before January 2, 2023:</a:t>
            </a:r>
          </a:p>
          <a:p>
            <a:endParaRPr lang="en-US" sz="2400" dirty="0">
              <a:latin typeface="Garamond" panose="02020404030301010803" pitchFamily="18" charset="0"/>
            </a:endParaRPr>
          </a:p>
          <a:p>
            <a:pPr lvl="1"/>
            <a:r>
              <a:rPr lang="en-US" sz="2400" dirty="0">
                <a:latin typeface="Garamond" panose="02020404030301010803" pitchFamily="18" charset="0"/>
              </a:rPr>
              <a:t>	Execute bond -- before taking office! </a:t>
            </a:r>
            <a:br>
              <a:rPr lang="en-US" sz="2400" dirty="0">
                <a:latin typeface="Garamond" panose="02020404030301010803" pitchFamily="18" charset="0"/>
              </a:rPr>
            </a:br>
            <a:endParaRPr lang="en-US" sz="2400" dirty="0">
              <a:latin typeface="Garamond" panose="02020404030301010803" pitchFamily="18" charset="0"/>
            </a:endParaRPr>
          </a:p>
          <a:p>
            <a:pPr lvl="1"/>
            <a:r>
              <a:rPr lang="en-US" sz="2400" dirty="0">
                <a:latin typeface="Garamond" panose="02020404030301010803" pitchFamily="18" charset="0"/>
              </a:rPr>
              <a:t>	Only County Attorneys and Magistrates/Commissioners   	are exempt from the bonding requirement </a:t>
            </a:r>
          </a:p>
        </p:txBody>
      </p:sp>
      <p:cxnSp>
        <p:nvCxnSpPr>
          <p:cNvPr id="4" name="Straight Connector 3">
            <a:extLst>
              <a:ext uri="{FF2B5EF4-FFF2-40B4-BE49-F238E27FC236}">
                <a16:creationId xmlns:a16="http://schemas.microsoft.com/office/drawing/2014/main" id="{540774A8-1E6B-4FAD-BD46-CE968262627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606BF7A-4410-4144-B1D1-C72896B2004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278C2D-9569-42CF-9E99-EBAA9A26870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886D2A-279C-4569-90E8-770B7278097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F52CD5-F7E6-4046-8E71-B59A3919FC88}"/>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47A6C3-EB8F-4B4C-B253-B24362E49D7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DCE1261C-5ED2-4024-B446-A3412E25BAE0}"/>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KRS 67.720</a:t>
            </a:r>
          </a:p>
        </p:txBody>
      </p:sp>
      <p:sp>
        <p:nvSpPr>
          <p:cNvPr id="3" name="Content Placeholder 2"/>
          <p:cNvSpPr>
            <a:spLocks noGrp="1"/>
          </p:cNvSpPr>
          <p:nvPr>
            <p:ph idx="1"/>
          </p:nvPr>
        </p:nvSpPr>
        <p:spPr>
          <a:xfrm>
            <a:off x="628650" y="1897062"/>
            <a:ext cx="7886700" cy="4351338"/>
          </a:xfrm>
        </p:spPr>
        <p:txBody>
          <a:bodyPr/>
          <a:lstStyle/>
          <a:p>
            <a:endParaRPr lang="en-US" sz="2400" dirty="0">
              <a:latin typeface="Garamond" panose="02020404030301010803" pitchFamily="18" charset="0"/>
            </a:endParaRPr>
          </a:p>
          <a:p>
            <a:pPr marL="0" indent="0">
              <a:buNone/>
            </a:pPr>
            <a:r>
              <a:rPr lang="en-US" sz="2400" dirty="0">
                <a:latin typeface="Garamond" panose="02020404030301010803" pitchFamily="18" charset="0"/>
              </a:rPr>
              <a:t>The county judge shall execute a bond for the faithful performance of the duties of his office. </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The bond shall be a minimum of ten thousand dollars ($10,000) with sureties approved by fiscal court, which shall record the approval of the sureties in its minutes. </a:t>
            </a:r>
          </a:p>
          <a:p>
            <a:endParaRPr lang="en-US" sz="2400" dirty="0">
              <a:latin typeface="Garamond" panose="02020404030301010803" pitchFamily="18" charset="0"/>
            </a:endParaRPr>
          </a:p>
        </p:txBody>
      </p:sp>
      <p:cxnSp>
        <p:nvCxnSpPr>
          <p:cNvPr id="4" name="Straight Connector 3">
            <a:extLst>
              <a:ext uri="{FF2B5EF4-FFF2-40B4-BE49-F238E27FC236}">
                <a16:creationId xmlns:a16="http://schemas.microsoft.com/office/drawing/2014/main" id="{1FE9A0E0-D61F-41C3-875A-4E659763377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FAD8BC-91D3-4EB7-8587-6C252D99660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A29BC3-1CAE-431F-A1B5-C6C3B78D3D0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91B395-52BC-4EB1-ADFF-6847FF816AE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0E3148-FA57-4622-B393-4B27E02FF21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F3055F-999A-4616-879A-B510D7163A0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4C93B25D-DFDE-4C46-808C-0C496ADA8644}"/>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KRS 67.720 continued…</a:t>
            </a:r>
          </a:p>
        </p:txBody>
      </p:sp>
      <p:sp>
        <p:nvSpPr>
          <p:cNvPr id="3" name="Content Placeholder 2"/>
          <p:cNvSpPr>
            <a:spLocks noGrp="1"/>
          </p:cNvSpPr>
          <p:nvPr>
            <p:ph idx="1"/>
          </p:nvPr>
        </p:nvSpPr>
        <p:spPr>
          <a:xfrm>
            <a:off x="514350" y="1882400"/>
            <a:ext cx="7886700" cy="4351338"/>
          </a:xfrm>
        </p:spPr>
        <p:txBody>
          <a:bodyPr/>
          <a:lstStyle/>
          <a:p>
            <a:endParaRPr lang="en-US" dirty="0"/>
          </a:p>
          <a:p>
            <a:pPr marL="0" indent="0">
              <a:buNone/>
            </a:pPr>
            <a:r>
              <a:rPr lang="en-US" sz="2400" dirty="0">
                <a:latin typeface="Garamond" panose="02020404030301010803" pitchFamily="18" charset="0"/>
              </a:rPr>
              <a:t>If the fiscal court does not approve sureties under this section within thirty (30) days after the county judge/exec. has taken office, the Circuit Judge shall approve the sureties. </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Premiums on the bond of the county judge/executive shall be paid from county funds appropriated by the fiscal court. The fiscal court shall file a record of the bond with the county clerk.</a:t>
            </a:r>
          </a:p>
          <a:p>
            <a:endParaRPr lang="en-US" dirty="0"/>
          </a:p>
        </p:txBody>
      </p:sp>
      <p:cxnSp>
        <p:nvCxnSpPr>
          <p:cNvPr id="4" name="Straight Connector 3">
            <a:extLst>
              <a:ext uri="{FF2B5EF4-FFF2-40B4-BE49-F238E27FC236}">
                <a16:creationId xmlns:a16="http://schemas.microsoft.com/office/drawing/2014/main" id="{8F209A8E-71C2-4E63-A73F-704FDB44617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12B486-545C-46E5-95C1-883E3E57D0ED}"/>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A11010-40B0-4FFF-BB91-F6F62BA239B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382522-3FDF-4C4A-9919-EF5498CD996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067728-C41E-4D2B-AA19-3374ECEDA3A3}"/>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C0CFE4-D1A5-4C8C-BCB1-D51A3CB7FED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7C39ED0-1EE3-45AE-B8A1-1656F7B1CCB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KRS 62.990</a:t>
            </a:r>
          </a:p>
        </p:txBody>
      </p:sp>
      <p:sp>
        <p:nvSpPr>
          <p:cNvPr id="3" name="Content Placeholder 2"/>
          <p:cNvSpPr>
            <a:spLocks noGrp="1"/>
          </p:cNvSpPr>
          <p:nvPr>
            <p:ph idx="1"/>
          </p:nvPr>
        </p:nvSpPr>
        <p:spPr>
          <a:xfrm>
            <a:off x="342900" y="1864519"/>
            <a:ext cx="7886700" cy="3545681"/>
          </a:xfrm>
        </p:spPr>
        <p:txBody>
          <a:bodyPr>
            <a:normAutofit lnSpcReduction="10000"/>
          </a:bodyPr>
          <a:lstStyle/>
          <a:p>
            <a:endParaRPr lang="en-US" dirty="0"/>
          </a:p>
          <a:p>
            <a:pPr marL="0" indent="0">
              <a:buNone/>
            </a:pPr>
            <a:r>
              <a:rPr lang="en-US" sz="2400" dirty="0">
                <a:solidFill>
                  <a:srgbClr val="6A8AA1"/>
                </a:solidFill>
                <a:latin typeface="Garamond" panose="02020404030301010803" pitchFamily="18" charset="0"/>
              </a:rPr>
              <a:t>(1) </a:t>
            </a:r>
            <a:r>
              <a:rPr lang="en-US" sz="2400" dirty="0">
                <a:latin typeface="Garamond" panose="02020404030301010803" pitchFamily="18" charset="0"/>
              </a:rPr>
              <a:t>…shall be fined not less than five hundred ($500) nor more than one thousand dollars ($1,000).</a:t>
            </a:r>
          </a:p>
          <a:p>
            <a:endParaRPr lang="en-US" sz="2400" dirty="0">
              <a:latin typeface="Garamond" panose="02020404030301010803" pitchFamily="18" charset="0"/>
            </a:endParaRPr>
          </a:p>
          <a:p>
            <a:pPr marL="0" indent="0">
              <a:buNone/>
            </a:pPr>
            <a:r>
              <a:rPr lang="en-US" sz="2400" dirty="0">
                <a:solidFill>
                  <a:srgbClr val="6A8AA1"/>
                </a:solidFill>
                <a:latin typeface="Garamond" panose="02020404030301010803" pitchFamily="18" charset="0"/>
              </a:rPr>
              <a:t>(2) </a:t>
            </a:r>
            <a:r>
              <a:rPr lang="en-US" sz="2400" dirty="0">
                <a:latin typeface="Garamond" panose="02020404030301010803" pitchFamily="18" charset="0"/>
              </a:rPr>
              <a:t>…office shall be considered vacant and he shall not be eligible for the same office for two (2) years. </a:t>
            </a:r>
          </a:p>
          <a:p>
            <a:endParaRPr lang="en-US" sz="2400" dirty="0">
              <a:latin typeface="Garamond" panose="02020404030301010803" pitchFamily="18" charset="0"/>
            </a:endParaRPr>
          </a:p>
          <a:p>
            <a:pPr marL="0" indent="0">
              <a:buNone/>
            </a:pPr>
            <a:r>
              <a:rPr lang="en-US" sz="2400" dirty="0">
                <a:solidFill>
                  <a:srgbClr val="6A8AA1"/>
                </a:solidFill>
                <a:latin typeface="Garamond" panose="02020404030301010803" pitchFamily="18" charset="0"/>
              </a:rPr>
              <a:t>(3)  </a:t>
            </a:r>
            <a:r>
              <a:rPr lang="en-US" sz="2400" dirty="0">
                <a:latin typeface="Garamond" panose="02020404030301010803" pitchFamily="18" charset="0"/>
              </a:rPr>
              <a:t>Any officer removed under this statute may seek relief from the fiscal court to remove the disqualification from holding the same office</a:t>
            </a:r>
          </a:p>
          <a:p>
            <a:endParaRPr lang="en-US" dirty="0"/>
          </a:p>
        </p:txBody>
      </p:sp>
      <p:cxnSp>
        <p:nvCxnSpPr>
          <p:cNvPr id="4" name="Straight Connector 3">
            <a:extLst>
              <a:ext uri="{FF2B5EF4-FFF2-40B4-BE49-F238E27FC236}">
                <a16:creationId xmlns:a16="http://schemas.microsoft.com/office/drawing/2014/main" id="{02B9A796-35AD-4B89-A9E3-87C49ADB24F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5881427-5108-4D4F-9C05-75DF0937298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6955D9-5CB3-4E29-AA11-CEC50293582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764C33-1C9E-42BC-8411-831EC85C9AB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8D6522-9793-4FA7-A7E1-AD2BF65CB32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79B95B-B86E-49DE-A4AB-CCEBF27CB8C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E06222D-18FB-4CB5-A9F5-4FCF19F38DB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934489"/>
            <a:ext cx="6762750" cy="970511"/>
          </a:xfrm>
        </p:spPr>
        <p:txBody>
          <a:bodyPr>
            <a:noAutofit/>
          </a:bodyPr>
          <a:lstStyle/>
          <a:p>
            <a:pPr algn="ctr"/>
            <a:r>
              <a:rPr lang="en-US" sz="4000" b="1" dirty="0">
                <a:solidFill>
                  <a:srgbClr val="6A8AA1"/>
                </a:solidFill>
                <a:latin typeface="Garamond" panose="02020404030301010803" pitchFamily="18" charset="0"/>
              </a:rPr>
              <a:t>On or before January 2, 2023:</a:t>
            </a:r>
          </a:p>
        </p:txBody>
      </p:sp>
      <p:sp>
        <p:nvSpPr>
          <p:cNvPr id="3" name="Content Placeholder 2"/>
          <p:cNvSpPr>
            <a:spLocks noGrp="1"/>
          </p:cNvSpPr>
          <p:nvPr>
            <p:ph idx="1"/>
          </p:nvPr>
        </p:nvSpPr>
        <p:spPr>
          <a:xfrm>
            <a:off x="342900" y="1897062"/>
            <a:ext cx="7886700" cy="4351338"/>
          </a:xfrm>
        </p:spPr>
        <p:txBody>
          <a:bodyPr>
            <a:normAutofit/>
          </a:bodyPr>
          <a:lstStyle/>
          <a:p>
            <a:pPr lvl="1"/>
            <a:endParaRPr lang="en-US" dirty="0"/>
          </a:p>
          <a:p>
            <a:pPr lvl="1"/>
            <a:r>
              <a:rPr lang="en-US" sz="2400" dirty="0">
                <a:latin typeface="Garamond" panose="02020404030301010803" pitchFamily="18" charset="0"/>
              </a:rPr>
              <a:t>Take oath(s) of office -- before assuming duties</a:t>
            </a:r>
          </a:p>
          <a:p>
            <a:pPr lvl="1"/>
            <a:endParaRPr lang="en-US" sz="2400" dirty="0">
              <a:latin typeface="Garamond" panose="02020404030301010803" pitchFamily="18" charset="0"/>
            </a:endParaRPr>
          </a:p>
          <a:p>
            <a:pPr lvl="1"/>
            <a:r>
              <a:rPr lang="en-US" sz="2400" dirty="0">
                <a:latin typeface="Garamond" panose="02020404030301010803" pitchFamily="18" charset="0"/>
              </a:rPr>
              <a:t>Meet with county treasurer regarding county budget</a:t>
            </a:r>
          </a:p>
          <a:p>
            <a:pPr lvl="1"/>
            <a:endParaRPr lang="en-US" sz="2400" dirty="0">
              <a:latin typeface="Garamond" panose="02020404030301010803" pitchFamily="18" charset="0"/>
            </a:endParaRPr>
          </a:p>
          <a:p>
            <a:pPr lvl="1"/>
            <a:r>
              <a:rPr lang="en-US" sz="2400" dirty="0">
                <a:latin typeface="Garamond" panose="02020404030301010803" pitchFamily="18" charset="0"/>
              </a:rPr>
              <a:t>Obtain and review most recent inventory listing of county property</a:t>
            </a:r>
          </a:p>
          <a:p>
            <a:endParaRPr lang="en-US" dirty="0"/>
          </a:p>
        </p:txBody>
      </p:sp>
      <p:cxnSp>
        <p:nvCxnSpPr>
          <p:cNvPr id="4" name="Straight Connector 3">
            <a:extLst>
              <a:ext uri="{FF2B5EF4-FFF2-40B4-BE49-F238E27FC236}">
                <a16:creationId xmlns:a16="http://schemas.microsoft.com/office/drawing/2014/main" id="{4C874DAA-501D-43DB-B643-AB8A9848711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12745F0-7071-432E-8755-E01CD3C8125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5ADE276-2AF3-4F80-9869-B7178362E68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728ABE-345B-44DF-8143-4135845311D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3E97B3-73B2-4EF5-9811-8DEC3250DDE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A6B045-9710-42D9-8948-00127E53513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8825A36-DC5D-437D-ACC5-0EDE6173B6A7}"/>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1031506"/>
            <a:ext cx="6572250" cy="799061"/>
          </a:xfrm>
        </p:spPr>
        <p:txBody>
          <a:bodyPr>
            <a:noAutofit/>
          </a:bodyPr>
          <a:lstStyle/>
          <a:p>
            <a:pPr algn="ctr"/>
            <a:r>
              <a:rPr lang="en-US" sz="4000" b="1" dirty="0">
                <a:solidFill>
                  <a:srgbClr val="6A8AA1"/>
                </a:solidFill>
                <a:latin typeface="Garamond" panose="02020404030301010803" pitchFamily="18" charset="0"/>
              </a:rPr>
              <a:t>On or before January 2, 2023:</a:t>
            </a:r>
          </a:p>
        </p:txBody>
      </p:sp>
      <p:sp>
        <p:nvSpPr>
          <p:cNvPr id="3" name="Content Placeholder 2"/>
          <p:cNvSpPr>
            <a:spLocks noGrp="1"/>
          </p:cNvSpPr>
          <p:nvPr>
            <p:ph idx="1"/>
          </p:nvPr>
        </p:nvSpPr>
        <p:spPr>
          <a:xfrm>
            <a:off x="342900" y="1830567"/>
            <a:ext cx="8515350" cy="3657600"/>
          </a:xfrm>
        </p:spPr>
        <p:txBody>
          <a:bodyPr>
            <a:normAutofit/>
          </a:bodyPr>
          <a:lstStyle/>
          <a:p>
            <a:pPr lvl="1"/>
            <a:endParaRPr lang="en-US" sz="2100" dirty="0"/>
          </a:p>
          <a:p>
            <a:pPr lvl="1"/>
            <a:r>
              <a:rPr lang="en-US" sz="2400" dirty="0">
                <a:latin typeface="Garamond" panose="02020404030301010803" pitchFamily="18" charset="0"/>
              </a:rPr>
              <a:t>Review personnel situation and carefully contemplate planned action.   </a:t>
            </a:r>
            <a:br>
              <a:rPr lang="en-US" sz="2400" dirty="0">
                <a:latin typeface="Garamond" panose="02020404030301010803" pitchFamily="18" charset="0"/>
              </a:rPr>
            </a:br>
            <a:endParaRPr lang="en-US" sz="2400" dirty="0">
              <a:latin typeface="Garamond" panose="02020404030301010803" pitchFamily="18" charset="0"/>
            </a:endParaRPr>
          </a:p>
          <a:p>
            <a:pPr lvl="1"/>
            <a:r>
              <a:rPr lang="en-US" sz="2400" dirty="0">
                <a:latin typeface="Garamond" panose="02020404030301010803" pitchFamily="18" charset="0"/>
              </a:rPr>
              <a:t>Obtain copy of order pursuant to </a:t>
            </a:r>
            <a:r>
              <a:rPr lang="en-US" sz="2400" dirty="0">
                <a:solidFill>
                  <a:srgbClr val="FF0000"/>
                </a:solidFill>
                <a:latin typeface="Garamond" panose="02020404030301010803" pitchFamily="18" charset="0"/>
              </a:rPr>
              <a:t>KRS 64.530 </a:t>
            </a:r>
            <a:r>
              <a:rPr lang="en-US" sz="2400" dirty="0">
                <a:latin typeface="Garamond" panose="02020404030301010803" pitchFamily="18" charset="0"/>
              </a:rPr>
              <a:t>regarding office staff</a:t>
            </a:r>
          </a:p>
          <a:p>
            <a:pPr lvl="1"/>
            <a:endParaRPr lang="en-US" sz="2400" dirty="0">
              <a:latin typeface="Garamond" panose="02020404030301010803" pitchFamily="18" charset="0"/>
            </a:endParaRPr>
          </a:p>
          <a:p>
            <a:pPr lvl="1"/>
            <a:r>
              <a:rPr lang="en-US" sz="2400" dirty="0">
                <a:latin typeface="Garamond" panose="02020404030301010803" pitchFamily="18" charset="0"/>
              </a:rPr>
              <a:t>Make arrangements/advertise for special fiscal court meeting as soon as possible for purpose of appointing county employees, and approving sureties</a:t>
            </a:r>
          </a:p>
          <a:p>
            <a:pPr marL="0" indent="0">
              <a:buNone/>
            </a:pPr>
            <a:endParaRPr lang="en-US" dirty="0"/>
          </a:p>
        </p:txBody>
      </p:sp>
      <p:cxnSp>
        <p:nvCxnSpPr>
          <p:cNvPr id="4" name="Straight Connector 3">
            <a:extLst>
              <a:ext uri="{FF2B5EF4-FFF2-40B4-BE49-F238E27FC236}">
                <a16:creationId xmlns:a16="http://schemas.microsoft.com/office/drawing/2014/main" id="{B9FCFD88-47F1-40A3-9957-E7EFAEECAA1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34BDCF5-3FBE-4B4C-8DC9-C9633B58AF2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6C44E4C-C1E1-4861-9B10-3F495EEECF54}"/>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ACC441-1202-40A9-BDBD-E36B354C495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D78186-C6CF-44CB-8145-E7178A368C94}"/>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1412371-8946-4CF1-87B8-D1BD0C2A62B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A333D4F-9609-4567-95EC-E81B0F48F88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346" y="1048270"/>
            <a:ext cx="5725307" cy="741911"/>
          </a:xfrm>
        </p:spPr>
        <p:txBody>
          <a:bodyPr>
            <a:normAutofit/>
          </a:bodyPr>
          <a:lstStyle/>
          <a:p>
            <a:pPr algn="ctr"/>
            <a:r>
              <a:rPr lang="en-US" sz="4000" b="1" dirty="0">
                <a:solidFill>
                  <a:srgbClr val="6A8AA1"/>
                </a:solidFill>
                <a:latin typeface="Garamond" panose="02020404030301010803" pitchFamily="18" charset="0"/>
              </a:rPr>
              <a:t>On January 2, 2023</a:t>
            </a:r>
          </a:p>
        </p:txBody>
      </p:sp>
      <p:sp>
        <p:nvSpPr>
          <p:cNvPr id="3" name="Content Placeholder 2"/>
          <p:cNvSpPr>
            <a:spLocks noGrp="1"/>
          </p:cNvSpPr>
          <p:nvPr>
            <p:ph idx="1"/>
          </p:nvPr>
        </p:nvSpPr>
        <p:spPr>
          <a:xfrm>
            <a:off x="342900" y="2228850"/>
            <a:ext cx="6943725" cy="3314700"/>
          </a:xfrm>
        </p:spPr>
        <p:txBody>
          <a:bodyPr>
            <a:normAutofit lnSpcReduction="10000"/>
          </a:bodyPr>
          <a:lstStyle/>
          <a:p>
            <a:r>
              <a:rPr lang="en-US" sz="2400" dirty="0">
                <a:latin typeface="Garamond" panose="02020404030301010803" pitchFamily="18" charset="0"/>
              </a:rPr>
              <a:t>Have deputies sworn in</a:t>
            </a:r>
          </a:p>
          <a:p>
            <a:endParaRPr lang="en-US" sz="2400" dirty="0">
              <a:latin typeface="Garamond" panose="02020404030301010803" pitchFamily="18" charset="0"/>
            </a:endParaRPr>
          </a:p>
          <a:p>
            <a:r>
              <a:rPr lang="en-US" sz="2400" dirty="0">
                <a:latin typeface="Garamond" panose="02020404030301010803" pitchFamily="18" charset="0"/>
              </a:rPr>
              <a:t>Arrange for new signature cards at bank(s) if needed</a:t>
            </a:r>
          </a:p>
          <a:p>
            <a:endParaRPr lang="en-US" sz="2400" dirty="0">
              <a:latin typeface="Garamond" panose="02020404030301010803" pitchFamily="18" charset="0"/>
            </a:endParaRPr>
          </a:p>
          <a:p>
            <a:r>
              <a:rPr lang="en-US" sz="2400" dirty="0">
                <a:latin typeface="Garamond" panose="02020404030301010803" pitchFamily="18" charset="0"/>
              </a:rPr>
              <a:t>Redo security agreements if needed</a:t>
            </a:r>
          </a:p>
          <a:p>
            <a:endParaRPr lang="en-US" sz="2400" dirty="0">
              <a:latin typeface="Garamond" panose="02020404030301010803" pitchFamily="18" charset="0"/>
            </a:endParaRPr>
          </a:p>
          <a:p>
            <a:r>
              <a:rPr lang="en-US" sz="2400" dirty="0">
                <a:latin typeface="Garamond" panose="02020404030301010803" pitchFamily="18" charset="0"/>
              </a:rPr>
              <a:t>Redo authorized signature forms where applicable, for grants </a:t>
            </a:r>
          </a:p>
          <a:p>
            <a:endParaRPr lang="en-US" dirty="0"/>
          </a:p>
        </p:txBody>
      </p:sp>
      <p:cxnSp>
        <p:nvCxnSpPr>
          <p:cNvPr id="4" name="Straight Connector 3">
            <a:extLst>
              <a:ext uri="{FF2B5EF4-FFF2-40B4-BE49-F238E27FC236}">
                <a16:creationId xmlns:a16="http://schemas.microsoft.com/office/drawing/2014/main" id="{AB9F906E-AD51-4DF4-A65D-F3977EBD5C2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ED47660-5152-471B-A3B7-739E4FAE4BB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57FF873-EAE2-44D5-8DBA-39B0CDF6892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49FB47-C59E-48F4-90C3-C18CC2C43C7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2B598A-9BFF-4F73-AFEC-F9AB7939F44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1B6210-AF10-4793-916B-369A9C5553A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2F050D6-24DC-4BC0-BDA2-EA4DB738B60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6" y="750887"/>
            <a:ext cx="7886700" cy="1325563"/>
          </a:xfrm>
        </p:spPr>
        <p:txBody>
          <a:bodyPr>
            <a:normAutofit/>
          </a:bodyPr>
          <a:lstStyle/>
          <a:p>
            <a:pPr algn="ctr"/>
            <a:r>
              <a:rPr lang="en-US" sz="4000" b="1" dirty="0">
                <a:solidFill>
                  <a:srgbClr val="6A8AA1"/>
                </a:solidFill>
                <a:latin typeface="Garamond" panose="02020404030301010803" pitchFamily="18" charset="0"/>
              </a:rPr>
              <a:t>At The First Fiscal Court Meeting:</a:t>
            </a:r>
          </a:p>
        </p:txBody>
      </p:sp>
      <p:sp>
        <p:nvSpPr>
          <p:cNvPr id="3" name="Content Placeholder 2"/>
          <p:cNvSpPr>
            <a:spLocks noGrp="1"/>
          </p:cNvSpPr>
          <p:nvPr>
            <p:ph idx="1"/>
          </p:nvPr>
        </p:nvSpPr>
        <p:spPr>
          <a:xfrm>
            <a:off x="342900" y="1802232"/>
            <a:ext cx="7772400" cy="3314700"/>
          </a:xfrm>
        </p:spPr>
        <p:txBody>
          <a:bodyPr>
            <a:normAutofit/>
          </a:bodyPr>
          <a:lstStyle/>
          <a:p>
            <a:endParaRPr lang="en-US" dirty="0"/>
          </a:p>
          <a:p>
            <a:r>
              <a:rPr lang="en-US" sz="2400" dirty="0">
                <a:latin typeface="Garamond" panose="02020404030301010803" pitchFamily="18" charset="0"/>
              </a:rPr>
              <a:t>If not already approved, fiscal court votes to approve sureties for bonds of officials as required -- see handout </a:t>
            </a:r>
          </a:p>
          <a:p>
            <a:endParaRPr lang="en-US" sz="2400" dirty="0">
              <a:latin typeface="Garamond" panose="02020404030301010803" pitchFamily="18" charset="0"/>
            </a:endParaRPr>
          </a:p>
          <a:p>
            <a:r>
              <a:rPr lang="en-US" sz="2400" dirty="0">
                <a:latin typeface="Garamond" panose="02020404030301010803" pitchFamily="18" charset="0"/>
              </a:rPr>
              <a:t>Appoint deputies, employees, office staff -- see handout </a:t>
            </a:r>
          </a:p>
          <a:p>
            <a:endParaRPr lang="en-US" sz="2400" dirty="0">
              <a:latin typeface="Garamond" panose="02020404030301010803" pitchFamily="18" charset="0"/>
            </a:endParaRPr>
          </a:p>
          <a:p>
            <a:r>
              <a:rPr lang="en-US" sz="2400" dirty="0">
                <a:latin typeface="Garamond" panose="02020404030301010803" pitchFamily="18" charset="0"/>
              </a:rPr>
              <a:t>With fiscal court approval, judge/exec. appoints county employees -- see handout</a:t>
            </a:r>
          </a:p>
          <a:p>
            <a:endParaRPr lang="en-US" dirty="0"/>
          </a:p>
        </p:txBody>
      </p:sp>
      <p:cxnSp>
        <p:nvCxnSpPr>
          <p:cNvPr id="4" name="Straight Connector 3">
            <a:extLst>
              <a:ext uri="{FF2B5EF4-FFF2-40B4-BE49-F238E27FC236}">
                <a16:creationId xmlns:a16="http://schemas.microsoft.com/office/drawing/2014/main" id="{571A3920-7674-41C5-871D-B412185E2EC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F48EA7D-B29A-45DE-976A-123596C5A606}"/>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705BA8-8CB4-455C-B544-2760C941F36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A4B7B3-0943-4322-8ACD-8B90927806D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EC72DA-1EA0-4883-A6CF-5122EF5089F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71BC84-21D1-42D4-9A75-745D34A270D3}"/>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9EEDE07-87AB-43C3-BA6A-D0931AF29F9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0220"/>
            <a:ext cx="7886700" cy="1325563"/>
          </a:xfrm>
        </p:spPr>
        <p:txBody>
          <a:bodyPr>
            <a:normAutofit/>
          </a:bodyPr>
          <a:lstStyle/>
          <a:p>
            <a:pPr algn="ctr"/>
            <a:r>
              <a:rPr lang="en-US" sz="4000" b="1" dirty="0">
                <a:solidFill>
                  <a:srgbClr val="6A8AA1"/>
                </a:solidFill>
                <a:latin typeface="Garamond" panose="02020404030301010803" pitchFamily="18" charset="0"/>
              </a:rPr>
              <a:t>At The First Fiscal Court Meeting:</a:t>
            </a:r>
          </a:p>
        </p:txBody>
      </p:sp>
      <p:sp>
        <p:nvSpPr>
          <p:cNvPr id="3" name="Content Placeholder 2"/>
          <p:cNvSpPr>
            <a:spLocks noGrp="1"/>
          </p:cNvSpPr>
          <p:nvPr>
            <p:ph idx="1"/>
          </p:nvPr>
        </p:nvSpPr>
        <p:spPr>
          <a:xfrm>
            <a:off x="342900" y="2236470"/>
            <a:ext cx="8496300" cy="3554730"/>
          </a:xfrm>
        </p:spPr>
        <p:txBody>
          <a:bodyPr>
            <a:normAutofit fontScale="85000" lnSpcReduction="20000"/>
          </a:bodyPr>
          <a:lstStyle/>
          <a:p>
            <a:r>
              <a:rPr lang="en-US" sz="2800" dirty="0">
                <a:latin typeface="Garamond" panose="02020404030301010803" pitchFamily="18" charset="0"/>
              </a:rPr>
              <a:t>Review budgets and financial statements for fee offices</a:t>
            </a:r>
          </a:p>
          <a:p>
            <a:endParaRPr lang="en-US" sz="2800" dirty="0">
              <a:latin typeface="Garamond" panose="02020404030301010803" pitchFamily="18" charset="0"/>
            </a:endParaRPr>
          </a:p>
          <a:p>
            <a:r>
              <a:rPr lang="en-US" sz="2800" dirty="0">
                <a:latin typeface="Garamond" panose="02020404030301010803" pitchFamily="18" charset="0"/>
              </a:rPr>
              <a:t>Approve fee office budgets (by January 15) as a whole or by line item</a:t>
            </a:r>
          </a:p>
          <a:p>
            <a:endParaRPr lang="en-US" sz="2800" dirty="0">
              <a:latin typeface="Garamond" panose="02020404030301010803" pitchFamily="18" charset="0"/>
            </a:endParaRPr>
          </a:p>
          <a:p>
            <a:r>
              <a:rPr lang="en-US" sz="2800" dirty="0">
                <a:latin typeface="Garamond" panose="02020404030301010803" pitchFamily="18" charset="0"/>
              </a:rPr>
              <a:t>Fiscal court authorizes jailer to accept bond release fees (if desired)--</a:t>
            </a:r>
            <a:r>
              <a:rPr lang="en-US" sz="2800" dirty="0">
                <a:solidFill>
                  <a:srgbClr val="FF0000"/>
                </a:solidFill>
                <a:latin typeface="Garamond" panose="02020404030301010803" pitchFamily="18" charset="0"/>
              </a:rPr>
              <a:t>KRS 431.5305</a:t>
            </a:r>
          </a:p>
          <a:p>
            <a:endParaRPr lang="en-US" sz="2800" dirty="0">
              <a:latin typeface="Garamond" panose="02020404030301010803" pitchFamily="18" charset="0"/>
            </a:endParaRPr>
          </a:p>
          <a:p>
            <a:r>
              <a:rPr lang="en-US" sz="2800" dirty="0">
                <a:latin typeface="Garamond" panose="02020404030301010803" pitchFamily="18" charset="0"/>
              </a:rPr>
              <a:t>Road supervisor must be appointed by January 10, 2023 for a 2 or 4 year term.-- </a:t>
            </a:r>
            <a:r>
              <a:rPr lang="en-US" sz="2800" dirty="0">
                <a:solidFill>
                  <a:srgbClr val="FF0000"/>
                </a:solidFill>
                <a:latin typeface="Garamond" panose="02020404030301010803" pitchFamily="18" charset="0"/>
              </a:rPr>
              <a:t>KRS 179.020</a:t>
            </a:r>
          </a:p>
          <a:p>
            <a:endParaRPr lang="en-US" dirty="0"/>
          </a:p>
        </p:txBody>
      </p:sp>
      <p:cxnSp>
        <p:nvCxnSpPr>
          <p:cNvPr id="4" name="Straight Connector 3">
            <a:extLst>
              <a:ext uri="{FF2B5EF4-FFF2-40B4-BE49-F238E27FC236}">
                <a16:creationId xmlns:a16="http://schemas.microsoft.com/office/drawing/2014/main" id="{4006523A-FEA2-411D-B29B-6EC177BCAAE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4B3A38-B9EF-4C66-9633-60FF53D50039}"/>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832ABF-EF92-440C-B89D-68BFECEF835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D786D7-EFD3-4CAD-8CDC-408CF7A0889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C8A2FD-A62B-42E7-B93D-64915CCE16F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F0CBFA-8F2F-4F52-AD86-7FCD5D47AB5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3876533A-44AF-432B-9C88-C0C8D6ECE2A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4569"/>
            <a:ext cx="7886700" cy="1325563"/>
          </a:xfrm>
        </p:spPr>
        <p:txBody>
          <a:bodyPr>
            <a:normAutofit/>
          </a:bodyPr>
          <a:lstStyle/>
          <a:p>
            <a:pPr algn="ctr"/>
            <a:r>
              <a:rPr lang="en-US" sz="4000" b="1" dirty="0">
                <a:solidFill>
                  <a:srgbClr val="6A8AA1"/>
                </a:solidFill>
                <a:latin typeface="Garamond" panose="02020404030301010803" pitchFamily="18" charset="0"/>
              </a:rPr>
              <a:t>As soon as possible, review copies of and become familiar with:</a:t>
            </a:r>
          </a:p>
        </p:txBody>
      </p:sp>
      <p:sp>
        <p:nvSpPr>
          <p:cNvPr id="3" name="Content Placeholder 2"/>
          <p:cNvSpPr>
            <a:spLocks noGrp="1"/>
          </p:cNvSpPr>
          <p:nvPr>
            <p:ph idx="1"/>
          </p:nvPr>
        </p:nvSpPr>
        <p:spPr>
          <a:xfrm>
            <a:off x="342900" y="2857500"/>
            <a:ext cx="6943725" cy="2781300"/>
          </a:xfrm>
        </p:spPr>
        <p:txBody>
          <a:bodyPr>
            <a:normAutofit/>
          </a:bodyPr>
          <a:lstStyle/>
          <a:p>
            <a:r>
              <a:rPr lang="en-US" sz="2400" dirty="0">
                <a:latin typeface="Garamond" panose="02020404030301010803" pitchFamily="18" charset="0"/>
              </a:rPr>
              <a:t>Budget and amendment ordinances, transfer orders</a:t>
            </a:r>
          </a:p>
          <a:p>
            <a:endParaRPr lang="en-US" sz="2400" dirty="0">
              <a:latin typeface="Garamond" panose="02020404030301010803" pitchFamily="18" charset="0"/>
            </a:endParaRPr>
          </a:p>
          <a:p>
            <a:r>
              <a:rPr lang="en-US" sz="2400" dirty="0">
                <a:latin typeface="Garamond" panose="02020404030301010803" pitchFamily="18" charset="0"/>
              </a:rPr>
              <a:t>Most recent quarterly report, including liabilities section</a:t>
            </a:r>
          </a:p>
          <a:p>
            <a:endParaRPr lang="en-US" sz="2400" dirty="0">
              <a:latin typeface="Garamond" panose="02020404030301010803" pitchFamily="18" charset="0"/>
            </a:endParaRPr>
          </a:p>
          <a:p>
            <a:r>
              <a:rPr lang="en-US" sz="2400" dirty="0">
                <a:latin typeface="Garamond" panose="02020404030301010803" pitchFamily="18" charset="0"/>
              </a:rPr>
              <a:t>Treasurer’s monthly report to fiscal court</a:t>
            </a:r>
          </a:p>
          <a:p>
            <a:endParaRPr lang="en-US" sz="2400" dirty="0">
              <a:latin typeface="Garamond" panose="02020404030301010803" pitchFamily="18" charset="0"/>
            </a:endParaRPr>
          </a:p>
          <a:p>
            <a:pPr marL="0" indent="0">
              <a:buNone/>
            </a:pPr>
            <a:endParaRPr lang="en-US" sz="2400" dirty="0">
              <a:latin typeface="Garamond" panose="02020404030301010803" pitchFamily="18" charset="0"/>
            </a:endParaRPr>
          </a:p>
          <a:p>
            <a:endParaRPr lang="en-US" dirty="0"/>
          </a:p>
        </p:txBody>
      </p:sp>
      <p:cxnSp>
        <p:nvCxnSpPr>
          <p:cNvPr id="4" name="Straight Connector 3">
            <a:extLst>
              <a:ext uri="{FF2B5EF4-FFF2-40B4-BE49-F238E27FC236}">
                <a16:creationId xmlns:a16="http://schemas.microsoft.com/office/drawing/2014/main" id="{0C43616C-35DB-426E-94C8-795896FDE91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284A26F-E704-45A5-8815-61782B98721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227D09-0872-4C81-88B0-99E5EA9D580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9F65F9-9743-4788-B174-1A8A4D6C2EB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37E1D8-DFD1-4CC9-8430-91466D3A0B3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F799CA-AA2F-48F3-9341-DB7CBD43AC1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ABEA7D89-210A-460E-992C-8FC2F97D7FE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lstStyle/>
          <a:p>
            <a:pPr algn="ctr"/>
            <a:r>
              <a:rPr lang="en-US" sz="4000" dirty="0">
                <a:solidFill>
                  <a:srgbClr val="6A8AA1"/>
                </a:solidFill>
                <a:latin typeface="Garamond" panose="02020404030301010803" pitchFamily="18" charset="0"/>
              </a:rPr>
              <a:t>How DLG is Structured</a:t>
            </a:r>
          </a:p>
        </p:txBody>
      </p:sp>
      <p:sp>
        <p:nvSpPr>
          <p:cNvPr id="3" name="Content Placeholder 2"/>
          <p:cNvSpPr>
            <a:spLocks noGrp="1"/>
          </p:cNvSpPr>
          <p:nvPr>
            <p:ph idx="1"/>
          </p:nvPr>
        </p:nvSpPr>
        <p:spPr>
          <a:xfrm>
            <a:off x="345948" y="2236596"/>
            <a:ext cx="7350252" cy="3859400"/>
          </a:xfrm>
        </p:spPr>
        <p:txBody>
          <a:bodyPr>
            <a:normAutofit/>
          </a:bodyPr>
          <a:lstStyle/>
          <a:p>
            <a:pPr marL="0" indent="0">
              <a:buNone/>
            </a:pPr>
            <a:r>
              <a:rPr lang="en-US" sz="2400" dirty="0">
                <a:latin typeface="Garamond" panose="02020404030301010803" pitchFamily="18" charset="0"/>
              </a:rPr>
              <a:t>Commissioner’s Office</a:t>
            </a:r>
          </a:p>
          <a:p>
            <a:pPr marL="342900" lvl="1" indent="0">
              <a:buNone/>
            </a:pPr>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Commissioner: Dennis Keene</a:t>
            </a:r>
          </a:p>
          <a:p>
            <a:pPr marL="342900" lvl="1" indent="0">
              <a:buNone/>
            </a:pPr>
            <a:r>
              <a:rPr lang="en-US" sz="2400" dirty="0">
                <a:latin typeface="Garamond" panose="02020404030301010803" pitchFamily="18" charset="0"/>
              </a:rPr>
              <a:t>	Chief of Staff: Eddie Jacobs</a:t>
            </a:r>
          </a:p>
          <a:p>
            <a:pPr marL="342900" lvl="1" indent="0">
              <a:buNone/>
            </a:pPr>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Office of Financial Management &amp; Administration</a:t>
            </a:r>
          </a:p>
          <a:p>
            <a:pPr marL="342900" lvl="1" indent="0">
              <a:buNone/>
            </a:pPr>
            <a:r>
              <a:rPr lang="en-US" sz="2400" dirty="0">
                <a:latin typeface="Garamond" panose="02020404030301010803" pitchFamily="18" charset="0"/>
              </a:rPr>
              <a:t>	Wil Rhodes</a:t>
            </a:r>
          </a:p>
          <a:p>
            <a:pPr lvl="1"/>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Office of Federal Grants</a:t>
            </a:r>
          </a:p>
          <a:p>
            <a:pPr marL="342900" lvl="1" indent="0">
              <a:buNone/>
            </a:pPr>
            <a:r>
              <a:rPr lang="en-US" sz="2400" dirty="0">
                <a:latin typeface="Garamond" panose="02020404030301010803" pitchFamily="18" charset="0"/>
              </a:rPr>
              <a:t>	Billie R. Johnson</a:t>
            </a:r>
          </a:p>
          <a:p>
            <a:endParaRPr lang="en-US" dirty="0"/>
          </a:p>
        </p:txBody>
      </p:sp>
      <p:cxnSp>
        <p:nvCxnSpPr>
          <p:cNvPr id="4" name="Straight Connector 3">
            <a:extLst>
              <a:ext uri="{FF2B5EF4-FFF2-40B4-BE49-F238E27FC236}">
                <a16:creationId xmlns:a16="http://schemas.microsoft.com/office/drawing/2014/main" id="{0EDE6082-B708-4A98-93C5-8E8C1984151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1A1A23-C1FF-4B6A-BFD8-803636AC05E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411ACAA-A428-4330-9C6D-24AD9118367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08A9BA-E7FA-4BD1-96E6-C1E14CB8CFA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66E721-1548-458F-9EE3-9F36690CC9A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F807587-EA38-4E32-B625-0902D77FB25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9CBCF69-EE27-47B9-835D-9BE823FCA28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5285"/>
            <a:ext cx="7886700" cy="1325563"/>
          </a:xfrm>
        </p:spPr>
        <p:txBody>
          <a:bodyPr>
            <a:normAutofit/>
          </a:bodyPr>
          <a:lstStyle/>
          <a:p>
            <a:pPr algn="ctr"/>
            <a:r>
              <a:rPr lang="en-US" sz="4000" b="1" dirty="0">
                <a:solidFill>
                  <a:srgbClr val="6A8AA1"/>
                </a:solidFill>
                <a:latin typeface="Garamond" panose="02020404030301010803" pitchFamily="18" charset="0"/>
              </a:rPr>
              <a:t>As soon as possible, review copies of and become familiar with:</a:t>
            </a:r>
          </a:p>
        </p:txBody>
      </p:sp>
      <p:sp>
        <p:nvSpPr>
          <p:cNvPr id="3" name="Content Placeholder 2"/>
          <p:cNvSpPr>
            <a:spLocks noGrp="1"/>
          </p:cNvSpPr>
          <p:nvPr>
            <p:ph idx="1"/>
          </p:nvPr>
        </p:nvSpPr>
        <p:spPr>
          <a:xfrm>
            <a:off x="342900" y="2574132"/>
            <a:ext cx="7886700" cy="3076574"/>
          </a:xfrm>
        </p:spPr>
        <p:txBody>
          <a:bodyPr>
            <a:normAutofit fontScale="92500" lnSpcReduction="10000"/>
          </a:bodyPr>
          <a:lstStyle/>
          <a:p>
            <a:r>
              <a:rPr lang="en-US" sz="2700" dirty="0">
                <a:latin typeface="Garamond" panose="02020404030301010803" pitchFamily="18" charset="0"/>
              </a:rPr>
              <a:t>County Administrative Code  </a:t>
            </a:r>
            <a:r>
              <a:rPr lang="en-US" sz="2700" dirty="0">
                <a:solidFill>
                  <a:srgbClr val="FF0000"/>
                </a:solidFill>
                <a:latin typeface="Garamond" panose="02020404030301010803" pitchFamily="18" charset="0"/>
              </a:rPr>
              <a:t>(KRS 68.005)</a:t>
            </a:r>
          </a:p>
          <a:p>
            <a:pPr lvl="1">
              <a:lnSpc>
                <a:spcPct val="150000"/>
              </a:lnSpc>
            </a:pPr>
            <a:r>
              <a:rPr lang="en-US" sz="2400" dirty="0">
                <a:latin typeface="Garamond" panose="02020404030301010803" pitchFamily="18" charset="0"/>
              </a:rPr>
              <a:t>General Administration</a:t>
            </a:r>
          </a:p>
          <a:p>
            <a:pPr lvl="1">
              <a:lnSpc>
                <a:spcPct val="150000"/>
              </a:lnSpc>
            </a:pPr>
            <a:r>
              <a:rPr lang="en-US" sz="2400" dirty="0">
                <a:latin typeface="Garamond" panose="02020404030301010803" pitchFamily="18" charset="0"/>
              </a:rPr>
              <a:t>Personnel policies</a:t>
            </a:r>
          </a:p>
          <a:p>
            <a:pPr lvl="1">
              <a:lnSpc>
                <a:spcPct val="150000"/>
              </a:lnSpc>
            </a:pPr>
            <a:r>
              <a:rPr lang="en-US" sz="2400" dirty="0">
                <a:latin typeface="Garamond" panose="02020404030301010803" pitchFamily="18" charset="0"/>
              </a:rPr>
              <a:t>Purchasing policies</a:t>
            </a:r>
          </a:p>
          <a:p>
            <a:pPr lvl="1">
              <a:lnSpc>
                <a:spcPct val="150000"/>
              </a:lnSpc>
            </a:pPr>
            <a:r>
              <a:rPr lang="en-US" sz="2400" dirty="0">
                <a:latin typeface="Garamond" panose="02020404030301010803" pitchFamily="18" charset="0"/>
              </a:rPr>
              <a:t>Administration of county fiscal affairs</a:t>
            </a:r>
          </a:p>
          <a:p>
            <a:pPr lvl="1">
              <a:lnSpc>
                <a:spcPct val="150000"/>
              </a:lnSpc>
            </a:pPr>
            <a:r>
              <a:rPr lang="en-US" sz="2400" dirty="0">
                <a:latin typeface="Garamond" panose="02020404030301010803" pitchFamily="18" charset="0"/>
              </a:rPr>
              <a:t>Delivery of county services</a:t>
            </a:r>
          </a:p>
          <a:p>
            <a:endParaRPr lang="en-US" dirty="0"/>
          </a:p>
        </p:txBody>
      </p:sp>
      <p:cxnSp>
        <p:nvCxnSpPr>
          <p:cNvPr id="4" name="Straight Connector 3">
            <a:extLst>
              <a:ext uri="{FF2B5EF4-FFF2-40B4-BE49-F238E27FC236}">
                <a16:creationId xmlns:a16="http://schemas.microsoft.com/office/drawing/2014/main" id="{293B343E-AE72-4FE8-8F27-2D25AE2A6BDB}"/>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008E41-C0F5-45C7-90B6-04936D01CC7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824696-1B56-4F4C-8CEC-942B5BD6966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8748EB-5172-4967-A6E7-4FAE1A33C03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238002-B86B-4476-8B73-5DE9AF33032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E3F024-85D0-4ACB-9185-4AFBE911F63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ABC1F5AC-7681-4C1E-AABD-5A7C046A125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4569"/>
            <a:ext cx="7886700" cy="1325563"/>
          </a:xfrm>
        </p:spPr>
        <p:txBody>
          <a:bodyPr>
            <a:normAutofit/>
          </a:bodyPr>
          <a:lstStyle/>
          <a:p>
            <a:pPr algn="ctr"/>
            <a:r>
              <a:rPr lang="en-US" sz="4000" b="1" dirty="0">
                <a:solidFill>
                  <a:srgbClr val="6A8AA1"/>
                </a:solidFill>
                <a:latin typeface="Garamond" panose="02020404030301010803" pitchFamily="18" charset="0"/>
              </a:rPr>
              <a:t>As soon as possible, review copies of and become familiar with:</a:t>
            </a:r>
          </a:p>
        </p:txBody>
      </p:sp>
      <p:sp>
        <p:nvSpPr>
          <p:cNvPr id="3" name="Content Placeholder 2"/>
          <p:cNvSpPr>
            <a:spLocks noGrp="1"/>
          </p:cNvSpPr>
          <p:nvPr>
            <p:ph idx="1"/>
          </p:nvPr>
        </p:nvSpPr>
        <p:spPr>
          <a:xfrm>
            <a:off x="342900" y="2552700"/>
            <a:ext cx="7372350" cy="3238500"/>
          </a:xfrm>
        </p:spPr>
        <p:txBody>
          <a:bodyPr>
            <a:normAutofit fontScale="32500" lnSpcReduction="20000"/>
          </a:bodyPr>
          <a:lstStyle/>
          <a:p>
            <a:pPr>
              <a:lnSpc>
                <a:spcPct val="170000"/>
              </a:lnSpc>
            </a:pPr>
            <a:r>
              <a:rPr lang="en-US" sz="6000" dirty="0">
                <a:latin typeface="Garamond" panose="02020404030301010803" pitchFamily="18" charset="0"/>
              </a:rPr>
              <a:t>Purchasing policies</a:t>
            </a:r>
          </a:p>
          <a:p>
            <a:pPr>
              <a:lnSpc>
                <a:spcPct val="170000"/>
              </a:lnSpc>
            </a:pPr>
            <a:r>
              <a:rPr lang="en-US" sz="6000" dirty="0">
                <a:latin typeface="Garamond" panose="02020404030301010803" pitchFamily="18" charset="0"/>
              </a:rPr>
              <a:t>Bid requirements, statutory and local (state price contracts)</a:t>
            </a:r>
          </a:p>
          <a:p>
            <a:pPr>
              <a:lnSpc>
                <a:spcPct val="170000"/>
              </a:lnSpc>
            </a:pPr>
            <a:r>
              <a:rPr lang="en-US" sz="6000" dirty="0">
                <a:latin typeface="Garamond" panose="02020404030301010803" pitchFamily="18" charset="0"/>
              </a:rPr>
              <a:t>Open meetings law and policy </a:t>
            </a:r>
          </a:p>
          <a:p>
            <a:pPr>
              <a:lnSpc>
                <a:spcPct val="170000"/>
              </a:lnSpc>
            </a:pPr>
            <a:r>
              <a:rPr lang="en-US" sz="6000" dirty="0">
                <a:latin typeface="Garamond" panose="02020404030301010803" pitchFamily="18" charset="0"/>
              </a:rPr>
              <a:t>Open records law and local policies</a:t>
            </a:r>
          </a:p>
          <a:p>
            <a:pPr>
              <a:lnSpc>
                <a:spcPct val="170000"/>
              </a:lnSpc>
            </a:pPr>
            <a:r>
              <a:rPr lang="en-US" sz="6000" dirty="0">
                <a:latin typeface="Garamond" panose="02020404030301010803" pitchFamily="18" charset="0"/>
              </a:rPr>
              <a:t>Fiscal court procedures and meetings</a:t>
            </a:r>
          </a:p>
          <a:p>
            <a:pPr>
              <a:lnSpc>
                <a:spcPct val="170000"/>
              </a:lnSpc>
            </a:pPr>
            <a:endParaRPr lang="en-US" dirty="0"/>
          </a:p>
        </p:txBody>
      </p:sp>
      <p:cxnSp>
        <p:nvCxnSpPr>
          <p:cNvPr id="4" name="Straight Connector 3">
            <a:extLst>
              <a:ext uri="{FF2B5EF4-FFF2-40B4-BE49-F238E27FC236}">
                <a16:creationId xmlns:a16="http://schemas.microsoft.com/office/drawing/2014/main" id="{27E9C723-866F-4422-96AC-D2C8DA69A8C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96F8A2-56BD-4F50-88C3-F0DC0CA3887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CE0BF39-C467-4A00-A70D-7EDA4590A1C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048D46-071C-494E-90E9-D3F8DE57C03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8FC566-1121-4091-8056-0943E4CECFD6}"/>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0D56AA-0390-42D4-9CF2-9CCA8B62A2E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3639182-E30F-4EE3-814D-2F719E90D84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6637"/>
            <a:ext cx="7886700" cy="1325563"/>
          </a:xfrm>
        </p:spPr>
        <p:txBody>
          <a:bodyPr>
            <a:normAutofit/>
          </a:bodyPr>
          <a:lstStyle/>
          <a:p>
            <a:pPr algn="ctr"/>
            <a:r>
              <a:rPr lang="en-US" sz="4000" b="1" dirty="0">
                <a:solidFill>
                  <a:srgbClr val="6A8AA1"/>
                </a:solidFill>
                <a:latin typeface="Garamond" panose="02020404030301010803" pitchFamily="18" charset="0"/>
              </a:rPr>
              <a:t>As soon as possible, review copies of and become familiar with:</a:t>
            </a:r>
          </a:p>
        </p:txBody>
      </p:sp>
      <p:sp>
        <p:nvSpPr>
          <p:cNvPr id="3" name="Content Placeholder 2"/>
          <p:cNvSpPr>
            <a:spLocks noGrp="1"/>
          </p:cNvSpPr>
          <p:nvPr>
            <p:ph idx="1"/>
          </p:nvPr>
        </p:nvSpPr>
        <p:spPr>
          <a:xfrm>
            <a:off x="342900" y="2636836"/>
            <a:ext cx="7277100" cy="3535363"/>
          </a:xfrm>
        </p:spPr>
        <p:txBody>
          <a:bodyPr>
            <a:normAutofit fontScale="92500" lnSpcReduction="10000"/>
          </a:bodyPr>
          <a:lstStyle/>
          <a:p>
            <a:r>
              <a:rPr lang="en-US" sz="2400" dirty="0">
                <a:latin typeface="Garamond" panose="02020404030301010803" pitchFamily="18" charset="0"/>
              </a:rPr>
              <a:t>Ethics code</a:t>
            </a:r>
          </a:p>
          <a:p>
            <a:endParaRPr lang="en-US" sz="2400" dirty="0">
              <a:latin typeface="Garamond" panose="02020404030301010803" pitchFamily="18" charset="0"/>
            </a:endParaRPr>
          </a:p>
          <a:p>
            <a:r>
              <a:rPr lang="en-US" sz="2400" dirty="0">
                <a:latin typeface="Garamond" panose="02020404030301010803" pitchFamily="18" charset="0"/>
              </a:rPr>
              <a:t>County road plan</a:t>
            </a:r>
          </a:p>
          <a:p>
            <a:endParaRPr lang="en-US" sz="2400" dirty="0">
              <a:latin typeface="Garamond" panose="02020404030301010803" pitchFamily="18" charset="0"/>
            </a:endParaRPr>
          </a:p>
          <a:p>
            <a:r>
              <a:rPr lang="en-US" sz="2400" dirty="0">
                <a:latin typeface="Garamond" panose="02020404030301010803" pitchFamily="18" charset="0"/>
              </a:rPr>
              <a:t>Jailer’s report on condition of jail to fiscal court</a:t>
            </a:r>
          </a:p>
          <a:p>
            <a:endParaRPr lang="en-US" sz="2400" dirty="0">
              <a:latin typeface="Garamond" panose="02020404030301010803" pitchFamily="18" charset="0"/>
            </a:endParaRPr>
          </a:p>
          <a:p>
            <a:r>
              <a:rPr lang="en-US" sz="2400" dirty="0">
                <a:latin typeface="Garamond" panose="02020404030301010803" pitchFamily="18" charset="0"/>
              </a:rPr>
              <a:t>Standing orders </a:t>
            </a:r>
          </a:p>
          <a:p>
            <a:endParaRPr lang="en-US" sz="2400" dirty="0">
              <a:latin typeface="Garamond" panose="02020404030301010803" pitchFamily="18" charset="0"/>
            </a:endParaRPr>
          </a:p>
          <a:p>
            <a:r>
              <a:rPr lang="en-US" sz="2400" dirty="0">
                <a:latin typeface="Garamond" panose="02020404030301010803" pitchFamily="18" charset="0"/>
              </a:rPr>
              <a:t>Dealing with emergencies--</a:t>
            </a:r>
            <a:r>
              <a:rPr lang="en-US" sz="2400" dirty="0">
                <a:solidFill>
                  <a:srgbClr val="FF0000"/>
                </a:solidFill>
                <a:latin typeface="Garamond" panose="02020404030301010803" pitchFamily="18" charset="0"/>
              </a:rPr>
              <a:t>KRS 39B.070</a:t>
            </a:r>
          </a:p>
          <a:p>
            <a:endParaRPr lang="en-US" dirty="0"/>
          </a:p>
        </p:txBody>
      </p:sp>
      <p:cxnSp>
        <p:nvCxnSpPr>
          <p:cNvPr id="4" name="Straight Connector 3">
            <a:extLst>
              <a:ext uri="{FF2B5EF4-FFF2-40B4-BE49-F238E27FC236}">
                <a16:creationId xmlns:a16="http://schemas.microsoft.com/office/drawing/2014/main" id="{BDA11379-F433-4A61-A4A1-D5B00FCB582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9FF2E0-7CD7-4BEA-9F14-E8C868208A0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1762D5F-DF56-4F0E-AAD5-11990E9E9FAC}"/>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84159E-6CD8-419E-A40A-AFEE6C17332C}"/>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9C97F6-68C7-4A4B-BB04-1E7BD0D26E6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1DA78E-9258-496E-A8DD-16F60A7A9FA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E95A79E6-DEB3-41A1-9C69-A7D380B72BF9}"/>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6637"/>
            <a:ext cx="7886700" cy="1325563"/>
          </a:xfrm>
        </p:spPr>
        <p:txBody>
          <a:bodyPr>
            <a:normAutofit/>
          </a:bodyPr>
          <a:lstStyle/>
          <a:p>
            <a:pPr algn="ctr"/>
            <a:r>
              <a:rPr lang="en-US" sz="4000" b="1" dirty="0">
                <a:solidFill>
                  <a:srgbClr val="6A8AA1"/>
                </a:solidFill>
                <a:latin typeface="Garamond" panose="02020404030301010803" pitchFamily="18" charset="0"/>
              </a:rPr>
              <a:t>As soon as possible, review copies of and become familiar with:</a:t>
            </a:r>
          </a:p>
        </p:txBody>
      </p:sp>
      <p:sp>
        <p:nvSpPr>
          <p:cNvPr id="3" name="Content Placeholder 2"/>
          <p:cNvSpPr>
            <a:spLocks noGrp="1"/>
          </p:cNvSpPr>
          <p:nvPr>
            <p:ph idx="1"/>
          </p:nvPr>
        </p:nvSpPr>
        <p:spPr>
          <a:xfrm>
            <a:off x="342900" y="2636836"/>
            <a:ext cx="7886700" cy="4000502"/>
          </a:xfrm>
        </p:spPr>
        <p:txBody>
          <a:bodyPr>
            <a:normAutofit/>
          </a:bodyPr>
          <a:lstStyle/>
          <a:p>
            <a:r>
              <a:rPr lang="en-US" sz="2400" dirty="0">
                <a:latin typeface="Garamond" panose="02020404030301010803" pitchFamily="18" charset="0"/>
              </a:rPr>
              <a:t>State Local Finance Officer Policy Manual</a:t>
            </a:r>
          </a:p>
          <a:p>
            <a:endParaRPr lang="en-US" sz="2400" dirty="0">
              <a:latin typeface="Garamond" panose="02020404030301010803" pitchFamily="18" charset="0"/>
            </a:endParaRPr>
          </a:p>
          <a:p>
            <a:r>
              <a:rPr lang="en-US" sz="2400" dirty="0">
                <a:latin typeface="Garamond" panose="02020404030301010803" pitchFamily="18" charset="0"/>
              </a:rPr>
              <a:t>LRC Information Bulletin No. 114  Duties of Elected County Officials</a:t>
            </a:r>
          </a:p>
          <a:p>
            <a:endParaRPr lang="en-US" sz="2400" dirty="0">
              <a:latin typeface="Garamond" panose="02020404030301010803" pitchFamily="18" charset="0"/>
            </a:endParaRPr>
          </a:p>
          <a:p>
            <a:r>
              <a:rPr lang="en-US" sz="2400" dirty="0">
                <a:latin typeface="Garamond" panose="02020404030301010803" pitchFamily="18" charset="0"/>
              </a:rPr>
              <a:t>LRC Informational Bulletin No. 115 County Government in Kentucky</a:t>
            </a:r>
          </a:p>
          <a:p>
            <a:endParaRPr lang="en-US" sz="2400" dirty="0">
              <a:latin typeface="Garamond" panose="02020404030301010803" pitchFamily="18" charset="0"/>
            </a:endParaRPr>
          </a:p>
          <a:p>
            <a:r>
              <a:rPr lang="en-US" sz="2400" dirty="0">
                <a:latin typeface="Garamond" panose="02020404030301010803" pitchFamily="18" charset="0"/>
              </a:rPr>
              <a:t>Kentucky Local Debt Report (Available on-line)</a:t>
            </a:r>
          </a:p>
          <a:p>
            <a:endParaRPr lang="en-US" dirty="0"/>
          </a:p>
        </p:txBody>
      </p:sp>
      <p:cxnSp>
        <p:nvCxnSpPr>
          <p:cNvPr id="4" name="Straight Connector 3">
            <a:extLst>
              <a:ext uri="{FF2B5EF4-FFF2-40B4-BE49-F238E27FC236}">
                <a16:creationId xmlns:a16="http://schemas.microsoft.com/office/drawing/2014/main" id="{6FF286A2-A853-4C01-BDD4-B4BED34DB92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B222533-C261-457F-B037-9D44296173C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228728-94A0-4C69-94F0-7FD561725C7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343E60-7147-4D97-B104-BE90443B08D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2E3044-04B6-49F7-8643-F62F9AAF69D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709B83-DADD-4C97-B2F8-73A17D1748E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360FDEF-E59A-4B98-9E21-E7F0B3F8E8D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15628"/>
            <a:ext cx="9829800" cy="994172"/>
          </a:xfrm>
        </p:spPr>
        <p:txBody>
          <a:bodyPr>
            <a:noAutofit/>
          </a:bodyPr>
          <a:lstStyle/>
          <a:p>
            <a:pPr algn="ctr"/>
            <a:r>
              <a:rPr lang="en-US" sz="4000" b="1" dirty="0">
                <a:solidFill>
                  <a:srgbClr val="6A8AA1"/>
                </a:solidFill>
                <a:latin typeface="Garamond" panose="02020404030301010803" pitchFamily="18" charset="0"/>
              </a:rPr>
              <a:t>Review Copies of and Become Familiar With:</a:t>
            </a:r>
          </a:p>
        </p:txBody>
      </p:sp>
      <p:sp>
        <p:nvSpPr>
          <p:cNvPr id="3" name="Content Placeholder 2"/>
          <p:cNvSpPr>
            <a:spLocks noGrp="1"/>
          </p:cNvSpPr>
          <p:nvPr>
            <p:ph idx="1"/>
          </p:nvPr>
        </p:nvSpPr>
        <p:spPr>
          <a:xfrm>
            <a:off x="342900" y="2663426"/>
            <a:ext cx="7658100" cy="3307557"/>
          </a:xfrm>
        </p:spPr>
        <p:txBody>
          <a:bodyPr>
            <a:normAutofit lnSpcReduction="10000"/>
          </a:bodyPr>
          <a:lstStyle/>
          <a:p>
            <a:pPr>
              <a:lnSpc>
                <a:spcPct val="100000"/>
              </a:lnSpc>
            </a:pPr>
            <a:r>
              <a:rPr lang="en-US" sz="2400" dirty="0">
                <a:latin typeface="Garamond" panose="02020404030301010803" pitchFamily="18" charset="0"/>
              </a:rPr>
              <a:t>Most recent audits of county offices</a:t>
            </a:r>
          </a:p>
          <a:p>
            <a:pPr>
              <a:lnSpc>
                <a:spcPct val="100000"/>
              </a:lnSpc>
            </a:pPr>
            <a:r>
              <a:rPr lang="en-US" sz="2400" dirty="0">
                <a:latin typeface="Garamond" panose="02020404030301010803" pitchFamily="18" charset="0"/>
              </a:rPr>
              <a:t>Investment policy</a:t>
            </a:r>
          </a:p>
          <a:p>
            <a:pPr>
              <a:lnSpc>
                <a:spcPct val="100000"/>
              </a:lnSpc>
            </a:pPr>
            <a:r>
              <a:rPr lang="en-US" sz="2400" dirty="0">
                <a:latin typeface="Garamond" panose="02020404030301010803" pitchFamily="18" charset="0"/>
              </a:rPr>
              <a:t>Policies of public/municipal properties corporation</a:t>
            </a:r>
          </a:p>
          <a:p>
            <a:pPr>
              <a:lnSpc>
                <a:spcPct val="100000"/>
              </a:lnSpc>
            </a:pPr>
            <a:r>
              <a:rPr lang="en-US" sz="2400" dirty="0">
                <a:latin typeface="Garamond" panose="02020404030301010803" pitchFamily="18" charset="0"/>
              </a:rPr>
              <a:t>List of county revenue bonds—who is using the county as a conduit</a:t>
            </a:r>
          </a:p>
          <a:p>
            <a:pPr>
              <a:lnSpc>
                <a:spcPct val="100000"/>
              </a:lnSpc>
            </a:pPr>
            <a:r>
              <a:rPr lang="en-US" sz="2400" dirty="0">
                <a:latin typeface="Garamond" panose="02020404030301010803" pitchFamily="18" charset="0"/>
              </a:rPr>
              <a:t>Listing of county leased/versus owned properties</a:t>
            </a:r>
          </a:p>
          <a:p>
            <a:pPr>
              <a:lnSpc>
                <a:spcPct val="100000"/>
              </a:lnSpc>
            </a:pPr>
            <a:r>
              <a:rPr lang="en-US" sz="2400" dirty="0">
                <a:latin typeface="Garamond" panose="02020404030301010803" pitchFamily="18" charset="0"/>
              </a:rPr>
              <a:t>List of any ongoing grants, their restrictions and                the county’s responsibilities</a:t>
            </a:r>
          </a:p>
        </p:txBody>
      </p:sp>
      <p:cxnSp>
        <p:nvCxnSpPr>
          <p:cNvPr id="4" name="Straight Connector 3">
            <a:extLst>
              <a:ext uri="{FF2B5EF4-FFF2-40B4-BE49-F238E27FC236}">
                <a16:creationId xmlns:a16="http://schemas.microsoft.com/office/drawing/2014/main" id="{873266DF-4B18-473F-B9CD-0E6E6716FEF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BF18ED-43AC-49E6-A8CC-4A247BF0F68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62CF58F-2F1B-4DB0-97B4-E7D59C9C6BA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28E28E6-88C1-4F00-88A0-174670A5AD8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5A4635-6011-4B14-8B9D-1BC2347B13D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F1D560-C8E2-4AE5-87CF-27F46BF73E8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4F8CDDA-2EC0-429C-B847-B7B755B95CE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215628"/>
            <a:ext cx="8858250" cy="994172"/>
          </a:xfrm>
        </p:spPr>
        <p:txBody>
          <a:bodyPr>
            <a:noAutofit/>
          </a:bodyPr>
          <a:lstStyle/>
          <a:p>
            <a:pPr algn="ctr"/>
            <a:r>
              <a:rPr lang="en-US" sz="4000" b="1" dirty="0">
                <a:solidFill>
                  <a:srgbClr val="6A8AA1"/>
                </a:solidFill>
                <a:latin typeface="Garamond" panose="02020404030301010803" pitchFamily="18" charset="0"/>
              </a:rPr>
              <a:t>Review Copies of and Become Familiar With:</a:t>
            </a:r>
            <a:endParaRPr lang="en-US" sz="4000" dirty="0">
              <a:solidFill>
                <a:srgbClr val="6A8AA1"/>
              </a:solidFill>
            </a:endParaRPr>
          </a:p>
        </p:txBody>
      </p:sp>
      <p:sp>
        <p:nvSpPr>
          <p:cNvPr id="3" name="Content Placeholder 2"/>
          <p:cNvSpPr>
            <a:spLocks noGrp="1"/>
          </p:cNvSpPr>
          <p:nvPr>
            <p:ph idx="1"/>
          </p:nvPr>
        </p:nvSpPr>
        <p:spPr>
          <a:xfrm>
            <a:off x="300990" y="2663426"/>
            <a:ext cx="7886700" cy="3973911"/>
          </a:xfrm>
        </p:spPr>
        <p:txBody>
          <a:bodyPr>
            <a:normAutofit/>
          </a:bodyPr>
          <a:lstStyle/>
          <a:p>
            <a:r>
              <a:rPr lang="en-US" sz="2400" dirty="0">
                <a:latin typeface="Garamond" panose="02020404030301010803" pitchFamily="18" charset="0"/>
              </a:rPr>
              <a:t>List of standing committees and boards that you serve on or to which you make appointments</a:t>
            </a:r>
          </a:p>
          <a:p>
            <a:endParaRPr lang="en-US" sz="2400" dirty="0">
              <a:latin typeface="Garamond" panose="02020404030301010803" pitchFamily="18" charset="0"/>
            </a:endParaRPr>
          </a:p>
          <a:p>
            <a:r>
              <a:rPr lang="en-US" sz="2400" dirty="0">
                <a:latin typeface="Garamond" panose="02020404030301010803" pitchFamily="18" charset="0"/>
              </a:rPr>
              <a:t>Records retention schedule from the Dept. of Libraries and Archives (http://kdla.ky.gov)</a:t>
            </a:r>
          </a:p>
          <a:p>
            <a:endParaRPr lang="en-US" sz="2400" dirty="0">
              <a:latin typeface="Garamond" panose="02020404030301010803" pitchFamily="18" charset="0"/>
            </a:endParaRPr>
          </a:p>
          <a:p>
            <a:r>
              <a:rPr lang="en-US" sz="2400" dirty="0">
                <a:latin typeface="Garamond" panose="02020404030301010803" pitchFamily="18" charset="0"/>
              </a:rPr>
              <a:t>List of items routinely put out to bid and due dates</a:t>
            </a:r>
          </a:p>
          <a:p>
            <a:endParaRPr lang="en-US" dirty="0"/>
          </a:p>
        </p:txBody>
      </p:sp>
      <p:cxnSp>
        <p:nvCxnSpPr>
          <p:cNvPr id="4" name="Straight Connector 3">
            <a:extLst>
              <a:ext uri="{FF2B5EF4-FFF2-40B4-BE49-F238E27FC236}">
                <a16:creationId xmlns:a16="http://schemas.microsoft.com/office/drawing/2014/main" id="{17FDE952-F691-47BB-95AA-5806E4D5CB7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9E5D3C-94CB-40A0-BF7A-746C7499BAB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F63FC7-99E9-461E-A69B-F78D0E44E0E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FDEFB6-BBA0-4EA6-98A5-F9D0F954B5C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46229E-7BA3-4BDA-9B8D-59944D1151A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DE1FC1-72D8-4AB3-8C23-41E70C88703D}"/>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5B7BFB6-4F86-4391-A933-A1627CE64C7C}"/>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636836"/>
            <a:ext cx="7886700" cy="3992564"/>
          </a:xfrm>
        </p:spPr>
        <p:txBody>
          <a:bodyPr>
            <a:normAutofit/>
          </a:bodyPr>
          <a:lstStyle/>
          <a:p>
            <a:r>
              <a:rPr lang="en-US" sz="2400" dirty="0">
                <a:latin typeface="Garamond" panose="02020404030301010803" pitchFamily="18" charset="0"/>
              </a:rPr>
              <a:t>Insurance policy due dates</a:t>
            </a:r>
          </a:p>
          <a:p>
            <a:endParaRPr lang="en-US" sz="2400" dirty="0">
              <a:latin typeface="Garamond" panose="02020404030301010803" pitchFamily="18" charset="0"/>
            </a:endParaRPr>
          </a:p>
          <a:p>
            <a:r>
              <a:rPr lang="en-US" sz="2400" dirty="0">
                <a:latin typeface="Garamond" panose="02020404030301010803" pitchFamily="18" charset="0"/>
              </a:rPr>
              <a:t>CDL drug testing policy (who administers, who processes samples)</a:t>
            </a:r>
          </a:p>
          <a:p>
            <a:endParaRPr lang="en-US" sz="2400" dirty="0">
              <a:latin typeface="Garamond" panose="02020404030301010803" pitchFamily="18" charset="0"/>
            </a:endParaRPr>
          </a:p>
          <a:p>
            <a:r>
              <a:rPr lang="en-US" sz="2400" dirty="0">
                <a:latin typeface="Garamond" panose="02020404030301010803" pitchFamily="18" charset="0"/>
              </a:rPr>
              <a:t>Leases with the Administrative Office of the Courts</a:t>
            </a:r>
          </a:p>
          <a:p>
            <a:endParaRPr lang="en-US" sz="2400" dirty="0">
              <a:latin typeface="Garamond" panose="02020404030301010803" pitchFamily="18" charset="0"/>
            </a:endParaRPr>
          </a:p>
          <a:p>
            <a:r>
              <a:rPr lang="en-US" sz="2400" dirty="0">
                <a:latin typeface="Garamond" panose="02020404030301010803" pitchFamily="18" charset="0"/>
              </a:rPr>
              <a:t>List of Special Purpose Government                              Entities (SPGE)</a:t>
            </a:r>
          </a:p>
          <a:p>
            <a:endParaRPr lang="en-US" dirty="0"/>
          </a:p>
        </p:txBody>
      </p:sp>
      <p:cxnSp>
        <p:nvCxnSpPr>
          <p:cNvPr id="4" name="Straight Connector 3">
            <a:extLst>
              <a:ext uri="{FF2B5EF4-FFF2-40B4-BE49-F238E27FC236}">
                <a16:creationId xmlns:a16="http://schemas.microsoft.com/office/drawing/2014/main" id="{A4545BAD-6DB9-41D2-B4A9-0790C52C0AE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251FEA2-8950-4367-B0BC-3CFC7EFFA00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5513107-4E78-4D13-B1A8-A2C3D21E652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605525-280E-40CE-AB51-34137145703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869D0F-F03D-49B8-8FD0-219D7B04B41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AE85FF-5C48-4DE9-83F8-D86C80D339E7}"/>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76A37BA-642A-46BB-ACD2-F8A36A915FB2}"/>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
        <p:nvSpPr>
          <p:cNvPr id="12" name="Title 11">
            <a:extLst>
              <a:ext uri="{FF2B5EF4-FFF2-40B4-BE49-F238E27FC236}">
                <a16:creationId xmlns:a16="http://schemas.microsoft.com/office/drawing/2014/main" id="{790838F7-1373-4799-99E9-58B9FEA89864}"/>
              </a:ext>
            </a:extLst>
          </p:cNvPr>
          <p:cNvSpPr>
            <a:spLocks noGrp="1"/>
          </p:cNvSpPr>
          <p:nvPr>
            <p:ph type="title"/>
          </p:nvPr>
        </p:nvSpPr>
        <p:spPr>
          <a:xfrm>
            <a:off x="-38100" y="1036637"/>
            <a:ext cx="9220200" cy="1325563"/>
          </a:xfrm>
        </p:spPr>
        <p:txBody>
          <a:bodyPr/>
          <a:lstStyle/>
          <a:p>
            <a:pPr algn="ctr"/>
            <a:r>
              <a:rPr kumimoji="0" lang="en-US" sz="4000" b="1" i="0" u="none" strike="noStrike" kern="1200" cap="none" spc="0" normalizeH="0" baseline="0" noProof="0" dirty="0">
                <a:ln>
                  <a:noFill/>
                </a:ln>
                <a:solidFill>
                  <a:srgbClr val="6A8AA1"/>
                </a:solidFill>
                <a:effectLst/>
                <a:uLnTx/>
                <a:uFillTx/>
                <a:latin typeface="Garamond" panose="02020404030301010803" pitchFamily="18" charset="0"/>
                <a:ea typeface="+mj-ea"/>
                <a:cs typeface="+mj-cs"/>
              </a:rPr>
              <a:t>Review Copies of and Become Familiar With:</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44" y="1676400"/>
            <a:ext cx="7639050" cy="3067050"/>
          </a:xfrm>
        </p:spPr>
        <p:txBody>
          <a:bodyPr>
            <a:normAutofit/>
          </a:bodyPr>
          <a:lstStyle/>
          <a:p>
            <a:pPr algn="ctr"/>
            <a:r>
              <a:rPr lang="en-US" sz="4000" b="1" dirty="0">
                <a:solidFill>
                  <a:srgbClr val="6A8AA1"/>
                </a:solidFill>
                <a:latin typeface="Garamond" panose="02020404030301010803" pitchFamily="18" charset="0"/>
              </a:rPr>
              <a:t>Ordinances, Orders &amp; Resolutions</a:t>
            </a:r>
            <a:br>
              <a:rPr lang="en-US" sz="4000" b="1" dirty="0">
                <a:solidFill>
                  <a:srgbClr val="6A8AA1"/>
                </a:solidFill>
                <a:latin typeface="Garamond" panose="02020404030301010803" pitchFamily="18" charset="0"/>
              </a:rPr>
            </a:br>
            <a:br>
              <a:rPr lang="en-US" sz="4000" b="1" dirty="0">
                <a:solidFill>
                  <a:srgbClr val="6A8AA1"/>
                </a:solidFill>
                <a:latin typeface="Garamond" panose="02020404030301010803" pitchFamily="18" charset="0"/>
              </a:rPr>
            </a:br>
            <a:r>
              <a:rPr lang="en-US" sz="3600" b="1" dirty="0">
                <a:solidFill>
                  <a:srgbClr val="6A8AA1"/>
                </a:solidFill>
                <a:latin typeface="Garamond" panose="02020404030301010803" pitchFamily="18" charset="0"/>
              </a:rPr>
              <a:t>Jaarad Taylor</a:t>
            </a:r>
          </a:p>
        </p:txBody>
      </p:sp>
      <p:cxnSp>
        <p:nvCxnSpPr>
          <p:cNvPr id="3" name="Straight Connector 2">
            <a:extLst>
              <a:ext uri="{FF2B5EF4-FFF2-40B4-BE49-F238E27FC236}">
                <a16:creationId xmlns:a16="http://schemas.microsoft.com/office/drawing/2014/main" id="{7546775D-F7E7-43B9-9414-DD7359EE3AC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003A08C-830E-4576-A8D8-2F9A34D35B6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704024-68D1-4C3C-A4AC-F39D3366665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4C732B-8794-4000-894D-A91DEBA7F76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270646-2397-4882-9AD6-DFD46364BC1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910CC9-2EF8-4D11-AA9C-0EE6700D750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5B26564C-91B4-48D1-B68D-17B63277B8B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325" y="990600"/>
            <a:ext cx="3943350" cy="857250"/>
          </a:xfrm>
        </p:spPr>
        <p:txBody>
          <a:bodyPr>
            <a:normAutofit/>
          </a:bodyPr>
          <a:lstStyle/>
          <a:p>
            <a:pPr algn="ctr"/>
            <a:r>
              <a:rPr lang="en-US" sz="4000" b="1" dirty="0">
                <a:solidFill>
                  <a:srgbClr val="6A8AA1"/>
                </a:solidFill>
                <a:latin typeface="Garamond" panose="02020404030301010803" pitchFamily="18" charset="0"/>
              </a:rPr>
              <a:t>Ordinances</a:t>
            </a:r>
          </a:p>
        </p:txBody>
      </p:sp>
      <p:sp>
        <p:nvSpPr>
          <p:cNvPr id="3" name="Content Placeholder 2"/>
          <p:cNvSpPr>
            <a:spLocks noGrp="1"/>
          </p:cNvSpPr>
          <p:nvPr>
            <p:ph idx="1"/>
          </p:nvPr>
        </p:nvSpPr>
        <p:spPr>
          <a:xfrm>
            <a:off x="914400" y="1953686"/>
            <a:ext cx="7086600" cy="4591047"/>
          </a:xfrm>
        </p:spPr>
        <p:txBody>
          <a:bodyPr>
            <a:normAutofit/>
          </a:bodyPr>
          <a:lstStyle/>
          <a:p>
            <a:pPr>
              <a:lnSpc>
                <a:spcPct val="120000"/>
              </a:lnSpc>
            </a:pPr>
            <a:r>
              <a:rPr lang="en-US" sz="2400" dirty="0">
                <a:latin typeface="Garamond" panose="02020404030301010803" pitchFamily="18" charset="0"/>
              </a:rPr>
              <a:t> A written act</a:t>
            </a:r>
          </a:p>
          <a:p>
            <a:pPr lvl="1">
              <a:lnSpc>
                <a:spcPct val="120000"/>
              </a:lnSpc>
            </a:pPr>
            <a:r>
              <a:rPr lang="en-US" sz="2100" dirty="0">
                <a:latin typeface="Garamond" panose="02020404030301010803" pitchFamily="18" charset="0"/>
              </a:rPr>
              <a:t>Introduced in writing</a:t>
            </a:r>
            <a:endParaRPr lang="en-US" sz="2400" dirty="0">
              <a:latin typeface="Garamond" panose="02020404030301010803" pitchFamily="18" charset="0"/>
            </a:endParaRPr>
          </a:p>
          <a:p>
            <a:pPr>
              <a:lnSpc>
                <a:spcPct val="120000"/>
              </a:lnSpc>
            </a:pPr>
            <a:r>
              <a:rPr lang="en-US" sz="2400" dirty="0">
                <a:latin typeface="Garamond" panose="02020404030301010803" pitchFamily="18" charset="0"/>
              </a:rPr>
              <a:t> General and lasting in nature</a:t>
            </a:r>
          </a:p>
          <a:p>
            <a:pPr>
              <a:lnSpc>
                <a:spcPct val="120000"/>
              </a:lnSpc>
            </a:pPr>
            <a:r>
              <a:rPr lang="en-US" sz="2400" dirty="0">
                <a:latin typeface="Garamond" panose="02020404030301010803" pitchFamily="18" charset="0"/>
              </a:rPr>
              <a:t> Enforceable in the county</a:t>
            </a:r>
          </a:p>
          <a:p>
            <a:pPr>
              <a:lnSpc>
                <a:spcPct val="120000"/>
              </a:lnSpc>
            </a:pPr>
            <a:r>
              <a:rPr lang="en-US" sz="2400" dirty="0">
                <a:latin typeface="Garamond" panose="02020404030301010803" pitchFamily="18" charset="0"/>
              </a:rPr>
              <a:t> Appropriations of money require ordinances</a:t>
            </a:r>
          </a:p>
          <a:p>
            <a:pPr>
              <a:lnSpc>
                <a:spcPct val="120000"/>
              </a:lnSpc>
            </a:pPr>
            <a:r>
              <a:rPr lang="en-US" sz="2400" dirty="0">
                <a:latin typeface="Garamond" panose="02020404030301010803" pitchFamily="18" charset="0"/>
              </a:rPr>
              <a:t> If ordinance is required, there is no substitute</a:t>
            </a:r>
          </a:p>
          <a:p>
            <a:pPr>
              <a:lnSpc>
                <a:spcPct val="120000"/>
              </a:lnSpc>
            </a:pPr>
            <a:r>
              <a:rPr lang="en-US" sz="2400" dirty="0">
                <a:latin typeface="Garamond" panose="02020404030301010803" pitchFamily="18" charset="0"/>
              </a:rPr>
              <a:t> Can only relate to one subject                                     		</a:t>
            </a:r>
            <a:r>
              <a:rPr lang="en-US" sz="2400" i="1" dirty="0">
                <a:latin typeface="Garamond" panose="02020404030301010803" pitchFamily="18" charset="0"/>
              </a:rPr>
              <a:t>(for the purpose of…)</a:t>
            </a:r>
          </a:p>
        </p:txBody>
      </p:sp>
      <p:cxnSp>
        <p:nvCxnSpPr>
          <p:cNvPr id="4" name="Straight Connector 3">
            <a:extLst>
              <a:ext uri="{FF2B5EF4-FFF2-40B4-BE49-F238E27FC236}">
                <a16:creationId xmlns:a16="http://schemas.microsoft.com/office/drawing/2014/main" id="{2BC8D999-A314-4D54-AC44-90A6A8090C1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4B4C63-840E-44D5-97BE-D75A6084EAF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9573C1F-8657-4653-A11A-0FE0DD8465D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CB0728-375E-4070-B464-0F5062F2AD6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779CE60-6334-48B8-8232-F5796E70F404}"/>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1DE38B-6A88-43CC-9BD0-9647B16E814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2B54A60F-03DF-442C-B34F-730B1E5A8F8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9739"/>
            <a:ext cx="5725307" cy="799061"/>
          </a:xfrm>
        </p:spPr>
        <p:txBody>
          <a:bodyPr>
            <a:normAutofit/>
          </a:bodyPr>
          <a:lstStyle/>
          <a:p>
            <a:pPr algn="ctr"/>
            <a:r>
              <a:rPr lang="en-US" sz="4000" b="1" dirty="0">
                <a:solidFill>
                  <a:srgbClr val="6A8AA1"/>
                </a:solidFill>
                <a:latin typeface="Garamond" panose="02020404030301010803" pitchFamily="18" charset="0"/>
              </a:rPr>
              <a:t>Ordinances</a:t>
            </a:r>
          </a:p>
        </p:txBody>
      </p:sp>
      <p:sp>
        <p:nvSpPr>
          <p:cNvPr id="3" name="Content Placeholder 2"/>
          <p:cNvSpPr>
            <a:spLocks noGrp="1"/>
          </p:cNvSpPr>
          <p:nvPr>
            <p:ph idx="1"/>
          </p:nvPr>
        </p:nvSpPr>
        <p:spPr>
          <a:xfrm>
            <a:off x="1447800" y="2131034"/>
            <a:ext cx="5725307" cy="3152395"/>
          </a:xfrm>
        </p:spPr>
        <p:txBody>
          <a:bodyPr>
            <a:normAutofit lnSpcReduction="10000"/>
          </a:bodyPr>
          <a:lstStyle/>
          <a:p>
            <a:pPr marL="0" indent="0">
              <a:buNone/>
            </a:pPr>
            <a:r>
              <a:rPr lang="en-US" sz="2400" dirty="0">
                <a:latin typeface="Garamond" panose="02020404030301010803" pitchFamily="18" charset="0"/>
              </a:rPr>
              <a:t>Use a specific format -- </a:t>
            </a:r>
            <a:r>
              <a:rPr lang="en-US" sz="2400" dirty="0">
                <a:solidFill>
                  <a:srgbClr val="FF0000"/>
                </a:solidFill>
                <a:latin typeface="Garamond" panose="02020404030301010803" pitchFamily="18" charset="0"/>
              </a:rPr>
              <a:t>KRS 67.076</a:t>
            </a:r>
          </a:p>
          <a:p>
            <a:pPr lvl="2"/>
            <a:r>
              <a:rPr lang="en-US" sz="2400" dirty="0">
                <a:latin typeface="Garamond" panose="02020404030301010803" pitchFamily="18" charset="0"/>
              </a:rPr>
              <a:t>Title 		</a:t>
            </a:r>
          </a:p>
          <a:p>
            <a:pPr marL="858838" lvl="2" indent="-173038"/>
            <a:r>
              <a:rPr lang="en-US" sz="2400" dirty="0">
                <a:latin typeface="Garamond" panose="02020404030301010803" pitchFamily="18" charset="0"/>
              </a:rPr>
              <a:t>Enacting Clause  		</a:t>
            </a:r>
          </a:p>
          <a:p>
            <a:endParaRPr lang="en-US" sz="2400" dirty="0">
              <a:latin typeface="Garamond" panose="02020404030301010803" pitchFamily="18" charset="0"/>
            </a:endParaRPr>
          </a:p>
          <a:p>
            <a:pPr marL="0" indent="0">
              <a:buNone/>
            </a:pPr>
            <a:r>
              <a:rPr lang="en-US" sz="2400" dirty="0">
                <a:latin typeface="Garamond" panose="02020404030301010803" pitchFamily="18" charset="0"/>
              </a:rPr>
              <a:t>Requires two readings</a:t>
            </a:r>
          </a:p>
          <a:p>
            <a:pPr lvl="2"/>
            <a:r>
              <a:rPr lang="en-US" sz="2400" dirty="0">
                <a:latin typeface="Garamond" panose="02020404030301010803" pitchFamily="18" charset="0"/>
              </a:rPr>
              <a:t> Title and summary if desired </a:t>
            </a:r>
          </a:p>
          <a:p>
            <a:pPr lvl="2"/>
            <a:r>
              <a:rPr lang="en-US" sz="2400" dirty="0">
                <a:latin typeface="Garamond" panose="02020404030301010803" pitchFamily="18" charset="0"/>
              </a:rPr>
              <a:t> Can amend between readings	</a:t>
            </a:r>
            <a:r>
              <a:rPr lang="en-US" dirty="0"/>
              <a:t>	</a:t>
            </a:r>
          </a:p>
          <a:p>
            <a:pPr marL="0" indent="0">
              <a:buNone/>
            </a:pPr>
            <a:r>
              <a:rPr lang="en-US" dirty="0"/>
              <a:t>		</a:t>
            </a:r>
          </a:p>
        </p:txBody>
      </p:sp>
      <p:cxnSp>
        <p:nvCxnSpPr>
          <p:cNvPr id="4" name="Straight Connector 3">
            <a:extLst>
              <a:ext uri="{FF2B5EF4-FFF2-40B4-BE49-F238E27FC236}">
                <a16:creationId xmlns:a16="http://schemas.microsoft.com/office/drawing/2014/main" id="{1D01CE6D-04D8-4D7C-BAF0-5531DD98711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1E014CB-515F-4472-AAF9-C8668F2C8DC6}"/>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B74286-AD31-46FF-B5F3-0FE9B1DB61E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D88AAC-3ED0-4DF6-B045-487362FB10C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0F87272-BDF4-43EA-80F6-F19380353F22}"/>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414A83-59F8-4E20-8637-742B33460E9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F749149-E7DF-44A6-A0F1-AC19F0D19AB6}"/>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lstStyle/>
          <a:p>
            <a:pPr algn="ctr"/>
            <a:r>
              <a:rPr lang="en-US" sz="4000" dirty="0">
                <a:solidFill>
                  <a:srgbClr val="6A8AA1"/>
                </a:solidFill>
                <a:latin typeface="Garamond" panose="02020404030301010803" pitchFamily="18" charset="0"/>
              </a:rPr>
              <a:t>How DLG is Structured</a:t>
            </a:r>
          </a:p>
        </p:txBody>
      </p:sp>
      <p:sp>
        <p:nvSpPr>
          <p:cNvPr id="3" name="Content Placeholder 2"/>
          <p:cNvSpPr>
            <a:spLocks noGrp="1"/>
          </p:cNvSpPr>
          <p:nvPr>
            <p:ph idx="1"/>
          </p:nvPr>
        </p:nvSpPr>
        <p:spPr>
          <a:xfrm>
            <a:off x="342900" y="1752600"/>
            <a:ext cx="8153400" cy="4400539"/>
          </a:xfrm>
        </p:spPr>
        <p:txBody>
          <a:bodyPr numCol="1" anchor="t">
            <a:noAutofit/>
          </a:bodyPr>
          <a:lstStyle/>
          <a:p>
            <a:pPr marL="342900" lvl="1" indent="0">
              <a:lnSpc>
                <a:spcPct val="100000"/>
              </a:lnSpc>
              <a:buNone/>
            </a:pPr>
            <a:r>
              <a:rPr lang="en-US" sz="2400" dirty="0">
                <a:latin typeface="Garamond" panose="02020404030301010803" pitchFamily="18" charset="0"/>
              </a:rPr>
              <a:t>Office of State Grants</a:t>
            </a:r>
          </a:p>
          <a:p>
            <a:pPr marL="685800" lvl="2" indent="0">
              <a:lnSpc>
                <a:spcPct val="100000"/>
              </a:lnSpc>
              <a:buNone/>
            </a:pPr>
            <a:r>
              <a:rPr lang="en-US" sz="2400" dirty="0">
                <a:latin typeface="Garamond" panose="02020404030301010803" pitchFamily="18" charset="0"/>
              </a:rPr>
              <a:t>Billie R. Johnson, Executive Director</a:t>
            </a:r>
          </a:p>
          <a:p>
            <a:pPr marL="685800" lvl="2" indent="0">
              <a:lnSpc>
                <a:spcPct val="100000"/>
              </a:lnSpc>
              <a:buNone/>
            </a:pPr>
            <a:endParaRPr lang="en-US" sz="2400" dirty="0">
              <a:latin typeface="Garamond" panose="02020404030301010803" pitchFamily="18" charset="0"/>
            </a:endParaRPr>
          </a:p>
          <a:p>
            <a:pPr marL="342900" lvl="1" indent="0">
              <a:lnSpc>
                <a:spcPct val="100000"/>
              </a:lnSpc>
              <a:buNone/>
            </a:pPr>
            <a:r>
              <a:rPr lang="en-US" sz="2400" dirty="0">
                <a:latin typeface="Garamond" panose="02020404030301010803" pitchFamily="18" charset="0"/>
              </a:rPr>
              <a:t>Office of Legal Services</a:t>
            </a:r>
          </a:p>
          <a:p>
            <a:pPr marL="685800" lvl="2" indent="0">
              <a:lnSpc>
                <a:spcPct val="100000"/>
              </a:lnSpc>
              <a:buNone/>
            </a:pPr>
            <a:r>
              <a:rPr lang="en-US" sz="2400" dirty="0">
                <a:latin typeface="Garamond" panose="02020404030301010803" pitchFamily="18" charset="0"/>
              </a:rPr>
              <a:t>Matt Stephens, Chief Counsel</a:t>
            </a:r>
          </a:p>
          <a:p>
            <a:pPr marL="685800" lvl="2" indent="0">
              <a:lnSpc>
                <a:spcPct val="100000"/>
              </a:lnSpc>
              <a:buNone/>
            </a:pPr>
            <a:endParaRPr lang="en-US" sz="2400" dirty="0">
              <a:latin typeface="Garamond" panose="02020404030301010803" pitchFamily="18" charset="0"/>
            </a:endParaRPr>
          </a:p>
          <a:p>
            <a:pPr marL="342900" lvl="1" indent="0">
              <a:lnSpc>
                <a:spcPct val="100000"/>
              </a:lnSpc>
              <a:buNone/>
            </a:pPr>
            <a:r>
              <a:rPr lang="en-US" sz="2400" dirty="0">
                <a:latin typeface="Garamond" panose="02020404030301010803" pitchFamily="18" charset="0"/>
              </a:rPr>
              <a:t>Office of Field Services</a:t>
            </a:r>
          </a:p>
          <a:p>
            <a:pPr marL="685800" lvl="2" indent="0">
              <a:lnSpc>
                <a:spcPct val="100000"/>
              </a:lnSpc>
              <a:buNone/>
            </a:pPr>
            <a:r>
              <a:rPr lang="en-US" sz="2400" dirty="0">
                <a:latin typeface="Garamond" panose="02020404030301010803" pitchFamily="18" charset="0"/>
              </a:rPr>
              <a:t>Eddie Jacobs, Director</a:t>
            </a:r>
          </a:p>
          <a:p>
            <a:pPr marL="685800" lvl="2" indent="0">
              <a:lnSpc>
                <a:spcPct val="100000"/>
              </a:lnSpc>
              <a:buNone/>
            </a:pPr>
            <a:endParaRPr lang="en-US" sz="2400" dirty="0">
              <a:latin typeface="Garamond" panose="02020404030301010803" pitchFamily="18" charset="0"/>
            </a:endParaRPr>
          </a:p>
          <a:p>
            <a:pPr marL="342900" lvl="1" indent="0">
              <a:lnSpc>
                <a:spcPct val="100000"/>
              </a:lnSpc>
              <a:buNone/>
            </a:pPr>
            <a:r>
              <a:rPr lang="en-US" sz="2400" dirty="0">
                <a:latin typeface="Garamond" panose="02020404030301010803" pitchFamily="18" charset="0"/>
              </a:rPr>
              <a:t>Kentucky Infrastructure Authority</a:t>
            </a:r>
          </a:p>
          <a:p>
            <a:pPr marL="685800" lvl="2" indent="0">
              <a:lnSpc>
                <a:spcPct val="100000"/>
              </a:lnSpc>
              <a:buNone/>
            </a:pPr>
            <a:r>
              <a:rPr lang="en-US" sz="2400" dirty="0">
                <a:latin typeface="Garamond" panose="02020404030301010803" pitchFamily="18" charset="0"/>
              </a:rPr>
              <a:t>Sandy Williams, Executive Director</a:t>
            </a:r>
          </a:p>
        </p:txBody>
      </p:sp>
      <p:cxnSp>
        <p:nvCxnSpPr>
          <p:cNvPr id="4" name="Straight Connector 3">
            <a:extLst>
              <a:ext uri="{FF2B5EF4-FFF2-40B4-BE49-F238E27FC236}">
                <a16:creationId xmlns:a16="http://schemas.microsoft.com/office/drawing/2014/main" id="{F220A5C2-629D-491B-B122-2A0054B2E24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1EA0DB-54DF-484E-838A-EDFA2EFB0EE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009162-7960-44C5-B9B7-BB5566079A7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6EA9F7-9CB9-4875-BEAB-D4DEBAE3D0E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0E4C8C-F4DE-4ED4-9A28-AFC9F07FC678}"/>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F8AF5F-98F0-4B57-9673-64512CB1101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E78A3608-56FE-4CD1-820A-B0B3DB090A86}"/>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Ordinances</a:t>
            </a:r>
          </a:p>
        </p:txBody>
      </p:sp>
      <p:sp>
        <p:nvSpPr>
          <p:cNvPr id="3" name="Content Placeholder 2"/>
          <p:cNvSpPr>
            <a:spLocks noGrp="1"/>
          </p:cNvSpPr>
          <p:nvPr>
            <p:ph idx="1"/>
          </p:nvPr>
        </p:nvSpPr>
        <p:spPr>
          <a:xfrm>
            <a:off x="342900" y="2209799"/>
            <a:ext cx="7429500" cy="3886199"/>
          </a:xfrm>
        </p:spPr>
        <p:txBody>
          <a:bodyPr>
            <a:normAutofit/>
          </a:bodyPr>
          <a:lstStyle/>
          <a:p>
            <a:pPr marL="0" indent="0">
              <a:buNone/>
            </a:pPr>
            <a:r>
              <a:rPr lang="en-US" sz="2400" dirty="0">
                <a:latin typeface="Garamond" panose="02020404030301010803" pitchFamily="18" charset="0"/>
              </a:rPr>
              <a:t>Must publish after passage</a:t>
            </a:r>
          </a:p>
          <a:p>
            <a:endParaRPr lang="en-US" dirty="0">
              <a:latin typeface="Garamond" panose="02020404030301010803" pitchFamily="18" charset="0"/>
            </a:endParaRPr>
          </a:p>
          <a:p>
            <a:pPr lvl="2"/>
            <a:r>
              <a:rPr lang="en-US" sz="2400" dirty="0">
                <a:latin typeface="Garamond" panose="02020404030301010803" pitchFamily="18" charset="0"/>
              </a:rPr>
              <a:t>Within 30 days</a:t>
            </a:r>
            <a:r>
              <a:rPr lang="en-US" sz="2100" dirty="0">
                <a:latin typeface="Garamond" panose="02020404030301010803" pitchFamily="18" charset="0"/>
              </a:rPr>
              <a:t>		</a:t>
            </a:r>
          </a:p>
          <a:p>
            <a:endParaRPr lang="en-US" dirty="0">
              <a:latin typeface="Garamond" panose="02020404030301010803" pitchFamily="18" charset="0"/>
            </a:endParaRPr>
          </a:p>
          <a:p>
            <a:pPr lvl="2"/>
            <a:r>
              <a:rPr lang="en-US" sz="2400" dirty="0">
                <a:latin typeface="Garamond" panose="02020404030301010803" pitchFamily="18" charset="0"/>
              </a:rPr>
              <a:t>May be in full or summary</a:t>
            </a:r>
          </a:p>
          <a:p>
            <a:endParaRPr lang="en-US" dirty="0">
              <a:latin typeface="Garamond" panose="02020404030301010803" pitchFamily="18" charset="0"/>
            </a:endParaRPr>
          </a:p>
          <a:p>
            <a:pPr lvl="2"/>
            <a:r>
              <a:rPr lang="en-US" sz="2100" dirty="0">
                <a:latin typeface="Garamond" panose="02020404030301010803" pitchFamily="18" charset="0"/>
              </a:rPr>
              <a:t> </a:t>
            </a:r>
            <a:r>
              <a:rPr lang="en-US" sz="2400" dirty="0">
                <a:latin typeface="Garamond" panose="02020404030301010803" pitchFamily="18" charset="0"/>
              </a:rPr>
              <a:t>If in summary, availability of full text to public</a:t>
            </a:r>
            <a:r>
              <a:rPr lang="en-US" dirty="0"/>
              <a:t>		</a:t>
            </a:r>
          </a:p>
        </p:txBody>
      </p:sp>
      <p:cxnSp>
        <p:nvCxnSpPr>
          <p:cNvPr id="4" name="Straight Connector 3">
            <a:extLst>
              <a:ext uri="{FF2B5EF4-FFF2-40B4-BE49-F238E27FC236}">
                <a16:creationId xmlns:a16="http://schemas.microsoft.com/office/drawing/2014/main" id="{35678950-B163-4E75-AB9B-12EEC60F64E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673BBB4-B722-4917-9FDB-FA0692D474E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83A8C1-E7C6-4CC6-9EE4-7D46CB0914E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CDF3B4-2D64-4DAC-8768-5A5C6F0C21E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5DC96A-8FBC-40E7-981E-B12F64ED998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3FD0C-C205-44F5-AB5C-0A7AED7E321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B589267-72F0-48E1-A0F7-1B33E7D26EE3}"/>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762000"/>
            <a:ext cx="7886700" cy="1325563"/>
          </a:xfrm>
        </p:spPr>
        <p:txBody>
          <a:bodyPr/>
          <a:lstStyle/>
          <a:p>
            <a:pPr algn="ctr"/>
            <a:r>
              <a:rPr lang="en-US" sz="4000" b="1" dirty="0">
                <a:solidFill>
                  <a:srgbClr val="6A8AA1"/>
                </a:solidFill>
                <a:latin typeface="Garamond" panose="02020404030301010803" pitchFamily="18" charset="0"/>
              </a:rPr>
              <a:t>Ordinances</a:t>
            </a:r>
            <a:r>
              <a:rPr lang="en-US" dirty="0"/>
              <a:t>	</a:t>
            </a:r>
          </a:p>
        </p:txBody>
      </p:sp>
      <p:sp>
        <p:nvSpPr>
          <p:cNvPr id="3" name="Content Placeholder 2"/>
          <p:cNvSpPr>
            <a:spLocks noGrp="1"/>
          </p:cNvSpPr>
          <p:nvPr>
            <p:ph idx="1"/>
          </p:nvPr>
        </p:nvSpPr>
        <p:spPr>
          <a:xfrm>
            <a:off x="336804" y="2162594"/>
            <a:ext cx="7886700" cy="4238206"/>
          </a:xfrm>
        </p:spPr>
        <p:txBody>
          <a:bodyPr>
            <a:normAutofit/>
          </a:bodyPr>
          <a:lstStyle/>
          <a:p>
            <a:pPr marL="0" indent="0">
              <a:buNone/>
            </a:pPr>
            <a:r>
              <a:rPr lang="en-US" sz="2400" dirty="0">
                <a:latin typeface="Garamond" panose="02020404030301010803" pitchFamily="18" charset="0"/>
              </a:rPr>
              <a:t>Other points to remember:</a:t>
            </a:r>
          </a:p>
          <a:p>
            <a:pPr lvl="2"/>
            <a:endParaRPr lang="en-US" sz="2100" dirty="0">
              <a:latin typeface="Garamond" panose="02020404030301010803" pitchFamily="18" charset="0"/>
            </a:endParaRPr>
          </a:p>
          <a:p>
            <a:pPr lvl="2"/>
            <a:r>
              <a:rPr lang="en-US" sz="2400" dirty="0">
                <a:latin typeface="Garamond" panose="02020404030301010803" pitchFamily="18" charset="0"/>
              </a:rPr>
              <a:t>Requires majority of fiscal court to pass an ordinance</a:t>
            </a:r>
          </a:p>
          <a:p>
            <a:endParaRPr lang="en-US" sz="2700" dirty="0">
              <a:latin typeface="Garamond" panose="02020404030301010803" pitchFamily="18" charset="0"/>
            </a:endParaRPr>
          </a:p>
          <a:p>
            <a:pPr lvl="2"/>
            <a:r>
              <a:rPr lang="en-US" sz="2400" dirty="0">
                <a:latin typeface="Garamond" panose="02020404030301010803" pitchFamily="18" charset="0"/>
              </a:rPr>
              <a:t>No meeting unless all members are notified</a:t>
            </a:r>
            <a:r>
              <a:rPr lang="en-US" sz="2100" dirty="0">
                <a:latin typeface="Garamond" panose="02020404030301010803" pitchFamily="18" charset="0"/>
              </a:rPr>
              <a:t>  		</a:t>
            </a:r>
          </a:p>
          <a:p>
            <a:pPr lvl="2"/>
            <a:endParaRPr lang="en-US" sz="2100" dirty="0">
              <a:latin typeface="Garamond" panose="02020404030301010803" pitchFamily="18" charset="0"/>
            </a:endParaRPr>
          </a:p>
          <a:p>
            <a:pPr lvl="2"/>
            <a:r>
              <a:rPr lang="en-US" sz="2400" dirty="0">
                <a:latin typeface="Garamond" panose="02020404030301010803" pitchFamily="18" charset="0"/>
              </a:rPr>
              <a:t>All ordinances shall state an effective date</a:t>
            </a:r>
            <a:r>
              <a:rPr lang="en-US" sz="2100" dirty="0">
                <a:latin typeface="Garamond" panose="02020404030301010803" pitchFamily="18" charset="0"/>
              </a:rPr>
              <a:t>	  	</a:t>
            </a:r>
          </a:p>
          <a:p>
            <a:pPr lvl="2"/>
            <a:endParaRPr lang="en-US" sz="2100" dirty="0">
              <a:latin typeface="Garamond" panose="02020404030301010803" pitchFamily="18" charset="0"/>
            </a:endParaRPr>
          </a:p>
          <a:p>
            <a:pPr lvl="2"/>
            <a:r>
              <a:rPr lang="en-US" sz="2400" dirty="0">
                <a:latin typeface="Garamond" panose="02020404030301010803" pitchFamily="18" charset="0"/>
              </a:rPr>
              <a:t>Emergencies</a:t>
            </a:r>
            <a:r>
              <a:rPr lang="en-US" sz="2100" dirty="0">
                <a:latin typeface="Garamond" panose="02020404030301010803" pitchFamily="18" charset="0"/>
              </a:rPr>
              <a:t>  </a:t>
            </a:r>
            <a:r>
              <a:rPr lang="en-US" dirty="0"/>
              <a:t>				</a:t>
            </a:r>
          </a:p>
        </p:txBody>
      </p:sp>
      <p:cxnSp>
        <p:nvCxnSpPr>
          <p:cNvPr id="4" name="Straight Connector 3">
            <a:extLst>
              <a:ext uri="{FF2B5EF4-FFF2-40B4-BE49-F238E27FC236}">
                <a16:creationId xmlns:a16="http://schemas.microsoft.com/office/drawing/2014/main" id="{7B664C28-CD10-4162-BEF6-174402B279F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BF45CEC-0D83-4B30-8E83-2EDD45C7D30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5AA887-A5CE-4038-8FC3-E2FA5A3701E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99AC0E-5C16-44CD-B6AA-7E15A5B893F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AB5840-4326-4688-A965-6C8030B8120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534996-BE25-4FBC-B186-85703F75D60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9FBDF7E0-12E2-4F65-9229-964AAA668D5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956"/>
            <a:ext cx="7886700" cy="1325563"/>
          </a:xfrm>
        </p:spPr>
        <p:txBody>
          <a:bodyPr>
            <a:normAutofit/>
          </a:bodyPr>
          <a:lstStyle/>
          <a:p>
            <a:pPr algn="ctr"/>
            <a:r>
              <a:rPr lang="en-US" sz="4000" b="1" dirty="0">
                <a:solidFill>
                  <a:srgbClr val="6A8AA1"/>
                </a:solidFill>
                <a:latin typeface="Garamond" panose="02020404030301010803" pitchFamily="18" charset="0"/>
              </a:rPr>
              <a:t>Ordinances</a:t>
            </a:r>
          </a:p>
        </p:txBody>
      </p:sp>
      <p:sp>
        <p:nvSpPr>
          <p:cNvPr id="3" name="Content Placeholder 2"/>
          <p:cNvSpPr>
            <a:spLocks noGrp="1"/>
          </p:cNvSpPr>
          <p:nvPr>
            <p:ph idx="1"/>
          </p:nvPr>
        </p:nvSpPr>
        <p:spPr>
          <a:xfrm>
            <a:off x="1028700" y="1828800"/>
            <a:ext cx="6429375" cy="4724400"/>
          </a:xfrm>
        </p:spPr>
        <p:txBody>
          <a:bodyPr>
            <a:normAutofit/>
          </a:bodyPr>
          <a:lstStyle/>
          <a:p>
            <a:pPr marL="0" indent="0">
              <a:buNone/>
            </a:pPr>
            <a:r>
              <a:rPr lang="en-US" sz="2400" dirty="0">
                <a:latin typeface="Garamond" panose="02020404030301010803" pitchFamily="18" charset="0"/>
              </a:rPr>
              <a:t>Some items requiring an ordinance:</a:t>
            </a:r>
          </a:p>
          <a:p>
            <a:pPr lvl="2"/>
            <a:r>
              <a:rPr lang="en-US" sz="2400" dirty="0">
                <a:latin typeface="Garamond" panose="02020404030301010803" pitchFamily="18" charset="0"/>
              </a:rPr>
              <a:t> Budget</a:t>
            </a:r>
          </a:p>
          <a:p>
            <a:pPr lvl="2"/>
            <a:endParaRPr lang="en-US" sz="1000" dirty="0">
              <a:latin typeface="Garamond" panose="02020404030301010803" pitchFamily="18" charset="0"/>
            </a:endParaRPr>
          </a:p>
          <a:p>
            <a:pPr lvl="2"/>
            <a:r>
              <a:rPr lang="en-US" sz="2400" dirty="0">
                <a:latin typeface="Garamond" panose="02020404030301010803" pitchFamily="18" charset="0"/>
              </a:rPr>
              <a:t> Budget Amendment</a:t>
            </a:r>
          </a:p>
          <a:p>
            <a:pPr lvl="2"/>
            <a:endParaRPr lang="en-US" sz="1000" dirty="0">
              <a:latin typeface="Garamond" panose="02020404030301010803" pitchFamily="18" charset="0"/>
            </a:endParaRPr>
          </a:p>
          <a:p>
            <a:pPr lvl="2"/>
            <a:r>
              <a:rPr lang="en-US" sz="2400" dirty="0">
                <a:latin typeface="Garamond" panose="02020404030301010803" pitchFamily="18" charset="0"/>
              </a:rPr>
              <a:t> Insurance premiums tax</a:t>
            </a:r>
          </a:p>
          <a:p>
            <a:pPr lvl="2"/>
            <a:endParaRPr lang="en-US" sz="1000" dirty="0">
              <a:latin typeface="Garamond" panose="02020404030301010803" pitchFamily="18" charset="0"/>
            </a:endParaRPr>
          </a:p>
          <a:p>
            <a:pPr lvl="2"/>
            <a:r>
              <a:rPr lang="en-US" sz="2400" dirty="0">
                <a:latin typeface="Garamond" panose="02020404030301010803" pitchFamily="18" charset="0"/>
              </a:rPr>
              <a:t> Occupational License Fee		</a:t>
            </a:r>
          </a:p>
          <a:p>
            <a:pPr lvl="2"/>
            <a:endParaRPr lang="en-US" sz="1000" dirty="0">
              <a:latin typeface="Garamond" panose="02020404030301010803" pitchFamily="18" charset="0"/>
            </a:endParaRPr>
          </a:p>
          <a:p>
            <a:pPr lvl="2"/>
            <a:r>
              <a:rPr lang="en-US" sz="2400" dirty="0">
                <a:latin typeface="Garamond" panose="02020404030301010803" pitchFamily="18" charset="0"/>
              </a:rPr>
              <a:t> Bank franchise tax		</a:t>
            </a:r>
          </a:p>
          <a:p>
            <a:pPr lvl="2"/>
            <a:endParaRPr lang="en-US" sz="1000" dirty="0">
              <a:latin typeface="Garamond" panose="02020404030301010803" pitchFamily="18" charset="0"/>
            </a:endParaRPr>
          </a:p>
          <a:p>
            <a:pPr lvl="2"/>
            <a:r>
              <a:rPr lang="en-US" sz="2400" dirty="0">
                <a:latin typeface="Garamond" panose="02020404030301010803" pitchFamily="18" charset="0"/>
              </a:rPr>
              <a:t> Inter-local agreements		</a:t>
            </a:r>
          </a:p>
          <a:p>
            <a:pPr lvl="2"/>
            <a:endParaRPr lang="en-US" sz="1000" dirty="0">
              <a:latin typeface="Garamond" panose="02020404030301010803" pitchFamily="18" charset="0"/>
            </a:endParaRPr>
          </a:p>
          <a:p>
            <a:pPr lvl="2"/>
            <a:r>
              <a:rPr lang="en-US" sz="2400" dirty="0">
                <a:latin typeface="Garamond" panose="02020404030301010803" pitchFamily="18" charset="0"/>
              </a:rPr>
              <a:t> Administrative Code	Changes</a:t>
            </a:r>
            <a:r>
              <a:rPr lang="en-US" dirty="0"/>
              <a:t>	</a:t>
            </a:r>
          </a:p>
        </p:txBody>
      </p:sp>
      <p:cxnSp>
        <p:nvCxnSpPr>
          <p:cNvPr id="4" name="Straight Connector 3">
            <a:extLst>
              <a:ext uri="{FF2B5EF4-FFF2-40B4-BE49-F238E27FC236}">
                <a16:creationId xmlns:a16="http://schemas.microsoft.com/office/drawing/2014/main" id="{D35E82C4-AA07-4BFA-9539-A5C82612E4A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887436-1428-4D60-A331-A01A6494F25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6B3CC24-EB21-418D-ABEA-BE11336CC72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665129-5336-4550-BEC7-558B7732C16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A83491-BFD3-44FF-B596-6C975932E8F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1293D8-05F3-4C95-A553-8466FF467FD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F1B43E3F-B3CF-43CD-A5A3-E3DBE6165824}"/>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Orders and Resolutions</a:t>
            </a:r>
          </a:p>
        </p:txBody>
      </p:sp>
      <p:sp>
        <p:nvSpPr>
          <p:cNvPr id="3" name="Content Placeholder 2"/>
          <p:cNvSpPr>
            <a:spLocks noGrp="1"/>
          </p:cNvSpPr>
          <p:nvPr>
            <p:ph idx="1"/>
          </p:nvPr>
        </p:nvSpPr>
        <p:spPr>
          <a:xfrm>
            <a:off x="342900" y="2285999"/>
            <a:ext cx="7658100" cy="3962399"/>
          </a:xfrm>
        </p:spPr>
        <p:txBody>
          <a:bodyPr>
            <a:normAutofit fontScale="92500" lnSpcReduction="20000"/>
          </a:bodyPr>
          <a:lstStyle/>
          <a:p>
            <a:pPr marL="0" indent="0">
              <a:buNone/>
            </a:pPr>
            <a:r>
              <a:rPr lang="en-US" sz="2600" dirty="0">
                <a:latin typeface="Garamond" panose="02020404030301010803" pitchFamily="18" charset="0"/>
              </a:rPr>
              <a:t>Official actions not requiring an ordinance may be taken </a:t>
            </a:r>
          </a:p>
          <a:p>
            <a:pPr marL="0" indent="0">
              <a:buNone/>
            </a:pPr>
            <a:r>
              <a:rPr lang="en-US" sz="2600" dirty="0">
                <a:latin typeface="Garamond" panose="02020404030301010803" pitchFamily="18" charset="0"/>
              </a:rPr>
              <a:t>by resolution or order – </a:t>
            </a:r>
            <a:r>
              <a:rPr lang="en-US" sz="2600" dirty="0">
                <a:solidFill>
                  <a:srgbClr val="FF0000"/>
                </a:solidFill>
                <a:latin typeface="Garamond" panose="02020404030301010803" pitchFamily="18" charset="0"/>
              </a:rPr>
              <a:t>KRS 67.076</a:t>
            </a:r>
          </a:p>
          <a:p>
            <a:pPr lvl="2"/>
            <a:endParaRPr lang="en-US" sz="2400" dirty="0">
              <a:latin typeface="Garamond" panose="02020404030301010803" pitchFamily="18" charset="0"/>
            </a:endParaRPr>
          </a:p>
          <a:p>
            <a:pPr lvl="2">
              <a:lnSpc>
                <a:spcPct val="150000"/>
              </a:lnSpc>
            </a:pPr>
            <a:r>
              <a:rPr lang="en-US" sz="2400" dirty="0">
                <a:latin typeface="Garamond" panose="02020404030301010803" pitchFamily="18" charset="0"/>
              </a:rPr>
              <a:t> </a:t>
            </a:r>
            <a:r>
              <a:rPr lang="en-US" sz="2600" dirty="0">
                <a:latin typeface="Garamond" panose="02020404030301010803" pitchFamily="18" charset="0"/>
              </a:rPr>
              <a:t>Passage requires a majority of the quorum of fiscal court</a:t>
            </a:r>
          </a:p>
          <a:p>
            <a:pPr lvl="2">
              <a:lnSpc>
                <a:spcPct val="150000"/>
              </a:lnSpc>
            </a:pPr>
            <a:r>
              <a:rPr lang="en-US" sz="2600" dirty="0">
                <a:latin typeface="Garamond" panose="02020404030301010803" pitchFamily="18" charset="0"/>
              </a:rPr>
              <a:t> Are not lasting in nature</a:t>
            </a:r>
          </a:p>
          <a:p>
            <a:pPr lvl="2">
              <a:lnSpc>
                <a:spcPct val="150000"/>
              </a:lnSpc>
            </a:pPr>
            <a:r>
              <a:rPr lang="en-US" sz="2600" dirty="0">
                <a:latin typeface="Garamond" panose="02020404030301010803" pitchFamily="18" charset="0"/>
              </a:rPr>
              <a:t> Do not require publication	</a:t>
            </a:r>
          </a:p>
          <a:p>
            <a:pPr lvl="2">
              <a:lnSpc>
                <a:spcPct val="150000"/>
              </a:lnSpc>
            </a:pPr>
            <a:r>
              <a:rPr lang="en-US" sz="2600" dirty="0">
                <a:latin typeface="Garamond" panose="02020404030301010803" pitchFamily="18" charset="0"/>
              </a:rPr>
              <a:t> Do not require a first and second reading</a:t>
            </a:r>
            <a:r>
              <a:rPr lang="en-US" sz="2600" dirty="0"/>
              <a:t>	</a:t>
            </a:r>
          </a:p>
          <a:p>
            <a:pPr marL="0" indent="0">
              <a:buNone/>
            </a:pPr>
            <a:r>
              <a:rPr lang="en-US" sz="2600" dirty="0"/>
              <a:t>	</a:t>
            </a:r>
          </a:p>
        </p:txBody>
      </p:sp>
      <p:cxnSp>
        <p:nvCxnSpPr>
          <p:cNvPr id="4" name="Straight Connector 3">
            <a:extLst>
              <a:ext uri="{FF2B5EF4-FFF2-40B4-BE49-F238E27FC236}">
                <a16:creationId xmlns:a16="http://schemas.microsoft.com/office/drawing/2014/main" id="{E1FA75E6-BCF7-46DA-AD4E-07472998A38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3A2A6A-10B5-4BCE-B460-98317016C72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98AC293-C14E-4EBF-990C-72E52AFBD1E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E5A233-3966-41A2-A975-9F61D7573C9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F6B9DD-DA6B-4EFE-8668-BB347C2BDF7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348801-AE3C-4CC6-BBC6-12C8D947661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BCE4267-EA39-4079-8653-661C4411B510}"/>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Fiscal Court Actions</a:t>
            </a:r>
          </a:p>
        </p:txBody>
      </p:sp>
      <p:sp>
        <p:nvSpPr>
          <p:cNvPr id="3" name="Content Placeholder 2"/>
          <p:cNvSpPr>
            <a:spLocks noGrp="1"/>
          </p:cNvSpPr>
          <p:nvPr>
            <p:ph idx="1"/>
          </p:nvPr>
        </p:nvSpPr>
        <p:spPr>
          <a:xfrm>
            <a:off x="342900" y="2206117"/>
            <a:ext cx="8172450" cy="3532584"/>
          </a:xfrm>
        </p:spPr>
        <p:txBody>
          <a:bodyPr>
            <a:noAutofit/>
          </a:bodyPr>
          <a:lstStyle/>
          <a:p>
            <a:pPr marL="0" indent="0">
              <a:buNone/>
            </a:pPr>
            <a:r>
              <a:rPr lang="en-US" sz="2400" dirty="0">
                <a:latin typeface="Garamond" panose="02020404030301010803" pitchFamily="18" charset="0"/>
              </a:rPr>
              <a:t>Records of the fiscal court </a:t>
            </a:r>
            <a:r>
              <a:rPr lang="en-US" sz="2400" dirty="0">
                <a:solidFill>
                  <a:srgbClr val="FF0000"/>
                </a:solidFill>
                <a:latin typeface="Garamond" panose="02020404030301010803" pitchFamily="18" charset="0"/>
              </a:rPr>
              <a:t>(KRS 67.100)</a:t>
            </a:r>
          </a:p>
          <a:p>
            <a:pPr marL="0" indent="0">
              <a:buNone/>
            </a:pPr>
            <a:r>
              <a:rPr lang="en-US" sz="2400" dirty="0">
                <a:latin typeface="Garamond" panose="02020404030301010803" pitchFamily="18" charset="0"/>
              </a:rPr>
              <a:t>		</a:t>
            </a:r>
          </a:p>
          <a:p>
            <a:pPr marL="463550" lvl="2" indent="344488"/>
            <a:r>
              <a:rPr lang="en-US" sz="2400" dirty="0">
                <a:latin typeface="Garamond" panose="02020404030301010803" pitchFamily="18" charset="0"/>
              </a:rPr>
              <a:t> Fiscal Court is a “court of record”</a:t>
            </a:r>
          </a:p>
          <a:p>
            <a:endParaRPr lang="en-US" sz="1600" dirty="0">
              <a:latin typeface="Garamond" panose="02020404030301010803" pitchFamily="18" charset="0"/>
            </a:endParaRPr>
          </a:p>
          <a:p>
            <a:pPr marL="463550" lvl="2" indent="222250"/>
            <a:r>
              <a:rPr lang="en-US" sz="2400" dirty="0">
                <a:latin typeface="Garamond" panose="02020404030301010803" pitchFamily="18" charset="0"/>
              </a:rPr>
              <a:t>Minutes of previous meeting are submitted for approval at    	the next meeting</a:t>
            </a:r>
          </a:p>
          <a:p>
            <a:endParaRPr lang="en-US" sz="1600" dirty="0">
              <a:latin typeface="Garamond" panose="02020404030301010803" pitchFamily="18" charset="0"/>
            </a:endParaRPr>
          </a:p>
          <a:p>
            <a:pPr marL="463550" lvl="2" indent="222250"/>
            <a:r>
              <a:rPr lang="en-US" sz="2400" dirty="0">
                <a:latin typeface="Garamond" panose="02020404030301010803" pitchFamily="18" charset="0"/>
              </a:rPr>
              <a:t>All official actions are made part of the permanent record</a:t>
            </a:r>
            <a:r>
              <a:rPr lang="en-US" sz="1800" dirty="0"/>
              <a:t>		</a:t>
            </a:r>
          </a:p>
        </p:txBody>
      </p:sp>
      <p:cxnSp>
        <p:nvCxnSpPr>
          <p:cNvPr id="4" name="Straight Connector 3">
            <a:extLst>
              <a:ext uri="{FF2B5EF4-FFF2-40B4-BE49-F238E27FC236}">
                <a16:creationId xmlns:a16="http://schemas.microsoft.com/office/drawing/2014/main" id="{2AB46815-1162-424E-AD54-102F14F23E9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9E6D890-11F7-4802-91D4-B921DBF58A5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86DCCE-3102-4E40-A926-55F34B7D808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BEC26D-01A0-4E27-8EA2-589980FEBC0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5C2B4B-59C4-42AF-9E5C-623EA9950FF2}"/>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9267DE-BCE1-4861-B542-92FB11561D9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CC0DDDE-149D-417E-9260-D885ACA2BF3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2615828"/>
            <a:ext cx="5524500" cy="799061"/>
          </a:xfrm>
        </p:spPr>
        <p:txBody>
          <a:bodyPr>
            <a:noAutofit/>
          </a:bodyPr>
          <a:lstStyle/>
          <a:p>
            <a:pPr algn="ctr"/>
            <a:r>
              <a:rPr lang="en-US" sz="4000" b="1" dirty="0">
                <a:solidFill>
                  <a:srgbClr val="6A8AA1"/>
                </a:solidFill>
                <a:latin typeface="Garamond" panose="02020404030301010803" pitchFamily="18" charset="0"/>
              </a:rPr>
              <a:t>Handling Public Funds</a:t>
            </a:r>
          </a:p>
        </p:txBody>
      </p:sp>
      <p:cxnSp>
        <p:nvCxnSpPr>
          <p:cNvPr id="3" name="Straight Connector 2">
            <a:extLst>
              <a:ext uri="{FF2B5EF4-FFF2-40B4-BE49-F238E27FC236}">
                <a16:creationId xmlns:a16="http://schemas.microsoft.com/office/drawing/2014/main" id="{F6FE98F5-B4ED-489D-8C5E-A7F403BB21B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5D16369-D9E0-4A60-9139-AA01649F1C4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858BB61-CF4F-4A2D-BB1F-34B75AC860E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84511D-F4FE-4360-993D-50220E60839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59E5DB-5285-4BF4-BF3F-5BC5C1E1080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618F20-C68B-4819-AFFB-603815A545A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F7B71FBD-B9A3-4929-8649-A183EE3B73A6}"/>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Handling Public Funds</a:t>
            </a:r>
          </a:p>
        </p:txBody>
      </p:sp>
      <p:sp>
        <p:nvSpPr>
          <p:cNvPr id="3" name="Content Placeholder 2"/>
          <p:cNvSpPr>
            <a:spLocks noGrp="1"/>
          </p:cNvSpPr>
          <p:nvPr>
            <p:ph idx="1"/>
          </p:nvPr>
        </p:nvSpPr>
        <p:spPr>
          <a:xfrm>
            <a:off x="371475" y="1904100"/>
            <a:ext cx="8172450" cy="4808934"/>
          </a:xfrm>
        </p:spPr>
        <p:txBody>
          <a:bodyPr>
            <a:normAutofit/>
          </a:bodyPr>
          <a:lstStyle/>
          <a:p>
            <a:r>
              <a:rPr lang="en-US" sz="2400" dirty="0">
                <a:latin typeface="Garamond" panose="02020404030301010803" pitchFamily="18" charset="0"/>
              </a:rPr>
              <a:t>Bonding of all officials/employees who handle public fund for an amount covering the maximum amount they have in their control at one time.</a:t>
            </a:r>
          </a:p>
          <a:p>
            <a:endParaRPr lang="en-US" sz="900" dirty="0">
              <a:latin typeface="Garamond" panose="02020404030301010803" pitchFamily="18" charset="0"/>
            </a:endParaRPr>
          </a:p>
          <a:p>
            <a:r>
              <a:rPr lang="en-US" sz="2400" dirty="0">
                <a:latin typeface="Garamond" panose="02020404030301010803" pitchFamily="18" charset="0"/>
              </a:rPr>
              <a:t>Preparation of an annual budget showing estimated receipts and expenditures – </a:t>
            </a:r>
            <a:r>
              <a:rPr lang="en-US" sz="2400" dirty="0">
                <a:solidFill>
                  <a:srgbClr val="FF0000"/>
                </a:solidFill>
                <a:latin typeface="Garamond" panose="02020404030301010803" pitchFamily="18" charset="0"/>
              </a:rPr>
              <a:t>KRS 68.210</a:t>
            </a:r>
          </a:p>
          <a:p>
            <a:endParaRPr lang="en-US" sz="1200" dirty="0">
              <a:latin typeface="Garamond" panose="02020404030301010803" pitchFamily="18" charset="0"/>
            </a:endParaRPr>
          </a:p>
          <a:p>
            <a:r>
              <a:rPr lang="en-US" sz="2400" dirty="0">
                <a:latin typeface="Garamond" panose="02020404030301010803" pitchFamily="18" charset="0"/>
              </a:rPr>
              <a:t>All reporting of accounts must comply with the cash basis of accounting.</a:t>
            </a:r>
          </a:p>
          <a:p>
            <a:pPr marL="0" indent="0">
              <a:buNone/>
            </a:pPr>
            <a:endParaRPr lang="en-US" sz="1200" dirty="0">
              <a:latin typeface="Garamond" panose="02020404030301010803" pitchFamily="18" charset="0"/>
            </a:endParaRPr>
          </a:p>
          <a:p>
            <a:r>
              <a:rPr lang="en-US" sz="2400" dirty="0">
                <a:latin typeface="Garamond" panose="02020404030301010803" pitchFamily="18" charset="0"/>
              </a:rPr>
              <a:t>Books of original entry for receipts and                       expenditures and/or utilization of daily cash                        check-out sheets – </a:t>
            </a:r>
            <a:r>
              <a:rPr lang="en-US" sz="2400" dirty="0">
                <a:solidFill>
                  <a:srgbClr val="FF0000"/>
                </a:solidFill>
                <a:latin typeface="Garamond" panose="02020404030301010803" pitchFamily="18" charset="0"/>
              </a:rPr>
              <a:t>KRS 68.210</a:t>
            </a:r>
          </a:p>
          <a:p>
            <a:pPr marL="0" indent="0">
              <a:buNone/>
            </a:pPr>
            <a:endParaRPr lang="en-US" sz="1800" dirty="0">
              <a:latin typeface="Garamond" panose="02020404030301010803" pitchFamily="18" charset="0"/>
            </a:endParaRPr>
          </a:p>
          <a:p>
            <a:endParaRPr lang="en-US" dirty="0"/>
          </a:p>
        </p:txBody>
      </p:sp>
      <p:cxnSp>
        <p:nvCxnSpPr>
          <p:cNvPr id="4" name="Straight Connector 3">
            <a:extLst>
              <a:ext uri="{FF2B5EF4-FFF2-40B4-BE49-F238E27FC236}">
                <a16:creationId xmlns:a16="http://schemas.microsoft.com/office/drawing/2014/main" id="{FA2E92BA-9BDF-4431-A6CC-13219D0C5FC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E87A78D-1798-4C3A-A259-A7C50E14435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298E4E-0A68-4921-ADBC-32107FD13AC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C9D40B-7B5B-4814-85A5-B4039D58126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C6BFEA-588A-41A4-90B9-DA64BA858DC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E3613D-7FAA-4345-BF63-845D717A375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E730E99-6E52-41A6-B155-C14D908200F4}"/>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Handling Public Funds</a:t>
            </a:r>
          </a:p>
        </p:txBody>
      </p:sp>
      <p:sp>
        <p:nvSpPr>
          <p:cNvPr id="3" name="Content Placeholder 2"/>
          <p:cNvSpPr>
            <a:spLocks noGrp="1"/>
          </p:cNvSpPr>
          <p:nvPr>
            <p:ph idx="1"/>
          </p:nvPr>
        </p:nvSpPr>
        <p:spPr>
          <a:xfrm>
            <a:off x="342900" y="1956080"/>
            <a:ext cx="7943850" cy="4583009"/>
          </a:xfrm>
        </p:spPr>
        <p:txBody>
          <a:bodyPr>
            <a:normAutofit fontScale="92500" lnSpcReduction="10000"/>
          </a:bodyPr>
          <a:lstStyle/>
          <a:p>
            <a:r>
              <a:rPr lang="en-US" sz="2600" dirty="0">
                <a:latin typeface="Garamond" panose="02020404030301010803" pitchFamily="18" charset="0"/>
              </a:rPr>
              <a:t>Pre-numbered three-part receipt form should be issued for all receipts. – </a:t>
            </a:r>
            <a:r>
              <a:rPr lang="en-US" sz="2600" dirty="0">
                <a:solidFill>
                  <a:srgbClr val="FF0000"/>
                </a:solidFill>
                <a:latin typeface="Garamond" panose="02020404030301010803" pitchFamily="18" charset="0"/>
              </a:rPr>
              <a:t>KRS 64.840</a:t>
            </a:r>
          </a:p>
          <a:p>
            <a:endParaRPr lang="en-US" sz="1300" dirty="0">
              <a:solidFill>
                <a:srgbClr val="FFCC00"/>
              </a:solidFill>
              <a:latin typeface="Garamond" panose="02020404030301010803" pitchFamily="18" charset="0"/>
            </a:endParaRPr>
          </a:p>
          <a:p>
            <a:r>
              <a:rPr lang="en-US" sz="2600" dirty="0">
                <a:latin typeface="Garamond" panose="02020404030301010803" pitchFamily="18" charset="0"/>
              </a:rPr>
              <a:t>Daily deposits intact into federally insured banking institution.– </a:t>
            </a:r>
            <a:r>
              <a:rPr lang="en-US" sz="2600" dirty="0">
                <a:solidFill>
                  <a:srgbClr val="FF0000"/>
                </a:solidFill>
                <a:latin typeface="Garamond" panose="02020404030301010803" pitchFamily="18" charset="0"/>
              </a:rPr>
              <a:t>KRS 68.210</a:t>
            </a:r>
          </a:p>
          <a:p>
            <a:endParaRPr lang="en-US" sz="1300" dirty="0">
              <a:latin typeface="Garamond" panose="02020404030301010803" pitchFamily="18" charset="0"/>
            </a:endParaRPr>
          </a:p>
          <a:p>
            <a:r>
              <a:rPr lang="en-US" sz="2600" dirty="0">
                <a:latin typeface="Garamond" panose="02020404030301010803" pitchFamily="18" charset="0"/>
              </a:rPr>
              <a:t>Interest Bearing Accounts may be used and are encouraged. </a:t>
            </a:r>
          </a:p>
          <a:p>
            <a:pPr marL="0" indent="0">
              <a:buNone/>
            </a:pPr>
            <a:endParaRPr lang="en-US" sz="1300" dirty="0">
              <a:latin typeface="Garamond" panose="02020404030301010803" pitchFamily="18" charset="0"/>
            </a:endParaRPr>
          </a:p>
          <a:p>
            <a:r>
              <a:rPr lang="en-US" sz="2600" dirty="0">
                <a:latin typeface="Garamond" panose="02020404030301010803" pitchFamily="18" charset="0"/>
              </a:rPr>
              <a:t>All investments must follow the Investment Policy adopted by the agency. – </a:t>
            </a:r>
            <a:r>
              <a:rPr lang="en-US" sz="2600" dirty="0">
                <a:solidFill>
                  <a:srgbClr val="FF0000"/>
                </a:solidFill>
                <a:latin typeface="Garamond" panose="02020404030301010803" pitchFamily="18" charset="0"/>
              </a:rPr>
              <a:t>KRS 66.480</a:t>
            </a:r>
          </a:p>
          <a:p>
            <a:pPr marL="0" indent="0">
              <a:buNone/>
            </a:pPr>
            <a:endParaRPr lang="en-US" sz="1300" dirty="0">
              <a:latin typeface="Garamond" panose="02020404030301010803" pitchFamily="18" charset="0"/>
            </a:endParaRPr>
          </a:p>
          <a:p>
            <a:r>
              <a:rPr lang="en-US" sz="2600" dirty="0">
                <a:latin typeface="Garamond" panose="02020404030301010803" pitchFamily="18" charset="0"/>
              </a:rPr>
              <a:t>Perfected pledge of securities covering all public </a:t>
            </a:r>
            <a:r>
              <a:rPr lang="en-US" sz="2600" dirty="0">
                <a:solidFill>
                  <a:srgbClr val="FF0000"/>
                </a:solidFill>
                <a:latin typeface="Garamond" panose="02020404030301010803" pitchFamily="18" charset="0"/>
              </a:rPr>
              <a:t>               </a:t>
            </a:r>
            <a:r>
              <a:rPr lang="en-US" sz="2600" dirty="0">
                <a:latin typeface="Garamond" panose="02020404030301010803" pitchFamily="18" charset="0"/>
              </a:rPr>
              <a:t>funds except direct federal obligations and funds          protected by federal insurance.</a:t>
            </a:r>
          </a:p>
          <a:p>
            <a:endParaRPr lang="en-US" sz="2175" dirty="0">
              <a:latin typeface="Garamond" panose="02020404030301010803" pitchFamily="18" charset="0"/>
            </a:endParaRPr>
          </a:p>
          <a:p>
            <a:endParaRPr lang="en-US" sz="2175" dirty="0">
              <a:latin typeface="Garamond" panose="02020404030301010803" pitchFamily="18" charset="0"/>
            </a:endParaRPr>
          </a:p>
          <a:p>
            <a:endParaRPr lang="en-US" sz="2175" dirty="0">
              <a:latin typeface="Garamond" panose="02020404030301010803" pitchFamily="18" charset="0"/>
            </a:endParaRPr>
          </a:p>
          <a:p>
            <a:endParaRPr lang="en-US" dirty="0"/>
          </a:p>
        </p:txBody>
      </p:sp>
      <p:cxnSp>
        <p:nvCxnSpPr>
          <p:cNvPr id="4" name="Straight Connector 3">
            <a:extLst>
              <a:ext uri="{FF2B5EF4-FFF2-40B4-BE49-F238E27FC236}">
                <a16:creationId xmlns:a16="http://schemas.microsoft.com/office/drawing/2014/main" id="{F590B96C-6983-427A-89BC-CAF929FE7F1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0E7E6-655D-4915-8818-D0A36D4C920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776C51-14FC-424E-8974-B5614A21B3BC}"/>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ADC5B7-D215-4856-899F-4C6771B8909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26D50A8-8CC6-4BFD-8425-E114EDD8A6E8}"/>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68DBBC-ABFA-4908-8F0B-274813CD7EB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9B75CDA3-7609-49C2-9C9D-D0A0A7DB2FF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3494"/>
            <a:ext cx="7886700" cy="697706"/>
          </a:xfrm>
        </p:spPr>
        <p:txBody>
          <a:bodyPr>
            <a:normAutofit fontScale="90000"/>
          </a:bodyPr>
          <a:lstStyle/>
          <a:p>
            <a:pPr algn="ctr"/>
            <a:r>
              <a:rPr lang="en-US" sz="4400" b="1" dirty="0">
                <a:solidFill>
                  <a:srgbClr val="6A8AA1"/>
                </a:solidFill>
                <a:latin typeface="Garamond" panose="02020404030301010803" pitchFamily="18" charset="0"/>
              </a:rPr>
              <a:t>Handling Public Funds</a:t>
            </a:r>
            <a:br>
              <a:rPr lang="en-US" dirty="0"/>
            </a:br>
            <a:endParaRPr lang="en-US" dirty="0"/>
          </a:p>
        </p:txBody>
      </p:sp>
      <p:sp>
        <p:nvSpPr>
          <p:cNvPr id="3" name="Content Placeholder 2"/>
          <p:cNvSpPr>
            <a:spLocks noGrp="1"/>
          </p:cNvSpPr>
          <p:nvPr>
            <p:ph idx="1"/>
          </p:nvPr>
        </p:nvSpPr>
        <p:spPr>
          <a:xfrm>
            <a:off x="342900" y="2209800"/>
            <a:ext cx="8001000" cy="3486150"/>
          </a:xfrm>
        </p:spPr>
        <p:txBody>
          <a:bodyPr>
            <a:normAutofit/>
          </a:bodyPr>
          <a:lstStyle/>
          <a:p>
            <a:r>
              <a:rPr lang="en-US" sz="2400" dirty="0">
                <a:latin typeface="Garamond" panose="02020404030301010803" pitchFamily="18" charset="0"/>
              </a:rPr>
              <a:t>Monthly bank reconciliation must be performed – </a:t>
            </a:r>
            <a:r>
              <a:rPr lang="en-US" sz="2400" dirty="0">
                <a:solidFill>
                  <a:srgbClr val="FF0000"/>
                </a:solidFill>
                <a:latin typeface="Garamond" panose="02020404030301010803" pitchFamily="18" charset="0"/>
              </a:rPr>
              <a:t>KRS 68.210</a:t>
            </a:r>
          </a:p>
          <a:p>
            <a:pPr marL="0" indent="0">
              <a:buNone/>
            </a:pPr>
            <a:endParaRPr lang="en-US" sz="1200" dirty="0">
              <a:latin typeface="Garamond" panose="02020404030301010803" pitchFamily="18" charset="0"/>
            </a:endParaRPr>
          </a:p>
          <a:p>
            <a:r>
              <a:rPr lang="en-US" sz="2400" dirty="0">
                <a:latin typeface="Garamond" panose="02020404030301010803" pitchFamily="18" charset="0"/>
              </a:rPr>
              <a:t>Annual financial statement must be prepared, and portions of audit published – </a:t>
            </a:r>
            <a:r>
              <a:rPr lang="en-US" sz="2400" dirty="0">
                <a:solidFill>
                  <a:srgbClr val="FF0000"/>
                </a:solidFill>
                <a:latin typeface="Garamond" panose="02020404030301010803" pitchFamily="18" charset="0"/>
              </a:rPr>
              <a:t>KRS 424.220</a:t>
            </a:r>
          </a:p>
          <a:p>
            <a:pPr marL="0" indent="0">
              <a:buNone/>
            </a:pPr>
            <a:endParaRPr lang="en-US" sz="1200" dirty="0">
              <a:latin typeface="Garamond" panose="02020404030301010803" pitchFamily="18" charset="0"/>
            </a:endParaRPr>
          </a:p>
          <a:p>
            <a:r>
              <a:rPr lang="en-US" sz="2400" dirty="0">
                <a:latin typeface="Garamond" panose="02020404030301010803" pitchFamily="18" charset="0"/>
              </a:rPr>
              <a:t>Personal funds kept separate from public – </a:t>
            </a:r>
            <a:r>
              <a:rPr lang="en-US" sz="2400" dirty="0">
                <a:solidFill>
                  <a:srgbClr val="FF0000"/>
                </a:solidFill>
                <a:latin typeface="Garamond" panose="02020404030301010803" pitchFamily="18" charset="0"/>
              </a:rPr>
              <a:t>KRS 64.850</a:t>
            </a:r>
          </a:p>
          <a:p>
            <a:pPr marL="0" indent="0">
              <a:buNone/>
            </a:pPr>
            <a:endParaRPr lang="en-US" sz="1200" dirty="0">
              <a:solidFill>
                <a:srgbClr val="FFCC00"/>
              </a:solidFill>
              <a:latin typeface="Garamond" panose="02020404030301010803" pitchFamily="18" charset="0"/>
            </a:endParaRPr>
          </a:p>
          <a:p>
            <a:r>
              <a:rPr lang="en-US" sz="2400" dirty="0">
                <a:latin typeface="Garamond" panose="02020404030301010803" pitchFamily="18" charset="0"/>
              </a:rPr>
              <a:t>No bonuses, no prepayment for goods or services, and no contributions. – </a:t>
            </a:r>
            <a:r>
              <a:rPr lang="en-US" sz="2400" dirty="0">
                <a:solidFill>
                  <a:srgbClr val="FF0000"/>
                </a:solidFill>
                <a:latin typeface="Garamond" panose="02020404030301010803" pitchFamily="18" charset="0"/>
              </a:rPr>
              <a:t>§3, KY Constitution</a:t>
            </a:r>
          </a:p>
          <a:p>
            <a:endParaRPr lang="en-US" dirty="0"/>
          </a:p>
        </p:txBody>
      </p:sp>
      <p:cxnSp>
        <p:nvCxnSpPr>
          <p:cNvPr id="4" name="Straight Connector 3">
            <a:extLst>
              <a:ext uri="{FF2B5EF4-FFF2-40B4-BE49-F238E27FC236}">
                <a16:creationId xmlns:a16="http://schemas.microsoft.com/office/drawing/2014/main" id="{28FE4B83-FBA3-4FF7-8FAE-E8D8D558BE1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46183B-76A8-41BA-850B-7DDEA3CDABA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3BC088-8516-4145-BC92-4F6E7BFA01E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CD19ED-509F-4B20-B4E0-7EE2F710AE5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0586C1-AF9E-4169-8344-1E5DA6F69E9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FC1004-069A-48D4-82C3-4F79B54993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3DD5EF16-B066-4DDF-AE9D-8E55773D0E8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Handling Public Funds</a:t>
            </a:r>
          </a:p>
        </p:txBody>
      </p:sp>
      <p:sp>
        <p:nvSpPr>
          <p:cNvPr id="3" name="Content Placeholder 2"/>
          <p:cNvSpPr>
            <a:spLocks noGrp="1"/>
          </p:cNvSpPr>
          <p:nvPr>
            <p:ph idx="1"/>
          </p:nvPr>
        </p:nvSpPr>
        <p:spPr>
          <a:xfrm>
            <a:off x="342900" y="2239962"/>
            <a:ext cx="7886700" cy="4572000"/>
          </a:xfrm>
        </p:spPr>
        <p:txBody>
          <a:bodyPr>
            <a:normAutofit fontScale="92500" lnSpcReduction="10000"/>
          </a:bodyPr>
          <a:lstStyle/>
          <a:p>
            <a:r>
              <a:rPr lang="en-US" sz="2600" dirty="0">
                <a:latin typeface="Garamond" panose="02020404030301010803" pitchFamily="18" charset="0"/>
              </a:rPr>
              <a:t>Advertisements for competitive bids prior to purchases exceeding $30,000 – </a:t>
            </a:r>
            <a:r>
              <a:rPr lang="en-US" sz="2600" dirty="0">
                <a:solidFill>
                  <a:srgbClr val="FF0000"/>
                </a:solidFill>
                <a:latin typeface="Garamond" panose="02020404030301010803" pitchFamily="18" charset="0"/>
              </a:rPr>
              <a:t>KRS 424.260</a:t>
            </a:r>
          </a:p>
          <a:p>
            <a:pPr marL="0" indent="0">
              <a:buNone/>
            </a:pPr>
            <a:endParaRPr lang="en-US" sz="1500" dirty="0">
              <a:solidFill>
                <a:srgbClr val="FFCC00"/>
              </a:solidFill>
              <a:latin typeface="Garamond" panose="02020404030301010803" pitchFamily="18" charset="0"/>
            </a:endParaRPr>
          </a:p>
          <a:p>
            <a:r>
              <a:rPr lang="en-US" sz="2600" dirty="0">
                <a:latin typeface="Garamond" panose="02020404030301010803" pitchFamily="18" charset="0"/>
              </a:rPr>
              <a:t>Purchase Order system should be used</a:t>
            </a:r>
          </a:p>
          <a:p>
            <a:endParaRPr lang="en-US" sz="1500" dirty="0">
              <a:latin typeface="Garamond" panose="02020404030301010803" pitchFamily="18" charset="0"/>
            </a:endParaRPr>
          </a:p>
          <a:p>
            <a:r>
              <a:rPr lang="en-US" sz="2600" dirty="0">
                <a:latin typeface="Garamond" panose="02020404030301010803" pitchFamily="18" charset="0"/>
              </a:rPr>
              <a:t>Disbursements by check only – </a:t>
            </a:r>
            <a:r>
              <a:rPr lang="en-US" sz="2600" dirty="0">
                <a:solidFill>
                  <a:srgbClr val="FF0000"/>
                </a:solidFill>
                <a:latin typeface="Garamond" panose="02020404030301010803" pitchFamily="18" charset="0"/>
              </a:rPr>
              <a:t>KRS 68.210</a:t>
            </a:r>
          </a:p>
          <a:p>
            <a:pPr lvl="1"/>
            <a:r>
              <a:rPr lang="en-US" sz="2600" dirty="0">
                <a:solidFill>
                  <a:srgbClr val="FF0000"/>
                </a:solidFill>
                <a:latin typeface="Garamond" panose="02020404030301010803" pitchFamily="18" charset="0"/>
              </a:rPr>
              <a:t>EFTs allowable for standing order items with fiscal court and payee approval – KRS 68.275</a:t>
            </a:r>
          </a:p>
          <a:p>
            <a:pPr marL="342900" lvl="1" indent="0">
              <a:buNone/>
            </a:pPr>
            <a:endParaRPr lang="en-US" sz="1500" dirty="0">
              <a:solidFill>
                <a:srgbClr val="FFCC00"/>
              </a:solidFill>
              <a:latin typeface="Garamond" panose="02020404030301010803" pitchFamily="18" charset="0"/>
            </a:endParaRPr>
          </a:p>
          <a:p>
            <a:r>
              <a:rPr lang="en-US" sz="2600" dirty="0">
                <a:latin typeface="Garamond" panose="02020404030301010803" pitchFamily="18" charset="0"/>
              </a:rPr>
              <a:t>Fixed asset documentation (inventory)</a:t>
            </a:r>
          </a:p>
          <a:p>
            <a:pPr marL="0" indent="0">
              <a:buNone/>
            </a:pPr>
            <a:endParaRPr lang="en-US" sz="1300" dirty="0">
              <a:latin typeface="Garamond" panose="02020404030301010803" pitchFamily="18" charset="0"/>
            </a:endParaRPr>
          </a:p>
          <a:p>
            <a:r>
              <a:rPr lang="en-US" sz="2600" dirty="0">
                <a:latin typeface="Garamond" panose="02020404030301010803" pitchFamily="18" charset="0"/>
              </a:rPr>
              <a:t>Notification to the SLDO prior to                              borrowing money – </a:t>
            </a:r>
            <a:r>
              <a:rPr lang="en-US" sz="2600" dirty="0">
                <a:solidFill>
                  <a:srgbClr val="FF0000"/>
                </a:solidFill>
                <a:latin typeface="Garamond" panose="02020404030301010803" pitchFamily="18" charset="0"/>
              </a:rPr>
              <a:t>KRS 65.117</a:t>
            </a: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p>
        </p:txBody>
      </p:sp>
      <p:cxnSp>
        <p:nvCxnSpPr>
          <p:cNvPr id="4" name="Straight Connector 3">
            <a:extLst>
              <a:ext uri="{FF2B5EF4-FFF2-40B4-BE49-F238E27FC236}">
                <a16:creationId xmlns:a16="http://schemas.microsoft.com/office/drawing/2014/main" id="{493C0268-4CDB-41D5-AEE4-F8CF64D6237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95E791-3636-4A35-847B-E9E898BA401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EF6E66-3229-4D81-989A-D9BD91EBD77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F9C6FD-F742-4682-81F7-72CD30053C3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3CB869-7F34-4D91-B7E9-FF39852DD8C3}"/>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82D848-82EC-4AC5-AB34-6AF97847C0BE}"/>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A459F7B6-535F-4388-9B36-EB300B81E477}"/>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Meet the Commissioner</a:t>
            </a:r>
          </a:p>
        </p:txBody>
      </p:sp>
      <p:sp>
        <p:nvSpPr>
          <p:cNvPr id="3" name="Content Placeholder 2"/>
          <p:cNvSpPr>
            <a:spLocks noGrp="1"/>
          </p:cNvSpPr>
          <p:nvPr>
            <p:ph idx="1"/>
          </p:nvPr>
        </p:nvSpPr>
        <p:spPr>
          <a:xfrm>
            <a:off x="914400" y="2304194"/>
            <a:ext cx="4991100" cy="3751724"/>
          </a:xfrm>
        </p:spPr>
        <p:txBody>
          <a:bodyPr>
            <a:noAutofit/>
          </a:bodyPr>
          <a:lstStyle/>
          <a:p>
            <a:pPr>
              <a:buNone/>
            </a:pPr>
            <a:r>
              <a:rPr lang="en-US" sz="3000" dirty="0">
                <a:latin typeface="Garamond" panose="02020404030301010803" pitchFamily="18" charset="0"/>
              </a:rPr>
              <a:t>Dennis Keene</a:t>
            </a:r>
          </a:p>
          <a:p>
            <a:pPr>
              <a:buNone/>
            </a:pPr>
            <a:r>
              <a:rPr lang="en-US" sz="3000" dirty="0">
                <a:latin typeface="Garamond" panose="02020404030301010803" pitchFamily="18" charset="0"/>
              </a:rPr>
              <a:t>Department Commissioner</a:t>
            </a:r>
          </a:p>
          <a:p>
            <a:pPr>
              <a:buNone/>
            </a:pPr>
            <a:endParaRPr lang="en-US" sz="3000" dirty="0">
              <a:latin typeface="Garamond" panose="02020404030301010803" pitchFamily="18" charset="0"/>
            </a:endParaRPr>
          </a:p>
          <a:p>
            <a:pPr>
              <a:buNone/>
            </a:pPr>
            <a:r>
              <a:rPr lang="en-US" sz="3000" dirty="0">
                <a:latin typeface="Garamond" panose="02020404030301010803" pitchFamily="18" charset="0"/>
              </a:rPr>
              <a:t>Also serves as the </a:t>
            </a:r>
          </a:p>
          <a:p>
            <a:pPr>
              <a:buNone/>
            </a:pPr>
            <a:r>
              <a:rPr lang="en-US" sz="3000" dirty="0">
                <a:latin typeface="Garamond" panose="02020404030301010803" pitchFamily="18" charset="0"/>
              </a:rPr>
              <a:t>State Local Debt Officer</a:t>
            </a:r>
          </a:p>
        </p:txBody>
      </p:sp>
      <p:pic>
        <p:nvPicPr>
          <p:cNvPr id="6" name="Picture 5" descr="A person in a suit and tie&#10;&#10;Description automatically generated with medium confidence">
            <a:extLst>
              <a:ext uri="{FF2B5EF4-FFF2-40B4-BE49-F238E27FC236}">
                <a16:creationId xmlns:a16="http://schemas.microsoft.com/office/drawing/2014/main" id="{4BC144B5-C374-4849-833C-9C6DC5F49E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2048258"/>
            <a:ext cx="2567633" cy="3209542"/>
          </a:xfrm>
          <a:prstGeom prst="rect">
            <a:avLst/>
          </a:prstGeom>
        </p:spPr>
      </p:pic>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916786"/>
            <a:ext cx="7143750" cy="988214"/>
          </a:xfrm>
        </p:spPr>
        <p:txBody>
          <a:bodyPr>
            <a:noAutofit/>
          </a:bodyPr>
          <a:lstStyle/>
          <a:p>
            <a:pPr algn="ctr"/>
            <a:r>
              <a:rPr lang="en-US" sz="4000" b="1" dirty="0">
                <a:solidFill>
                  <a:srgbClr val="6A8AA1"/>
                </a:solidFill>
                <a:latin typeface="Garamond" panose="02020404030301010803" pitchFamily="18" charset="0"/>
              </a:rPr>
              <a:t>Purchasing with County Funds</a:t>
            </a:r>
          </a:p>
        </p:txBody>
      </p:sp>
      <p:sp>
        <p:nvSpPr>
          <p:cNvPr id="3" name="Content Placeholder 2"/>
          <p:cNvSpPr>
            <a:spLocks noGrp="1"/>
          </p:cNvSpPr>
          <p:nvPr>
            <p:ph idx="1"/>
          </p:nvPr>
        </p:nvSpPr>
        <p:spPr>
          <a:xfrm>
            <a:off x="838200" y="2057401"/>
            <a:ext cx="7886700" cy="4495799"/>
          </a:xfrm>
        </p:spPr>
        <p:txBody>
          <a:bodyPr>
            <a:normAutofit/>
          </a:bodyPr>
          <a:lstStyle/>
          <a:p>
            <a:pPr marL="0" indent="0">
              <a:buNone/>
            </a:pPr>
            <a:r>
              <a:rPr lang="en-US" sz="2400" dirty="0">
                <a:latin typeface="Garamond" panose="02020404030301010803" pitchFamily="18" charset="0"/>
              </a:rPr>
              <a:t>Complying with State Bidding Laws under KRS 424.260  </a:t>
            </a:r>
          </a:p>
          <a:p>
            <a:pPr marL="0" indent="0">
              <a:buNone/>
            </a:pPr>
            <a:endParaRPr lang="en-US" sz="1200" dirty="0">
              <a:latin typeface="Garamond" panose="02020404030301010803" pitchFamily="18" charset="0"/>
            </a:endParaRPr>
          </a:p>
          <a:p>
            <a:pPr marL="342900" lvl="1" indent="0">
              <a:buNone/>
            </a:pPr>
            <a:r>
              <a:rPr lang="en-US" sz="2400" dirty="0">
                <a:latin typeface="Garamond" panose="02020404030301010803" pitchFamily="18" charset="0"/>
              </a:rPr>
              <a:t>Items costing over $30,000</a:t>
            </a:r>
          </a:p>
          <a:p>
            <a:pPr lvl="3"/>
            <a:r>
              <a:rPr lang="en-US" sz="2400" dirty="0">
                <a:latin typeface="Garamond" panose="02020404030301010803" pitchFamily="18" charset="0"/>
              </a:rPr>
              <a:t>Used items</a:t>
            </a:r>
          </a:p>
          <a:p>
            <a:pPr lvl="3"/>
            <a:r>
              <a:rPr lang="en-US" sz="2400" dirty="0">
                <a:latin typeface="Garamond" panose="02020404030301010803" pitchFamily="18" charset="0"/>
              </a:rPr>
              <a:t>No Piece-</a:t>
            </a:r>
            <a:r>
              <a:rPr lang="en-US" sz="2400" dirty="0" err="1">
                <a:latin typeface="Garamond" panose="02020404030301010803" pitchFamily="18" charset="0"/>
              </a:rPr>
              <a:t>mealing</a:t>
            </a:r>
            <a:r>
              <a:rPr lang="en-US" sz="2400" dirty="0">
                <a:latin typeface="Garamond" panose="02020404030301010803" pitchFamily="18" charset="0"/>
              </a:rPr>
              <a:t>!</a:t>
            </a:r>
          </a:p>
          <a:p>
            <a:pPr marL="1028700" lvl="3" indent="0">
              <a:buNone/>
            </a:pPr>
            <a:endParaRPr lang="en-US" sz="1200" dirty="0">
              <a:latin typeface="Garamond" panose="02020404030301010803" pitchFamily="18" charset="0"/>
            </a:endParaRPr>
          </a:p>
          <a:p>
            <a:pPr marL="342900" lvl="1" indent="0">
              <a:buNone/>
            </a:pPr>
            <a:r>
              <a:rPr lang="en-US" sz="2400" dirty="0">
                <a:latin typeface="Garamond" panose="02020404030301010803" pitchFamily="18" charset="0"/>
              </a:rPr>
              <a:t>Exceptions:</a:t>
            </a:r>
          </a:p>
          <a:p>
            <a:pPr lvl="3"/>
            <a:r>
              <a:rPr lang="en-US" sz="2400" dirty="0">
                <a:latin typeface="Garamond" panose="02020404030301010803" pitchFamily="18" charset="0"/>
              </a:rPr>
              <a:t>Perishable items, </a:t>
            </a:r>
          </a:p>
          <a:p>
            <a:pPr lvl="3"/>
            <a:r>
              <a:rPr lang="en-US" sz="2400" dirty="0">
                <a:latin typeface="Garamond" panose="02020404030301010803" pitchFamily="18" charset="0"/>
              </a:rPr>
              <a:t>Professional services</a:t>
            </a:r>
          </a:p>
          <a:p>
            <a:pPr lvl="3"/>
            <a:r>
              <a:rPr lang="en-US" sz="2400" dirty="0">
                <a:latin typeface="Garamond" panose="02020404030301010803" pitchFamily="18" charset="0"/>
              </a:rPr>
              <a:t>Emergencies</a:t>
            </a:r>
          </a:p>
          <a:p>
            <a:endParaRPr lang="en-US" dirty="0"/>
          </a:p>
        </p:txBody>
      </p:sp>
      <p:cxnSp>
        <p:nvCxnSpPr>
          <p:cNvPr id="4" name="Straight Connector 3">
            <a:extLst>
              <a:ext uri="{FF2B5EF4-FFF2-40B4-BE49-F238E27FC236}">
                <a16:creationId xmlns:a16="http://schemas.microsoft.com/office/drawing/2014/main" id="{6D9F6860-02BE-4B21-BAFB-179F1C21454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58CFC3D-48A8-4C6E-B1CC-68DDAF28246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24F84B-CAF2-4E10-AEB1-48FF7021904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081093-607E-44A6-BD04-C9D9CC8DD80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469C64-0D0C-4DBE-8C95-75F94461513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BD4A75-5940-4E9A-B22D-8E6AC7FEBDF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F8547DD1-B37C-4841-8A4F-86518C72B17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10400" cy="828152"/>
          </a:xfrm>
        </p:spPr>
        <p:txBody>
          <a:bodyPr>
            <a:noAutofit/>
          </a:bodyPr>
          <a:lstStyle/>
          <a:p>
            <a:pPr algn="ctr"/>
            <a:r>
              <a:rPr lang="en-US" sz="4000" b="1" dirty="0">
                <a:solidFill>
                  <a:srgbClr val="6A8AA1"/>
                </a:solidFill>
                <a:latin typeface="Garamond" panose="02020404030301010803" pitchFamily="18" charset="0"/>
              </a:rPr>
              <a:t>Purchasing with County Funds</a:t>
            </a:r>
          </a:p>
        </p:txBody>
      </p:sp>
      <p:sp>
        <p:nvSpPr>
          <p:cNvPr id="3" name="Content Placeholder 2"/>
          <p:cNvSpPr>
            <a:spLocks noGrp="1"/>
          </p:cNvSpPr>
          <p:nvPr>
            <p:ph idx="1"/>
          </p:nvPr>
        </p:nvSpPr>
        <p:spPr>
          <a:xfrm>
            <a:off x="514350" y="2153394"/>
            <a:ext cx="7886700" cy="3432572"/>
          </a:xfrm>
        </p:spPr>
        <p:txBody>
          <a:bodyPr>
            <a:normAutofit/>
          </a:bodyPr>
          <a:lstStyle/>
          <a:p>
            <a:pPr marL="342900" lvl="1" indent="0">
              <a:buNone/>
            </a:pPr>
            <a:r>
              <a:rPr lang="en-US" sz="2400" dirty="0">
                <a:latin typeface="Garamond" panose="02020404030301010803" pitchFamily="18" charset="0"/>
              </a:rPr>
              <a:t>Check your county’s administrative code for purchasing</a:t>
            </a:r>
          </a:p>
          <a:p>
            <a:pPr lvl="1"/>
            <a:endParaRPr lang="en-US" sz="1200" dirty="0">
              <a:latin typeface="Garamond" panose="02020404030301010803" pitchFamily="18" charset="0"/>
            </a:endParaRPr>
          </a:p>
          <a:p>
            <a:pPr marL="342900" lvl="1" indent="0">
              <a:buNone/>
            </a:pPr>
            <a:r>
              <a:rPr lang="en-US" sz="2400" dirty="0">
                <a:latin typeface="Garamond" panose="02020404030301010803" pitchFamily="18" charset="0"/>
              </a:rPr>
              <a:t>Must have obligated line-item appropriation. Referred to as unencumbered appropriation</a:t>
            </a:r>
          </a:p>
          <a:p>
            <a:pPr lvl="1"/>
            <a:endParaRPr lang="en-US" sz="1200" dirty="0">
              <a:latin typeface="Garamond" panose="02020404030301010803" pitchFamily="18" charset="0"/>
            </a:endParaRPr>
          </a:p>
          <a:p>
            <a:pPr marL="342900" lvl="1" indent="0">
              <a:buNone/>
            </a:pPr>
            <a:r>
              <a:rPr lang="en-US" sz="2400" dirty="0">
                <a:latin typeface="Garamond" panose="02020404030301010803" pitchFamily="18" charset="0"/>
              </a:rPr>
              <a:t>Must have unobligated cash in the appropriate fund</a:t>
            </a:r>
          </a:p>
          <a:p>
            <a:pPr marL="342900" lvl="1" indent="0">
              <a:buNone/>
            </a:pPr>
            <a:endParaRPr lang="en-US" sz="1200" dirty="0">
              <a:latin typeface="Garamond" panose="02020404030301010803" pitchFamily="18" charset="0"/>
            </a:endParaRPr>
          </a:p>
          <a:p>
            <a:pPr marL="342900" lvl="1" indent="0">
              <a:buNone/>
            </a:pPr>
            <a:r>
              <a:rPr lang="en-US" sz="2400" dirty="0">
                <a:latin typeface="Garamond" panose="02020404030301010803" pitchFamily="18" charset="0"/>
              </a:rPr>
              <a:t>State price contracts www.eprocurement.ky.gov</a:t>
            </a:r>
          </a:p>
          <a:p>
            <a:pPr lvl="1" indent="0">
              <a:buNone/>
            </a:pPr>
            <a:endParaRPr lang="en-US" sz="2100" dirty="0">
              <a:latin typeface="Garamond" panose="02020404030301010803" pitchFamily="18" charset="0"/>
            </a:endParaRPr>
          </a:p>
          <a:p>
            <a:pPr marL="342900" lvl="1" indent="0">
              <a:buNone/>
            </a:pPr>
            <a:endParaRPr lang="en-US" sz="2100" dirty="0">
              <a:latin typeface="Garamond" panose="02020404030301010803" pitchFamily="18" charset="0"/>
            </a:endParaRPr>
          </a:p>
          <a:p>
            <a:pPr lvl="3"/>
            <a:endParaRPr lang="en-US" sz="1800" dirty="0">
              <a:latin typeface="Garamond" panose="02020404030301010803" pitchFamily="18" charset="0"/>
            </a:endParaRPr>
          </a:p>
          <a:p>
            <a:endParaRPr lang="en-US" dirty="0"/>
          </a:p>
        </p:txBody>
      </p:sp>
      <p:cxnSp>
        <p:nvCxnSpPr>
          <p:cNvPr id="4" name="Straight Connector 3">
            <a:extLst>
              <a:ext uri="{FF2B5EF4-FFF2-40B4-BE49-F238E27FC236}">
                <a16:creationId xmlns:a16="http://schemas.microsoft.com/office/drawing/2014/main" id="{0AE36CC6-0BE8-422C-AC58-E12B97DC45B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E06C6AA-333B-4ED5-8337-F14FCBC5A2D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C5E325-92E5-45D2-84EC-833C18E97DB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C680EE-C981-47A7-BFB7-F922F5F3587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BE63346-F199-446D-9A92-3D55EE7B919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1D2025-C103-4814-BB82-62E17C45EBDB}"/>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32541960-C0D0-4319-9EDB-2DDE71B1C9A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358315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1837"/>
            <a:ext cx="7886700" cy="1325563"/>
          </a:xfrm>
        </p:spPr>
        <p:txBody>
          <a:bodyPr>
            <a:normAutofit/>
          </a:bodyPr>
          <a:lstStyle/>
          <a:p>
            <a:pPr algn="ctr"/>
            <a:r>
              <a:rPr lang="en-US" sz="4000" b="1" dirty="0">
                <a:solidFill>
                  <a:srgbClr val="6A8AA1"/>
                </a:solidFill>
                <a:latin typeface="Garamond" panose="02020404030301010803" pitchFamily="18" charset="0"/>
              </a:rPr>
              <a:t>Purchasing</a:t>
            </a:r>
          </a:p>
        </p:txBody>
      </p:sp>
      <p:sp>
        <p:nvSpPr>
          <p:cNvPr id="3" name="Content Placeholder 2"/>
          <p:cNvSpPr>
            <a:spLocks noGrp="1"/>
          </p:cNvSpPr>
          <p:nvPr>
            <p:ph idx="1"/>
          </p:nvPr>
        </p:nvSpPr>
        <p:spPr>
          <a:xfrm>
            <a:off x="342900" y="2209799"/>
            <a:ext cx="8243208" cy="4449705"/>
          </a:xfrm>
        </p:spPr>
        <p:txBody>
          <a:bodyPr>
            <a:normAutofit/>
          </a:bodyPr>
          <a:lstStyle/>
          <a:p>
            <a:pPr marL="0" indent="0">
              <a:buNone/>
            </a:pPr>
            <a:r>
              <a:rPr lang="en-US" sz="2400" dirty="0">
                <a:latin typeface="Garamond" panose="02020404030301010803" pitchFamily="18" charset="0"/>
              </a:rPr>
              <a:t>Follow county purchase order procedures</a:t>
            </a:r>
          </a:p>
          <a:p>
            <a:pPr marL="0" indent="0">
              <a:buNone/>
            </a:pPr>
            <a:endParaRPr lang="en-US" sz="2400" dirty="0">
              <a:latin typeface="Garamond" panose="02020404030301010803" pitchFamily="18" charset="0"/>
            </a:endParaRPr>
          </a:p>
          <a:p>
            <a:pPr lvl="1"/>
            <a:r>
              <a:rPr lang="en-US" sz="2400" dirty="0">
                <a:latin typeface="Garamond" panose="02020404030301010803" pitchFamily="18" charset="0"/>
              </a:rPr>
              <a:t> No purchases without an approved purchase order</a:t>
            </a:r>
          </a:p>
          <a:p>
            <a:pPr lvl="1"/>
            <a:endParaRPr lang="en-US" sz="1200" dirty="0">
              <a:latin typeface="Garamond" panose="02020404030301010803" pitchFamily="18" charset="0"/>
            </a:endParaRPr>
          </a:p>
          <a:p>
            <a:pPr lvl="1"/>
            <a:r>
              <a:rPr lang="en-US" sz="2400" dirty="0">
                <a:latin typeface="Garamond" panose="02020404030301010803" pitchFamily="18" charset="0"/>
              </a:rPr>
              <a:t>Approved purchase order is entered into the purchase order journal</a:t>
            </a:r>
          </a:p>
          <a:p>
            <a:pPr marL="342900" lvl="1" indent="0">
              <a:buNone/>
            </a:pPr>
            <a:endParaRPr lang="en-US" sz="1200" dirty="0">
              <a:latin typeface="Garamond" panose="02020404030301010803" pitchFamily="18" charset="0"/>
            </a:endParaRPr>
          </a:p>
          <a:p>
            <a:pPr lvl="1"/>
            <a:r>
              <a:rPr lang="en-US" sz="2400" dirty="0">
                <a:latin typeface="Garamond" panose="02020404030301010803" pitchFamily="18" charset="0"/>
              </a:rPr>
              <a:t>Once the invoice is paid the purchase order is “cleared” in the purchase order journal</a:t>
            </a:r>
          </a:p>
          <a:p>
            <a:endParaRPr lang="en-US" dirty="0"/>
          </a:p>
        </p:txBody>
      </p:sp>
      <p:cxnSp>
        <p:nvCxnSpPr>
          <p:cNvPr id="4" name="Straight Connector 3">
            <a:extLst>
              <a:ext uri="{FF2B5EF4-FFF2-40B4-BE49-F238E27FC236}">
                <a16:creationId xmlns:a16="http://schemas.microsoft.com/office/drawing/2014/main" id="{4D513C67-33E6-4A97-A167-0B3A951C141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2245E0-E37E-48C3-9889-8AE52499955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C72741-3482-4A8F-B55A-751766FACBA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22B60E-5EE3-4F4F-A45D-F558535A505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2E674D5-B221-47D1-AB01-E3511D0B986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EB0AC2-9ED0-4E44-924F-68C2F48F0EA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EF65040A-73EC-4ABC-9D7C-2EBE05169EC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1837"/>
            <a:ext cx="7886700" cy="1325563"/>
          </a:xfrm>
        </p:spPr>
        <p:txBody>
          <a:bodyPr>
            <a:normAutofit/>
          </a:bodyPr>
          <a:lstStyle/>
          <a:p>
            <a:pPr algn="ctr"/>
            <a:r>
              <a:rPr lang="en-US" sz="4000" b="1" dirty="0">
                <a:solidFill>
                  <a:srgbClr val="6A8AA1"/>
                </a:solidFill>
                <a:latin typeface="Garamond" panose="02020404030301010803" pitchFamily="18" charset="0"/>
              </a:rPr>
              <a:t>Real Estate - KRS 67.080</a:t>
            </a:r>
          </a:p>
        </p:txBody>
      </p:sp>
      <p:sp>
        <p:nvSpPr>
          <p:cNvPr id="3" name="Content Placeholder 2"/>
          <p:cNvSpPr>
            <a:spLocks noGrp="1"/>
          </p:cNvSpPr>
          <p:nvPr>
            <p:ph idx="1"/>
          </p:nvPr>
        </p:nvSpPr>
        <p:spPr>
          <a:xfrm>
            <a:off x="342900" y="2133600"/>
            <a:ext cx="8115300" cy="4495800"/>
          </a:xfrm>
        </p:spPr>
        <p:txBody>
          <a:bodyPr>
            <a:normAutofit/>
          </a:bodyPr>
          <a:lstStyle/>
          <a:p>
            <a:pPr marL="342900" lvl="1" indent="0">
              <a:buNone/>
            </a:pPr>
            <a:r>
              <a:rPr lang="en-US" sz="2400" dirty="0">
                <a:latin typeface="Garamond" panose="02020404030301010803" pitchFamily="18" charset="0"/>
              </a:rPr>
              <a:t>Purchase of real estate</a:t>
            </a:r>
          </a:p>
          <a:p>
            <a:pPr lvl="2"/>
            <a:r>
              <a:rPr lang="en-US" sz="2400" dirty="0">
                <a:latin typeface="Garamond" panose="02020404030301010803" pitchFamily="18" charset="0"/>
              </a:rPr>
              <a:t>Pay no more than highest appraised value as determined by a KY certified appraiser</a:t>
            </a:r>
          </a:p>
          <a:p>
            <a:pPr lvl="3"/>
            <a:r>
              <a:rPr lang="en-US" sz="2400" dirty="0">
                <a:latin typeface="Garamond" panose="02020404030301010803" pitchFamily="18" charset="0"/>
              </a:rPr>
              <a:t> $40,000 or less, no appraisal required</a:t>
            </a:r>
          </a:p>
          <a:p>
            <a:pPr marL="1028700" lvl="3" indent="0">
              <a:buNone/>
            </a:pPr>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Sale of real estate</a:t>
            </a:r>
          </a:p>
          <a:p>
            <a:pPr lvl="2"/>
            <a:r>
              <a:rPr lang="en-US" sz="2400" dirty="0">
                <a:latin typeface="Garamond" panose="02020404030301010803" pitchFamily="18" charset="0"/>
              </a:rPr>
              <a:t>Fiscal court appoint one or more Commissioners to work with Realtor</a:t>
            </a:r>
          </a:p>
          <a:p>
            <a:pPr lvl="2"/>
            <a:endParaRPr lang="en-US" sz="1200" dirty="0">
              <a:latin typeface="Garamond" panose="02020404030301010803" pitchFamily="18" charset="0"/>
            </a:endParaRPr>
          </a:p>
          <a:p>
            <a:pPr lvl="2"/>
            <a:r>
              <a:rPr lang="en-US" sz="2400" dirty="0">
                <a:latin typeface="Garamond" panose="02020404030301010803" pitchFamily="18" charset="0"/>
              </a:rPr>
              <a:t>Approval of fiscal court  </a:t>
            </a:r>
          </a:p>
          <a:p>
            <a:pPr lvl="1"/>
            <a:endParaRPr lang="en-US" dirty="0"/>
          </a:p>
          <a:p>
            <a:endParaRPr lang="en-US" dirty="0"/>
          </a:p>
        </p:txBody>
      </p:sp>
      <p:sp>
        <p:nvSpPr>
          <p:cNvPr id="4" name="Rectangle 3"/>
          <p:cNvSpPr/>
          <p:nvPr/>
        </p:nvSpPr>
        <p:spPr>
          <a:xfrm>
            <a:off x="4148138" y="-370932"/>
            <a:ext cx="1714500" cy="300082"/>
          </a:xfrm>
          <a:prstGeom prst="rect">
            <a:avLst/>
          </a:prstGeom>
        </p:spPr>
        <p:txBody>
          <a:bodyPr>
            <a:spAutoFit/>
          </a:bodyPr>
          <a:lstStyle/>
          <a:p>
            <a:endParaRPr lang="en-US" sz="1350" dirty="0"/>
          </a:p>
        </p:txBody>
      </p:sp>
      <p:cxnSp>
        <p:nvCxnSpPr>
          <p:cNvPr id="5" name="Straight Connector 4">
            <a:extLst>
              <a:ext uri="{FF2B5EF4-FFF2-40B4-BE49-F238E27FC236}">
                <a16:creationId xmlns:a16="http://schemas.microsoft.com/office/drawing/2014/main" id="{AB98C28F-FD00-411A-87BE-45E3A0826A3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8A88C4E-CD93-4FAC-8D1C-278B468EFB1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6A0125-59D4-4690-8D88-08E1F93E2B69}"/>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63347A-B3EF-481B-AA36-0BD6C138112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7D8CB7-8AD2-48C9-B337-C3EAE2A42BD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BE0C40-131E-416C-B560-514CB9E9D9F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B686324A-9B08-4562-BC1D-CF9757B31D67}"/>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1035845"/>
            <a:ext cx="9010650" cy="1326355"/>
          </a:xfrm>
        </p:spPr>
        <p:txBody>
          <a:bodyPr>
            <a:normAutofit/>
          </a:bodyPr>
          <a:lstStyle/>
          <a:p>
            <a:pPr algn="ctr"/>
            <a:r>
              <a:rPr lang="en-US" sz="4000" b="1" dirty="0">
                <a:solidFill>
                  <a:srgbClr val="6A8AA1"/>
                </a:solidFill>
                <a:latin typeface="Garamond" panose="02020404030301010803" pitchFamily="18" charset="0"/>
              </a:rPr>
              <a:t>KY Model Procurement Code                            KRS 45A.343</a:t>
            </a:r>
          </a:p>
        </p:txBody>
      </p:sp>
      <p:sp>
        <p:nvSpPr>
          <p:cNvPr id="3" name="Content Placeholder 2"/>
          <p:cNvSpPr>
            <a:spLocks noGrp="1"/>
          </p:cNvSpPr>
          <p:nvPr>
            <p:ph idx="1"/>
          </p:nvPr>
        </p:nvSpPr>
        <p:spPr>
          <a:xfrm>
            <a:off x="800100" y="2940844"/>
            <a:ext cx="7315200" cy="2809496"/>
          </a:xfrm>
        </p:spPr>
        <p:txBody>
          <a:bodyPr>
            <a:normAutofit/>
          </a:bodyPr>
          <a:lstStyle/>
          <a:p>
            <a:pPr marL="0" indent="0">
              <a:buNone/>
            </a:pPr>
            <a:r>
              <a:rPr lang="en-US" sz="2400" dirty="0">
                <a:latin typeface="Garamond" panose="02020404030301010803" pitchFamily="18" charset="0"/>
              </a:rPr>
              <a:t>Any local public agency may adopt </a:t>
            </a:r>
            <a:r>
              <a:rPr lang="en-US" sz="2400" dirty="0">
                <a:solidFill>
                  <a:srgbClr val="FF0000"/>
                </a:solidFill>
                <a:latin typeface="Garamond" panose="02020404030301010803" pitchFamily="18" charset="0"/>
              </a:rPr>
              <a:t>KRS 45A.345</a:t>
            </a:r>
            <a:r>
              <a:rPr lang="en-US" sz="2400" dirty="0">
                <a:latin typeface="Garamond" panose="02020404030301010803" pitchFamily="18" charset="0"/>
              </a:rPr>
              <a:t> - </a:t>
            </a:r>
            <a:r>
              <a:rPr lang="en-US" sz="2400" dirty="0">
                <a:solidFill>
                  <a:srgbClr val="FF0000"/>
                </a:solidFill>
                <a:latin typeface="Garamond" panose="02020404030301010803" pitchFamily="18" charset="0"/>
              </a:rPr>
              <a:t>45A.460</a:t>
            </a:r>
            <a:r>
              <a:rPr lang="en-US" sz="2400" dirty="0">
                <a:latin typeface="Garamond" panose="02020404030301010803" pitchFamily="18" charset="0"/>
              </a:rPr>
              <a:t>. No other statutes governing purchasing shall apply to a local public agency upon adoption of these provisions.</a:t>
            </a:r>
          </a:p>
        </p:txBody>
      </p:sp>
      <p:cxnSp>
        <p:nvCxnSpPr>
          <p:cNvPr id="4" name="Straight Connector 3">
            <a:extLst>
              <a:ext uri="{FF2B5EF4-FFF2-40B4-BE49-F238E27FC236}">
                <a16:creationId xmlns:a16="http://schemas.microsoft.com/office/drawing/2014/main" id="{9290A519-C60E-431B-B17E-42B659ACAD1B}"/>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93EAC9-4FB6-4328-BB43-F45CB93073C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63AA7B-9EFA-462C-883D-A8C1EB4561B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6A4C60-122C-4AEB-B1C7-3816BA8BA81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FA79A4-92B3-47C4-AF0B-98A4781C94B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0F384F-8311-4668-A2F0-D9F460A57CF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36F3B551-F320-4ABA-A815-61A55C3919A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Paying The Bills</a:t>
            </a:r>
          </a:p>
        </p:txBody>
      </p:sp>
      <p:sp>
        <p:nvSpPr>
          <p:cNvPr id="3" name="Content Placeholder 2"/>
          <p:cNvSpPr>
            <a:spLocks noGrp="1"/>
          </p:cNvSpPr>
          <p:nvPr>
            <p:ph idx="1"/>
          </p:nvPr>
        </p:nvSpPr>
        <p:spPr>
          <a:xfrm>
            <a:off x="342900" y="2104496"/>
            <a:ext cx="8286750" cy="3771900"/>
          </a:xfrm>
        </p:spPr>
        <p:txBody>
          <a:bodyPr>
            <a:normAutofit fontScale="77500" lnSpcReduction="20000"/>
          </a:bodyPr>
          <a:lstStyle/>
          <a:p>
            <a:r>
              <a:rPr lang="en-US" sz="2850" dirty="0">
                <a:latin typeface="Garamond" panose="02020404030301010803" pitchFamily="18" charset="0"/>
              </a:rPr>
              <a:t>County Judge/Executive or designee prepares a claims list from invoices received and presents to the fiscal court</a:t>
            </a:r>
          </a:p>
          <a:p>
            <a:endParaRPr lang="en-US" sz="2850" dirty="0">
              <a:latin typeface="Garamond" panose="02020404030301010803" pitchFamily="18" charset="0"/>
            </a:endParaRPr>
          </a:p>
          <a:p>
            <a:r>
              <a:rPr lang="en-US" sz="2850" dirty="0">
                <a:latin typeface="Garamond" panose="02020404030301010803" pitchFamily="18" charset="0"/>
              </a:rPr>
              <a:t>Fiscal Court </a:t>
            </a:r>
            <a:r>
              <a:rPr lang="en-US" sz="2850" u="sng" dirty="0">
                <a:latin typeface="Garamond" panose="02020404030301010803" pitchFamily="18" charset="0"/>
              </a:rPr>
              <a:t>reviews</a:t>
            </a:r>
            <a:r>
              <a:rPr lang="en-US" sz="2850" dirty="0">
                <a:latin typeface="Garamond" panose="02020404030301010803" pitchFamily="18" charset="0"/>
              </a:rPr>
              <a:t> all claims prior to payment</a:t>
            </a:r>
          </a:p>
          <a:p>
            <a:endParaRPr lang="en-US" sz="2850" dirty="0">
              <a:latin typeface="Garamond" panose="02020404030301010803" pitchFamily="18" charset="0"/>
            </a:endParaRPr>
          </a:p>
          <a:p>
            <a:r>
              <a:rPr lang="en-US" sz="2850" dirty="0">
                <a:latin typeface="Garamond" panose="02020404030301010803" pitchFamily="18" charset="0"/>
              </a:rPr>
              <a:t>If “Good Cause” is shown, a payment claim can be held, and doing so requires a majority vote of the Court</a:t>
            </a:r>
          </a:p>
          <a:p>
            <a:endParaRPr lang="en-US" sz="2850" dirty="0">
              <a:latin typeface="Garamond" panose="02020404030301010803" pitchFamily="18" charset="0"/>
            </a:endParaRPr>
          </a:p>
          <a:p>
            <a:r>
              <a:rPr lang="en-US" sz="2850" dirty="0">
                <a:latin typeface="Garamond" panose="02020404030301010803" pitchFamily="18" charset="0"/>
              </a:rPr>
              <a:t>Per </a:t>
            </a:r>
            <a:r>
              <a:rPr lang="en-US" sz="2850" dirty="0">
                <a:solidFill>
                  <a:srgbClr val="FF0000"/>
                </a:solidFill>
                <a:latin typeface="Garamond" panose="02020404030301010803" pitchFamily="18" charset="0"/>
              </a:rPr>
              <a:t>KRS 68.300</a:t>
            </a:r>
            <a:r>
              <a:rPr lang="en-US" sz="2850" dirty="0">
                <a:latin typeface="Garamond" panose="02020404030301010803" pitchFamily="18" charset="0"/>
              </a:rPr>
              <a:t> it is unlawful for fiscal court to allow a claim in excess of budget fund</a:t>
            </a:r>
          </a:p>
          <a:p>
            <a:endParaRPr lang="en-US" sz="2850" dirty="0">
              <a:latin typeface="Garamond" panose="02020404030301010803" pitchFamily="18" charset="0"/>
            </a:endParaRPr>
          </a:p>
          <a:p>
            <a:r>
              <a:rPr lang="en-US" sz="2850" dirty="0">
                <a:solidFill>
                  <a:srgbClr val="FF0000"/>
                </a:solidFill>
                <a:latin typeface="Garamond" panose="02020404030301010803" pitchFamily="18" charset="0"/>
              </a:rPr>
              <a:t>KRS 65.140</a:t>
            </a:r>
            <a:r>
              <a:rPr lang="en-US" sz="2850" dirty="0">
                <a:latin typeface="Garamond" panose="02020404030301010803" pitchFamily="18" charset="0"/>
              </a:rPr>
              <a:t> Prompt Payment Act</a:t>
            </a:r>
            <a:endParaRPr lang="en-US" dirty="0"/>
          </a:p>
        </p:txBody>
      </p:sp>
      <p:cxnSp>
        <p:nvCxnSpPr>
          <p:cNvPr id="4" name="Straight Connector 3">
            <a:extLst>
              <a:ext uri="{FF2B5EF4-FFF2-40B4-BE49-F238E27FC236}">
                <a16:creationId xmlns:a16="http://schemas.microsoft.com/office/drawing/2014/main" id="{AA44559A-3B7C-4609-A913-52B2F51E8D3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E7BF30-DBB1-42C4-82C5-347E26A9D93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552912A-ABC6-4D6C-BED9-4CAC8040BD6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162FE9-AB54-406C-BE1D-FF9D03CF043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336058-5DAF-4AD6-B639-C96AB3A319C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ECAB98-37A4-474A-9806-92123D6C52A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A3C3A4D-31C6-44A5-BFFB-D2839EA7ED5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Paying The Bills</a:t>
            </a:r>
          </a:p>
        </p:txBody>
      </p:sp>
      <p:sp>
        <p:nvSpPr>
          <p:cNvPr id="3" name="Content Placeholder 2"/>
          <p:cNvSpPr>
            <a:spLocks noGrp="1"/>
          </p:cNvSpPr>
          <p:nvPr>
            <p:ph idx="1"/>
          </p:nvPr>
        </p:nvSpPr>
        <p:spPr>
          <a:xfrm>
            <a:off x="342900" y="1977650"/>
            <a:ext cx="8172450" cy="3856038"/>
          </a:xfrm>
        </p:spPr>
        <p:txBody>
          <a:bodyPr>
            <a:normAutofit/>
          </a:bodyPr>
          <a:lstStyle/>
          <a:p>
            <a:r>
              <a:rPr lang="en-US" sz="2400" dirty="0">
                <a:latin typeface="Garamond" panose="02020404030301010803" pitchFamily="18" charset="0"/>
              </a:rPr>
              <a:t>Once the claim has been reviewed, the County Judge/Executive or designee prepares a warrant to pay the claim</a:t>
            </a:r>
          </a:p>
          <a:p>
            <a:endParaRPr lang="en-US" sz="1200" dirty="0">
              <a:latin typeface="Garamond" panose="02020404030301010803" pitchFamily="18" charset="0"/>
            </a:endParaRPr>
          </a:p>
          <a:p>
            <a:r>
              <a:rPr lang="en-US" sz="2400" dirty="0">
                <a:latin typeface="Garamond" panose="02020404030301010803" pitchFamily="18" charset="0"/>
              </a:rPr>
              <a:t>County Judge/Executive or designee signs the warrant and posts to the appropriation ledger</a:t>
            </a:r>
          </a:p>
          <a:p>
            <a:endParaRPr lang="en-US" sz="1200" dirty="0">
              <a:latin typeface="Garamond" panose="02020404030301010803" pitchFamily="18" charset="0"/>
            </a:endParaRPr>
          </a:p>
          <a:p>
            <a:r>
              <a:rPr lang="en-US" sz="2400" dirty="0">
                <a:latin typeface="Garamond" panose="02020404030301010803" pitchFamily="18" charset="0"/>
              </a:rPr>
              <a:t>The county treasurer, after verifying the claim is within the budget appropriation, reviewed by fiscal court and that sufficient funds are available, then co-signs the warrant and posts it to the appropriation ledger and check distribution register</a:t>
            </a:r>
          </a:p>
          <a:p>
            <a:endParaRPr lang="en-US" dirty="0"/>
          </a:p>
        </p:txBody>
      </p:sp>
      <p:cxnSp>
        <p:nvCxnSpPr>
          <p:cNvPr id="4" name="Straight Connector 3">
            <a:extLst>
              <a:ext uri="{FF2B5EF4-FFF2-40B4-BE49-F238E27FC236}">
                <a16:creationId xmlns:a16="http://schemas.microsoft.com/office/drawing/2014/main" id="{06982952-F489-4583-B5D2-22FFC38C36A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A370D78-542A-4D96-90A9-862FF97C96C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32E7680-552F-437F-998C-80AE9E7B849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B0EA4E-FE81-4C0E-B158-FE71DBA10DC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41C624-F14C-4DAD-AF30-FA24A2E5F55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B0DD60-5375-42B6-94C1-E9825EA1A185}"/>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31EAD12-95DC-4FEF-9D6D-F6F680C932A9}"/>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6286500" cy="3067050"/>
          </a:xfrm>
        </p:spPr>
        <p:txBody>
          <a:bodyPr>
            <a:normAutofit/>
          </a:bodyPr>
          <a:lstStyle/>
          <a:p>
            <a:pPr algn="ctr"/>
            <a:r>
              <a:rPr lang="en-US" sz="4000" b="1" dirty="0">
                <a:solidFill>
                  <a:srgbClr val="6A8AA1"/>
                </a:solidFill>
                <a:latin typeface="Garamond" panose="02020404030301010803" pitchFamily="18" charset="0"/>
              </a:rPr>
              <a:t>Compensation</a:t>
            </a:r>
            <a:br>
              <a:rPr lang="en-US" sz="4000" b="1" dirty="0">
                <a:solidFill>
                  <a:srgbClr val="6A8AA1"/>
                </a:solidFill>
                <a:latin typeface="Garamond" panose="02020404030301010803" pitchFamily="18" charset="0"/>
              </a:rPr>
            </a:br>
            <a:br>
              <a:rPr lang="en-US" sz="4000" b="1" dirty="0">
                <a:solidFill>
                  <a:srgbClr val="6A8AA1"/>
                </a:solidFill>
                <a:latin typeface="Garamond" panose="02020404030301010803" pitchFamily="18" charset="0"/>
              </a:rPr>
            </a:br>
            <a:r>
              <a:rPr lang="en-US" sz="3600" b="1" dirty="0">
                <a:solidFill>
                  <a:srgbClr val="6A8AA1"/>
                </a:solidFill>
                <a:latin typeface="Garamond" panose="02020404030301010803" pitchFamily="18" charset="0"/>
              </a:rPr>
              <a:t>Lisa Dale</a:t>
            </a:r>
          </a:p>
        </p:txBody>
      </p:sp>
      <p:cxnSp>
        <p:nvCxnSpPr>
          <p:cNvPr id="3" name="Straight Connector 2">
            <a:extLst>
              <a:ext uri="{FF2B5EF4-FFF2-40B4-BE49-F238E27FC236}">
                <a16:creationId xmlns:a16="http://schemas.microsoft.com/office/drawing/2014/main" id="{7546775D-F7E7-43B9-9414-DD7359EE3AC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003A08C-830E-4576-A8D8-2F9A34D35B6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704024-68D1-4C3C-A4AC-F39D3366665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4C732B-8794-4000-894D-A91DEBA7F76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270646-2397-4882-9AD6-DFD46364BC1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910CC9-2EF8-4D11-AA9C-0EE6700D750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5B26564C-91B4-48D1-B68D-17B63277B8B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591239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914400"/>
            <a:ext cx="6457950" cy="994172"/>
          </a:xfrm>
        </p:spPr>
        <p:txBody>
          <a:bodyPr>
            <a:noAutofit/>
          </a:bodyPr>
          <a:lstStyle/>
          <a:p>
            <a:pPr algn="ctr"/>
            <a:r>
              <a:rPr lang="en-US" sz="4000" b="1" dirty="0">
                <a:solidFill>
                  <a:srgbClr val="6A8AA1"/>
                </a:solidFill>
                <a:latin typeface="Garamond" panose="02020404030301010803" pitchFamily="18" charset="0"/>
              </a:rPr>
              <a:t>Salaries of Elected Officials</a:t>
            </a:r>
          </a:p>
        </p:txBody>
      </p:sp>
      <p:sp>
        <p:nvSpPr>
          <p:cNvPr id="3" name="Content Placeholder 2"/>
          <p:cNvSpPr>
            <a:spLocks noGrp="1"/>
          </p:cNvSpPr>
          <p:nvPr>
            <p:ph idx="1"/>
          </p:nvPr>
        </p:nvSpPr>
        <p:spPr>
          <a:xfrm>
            <a:off x="1307748" y="2120127"/>
            <a:ext cx="6115050" cy="3263504"/>
          </a:xfrm>
        </p:spPr>
        <p:txBody>
          <a:bodyPr/>
          <a:lstStyle/>
          <a:p>
            <a:pPr lvl="1"/>
            <a:r>
              <a:rPr lang="en-US" sz="2400" dirty="0">
                <a:latin typeface="Garamond" panose="02020404030301010803" pitchFamily="18" charset="0"/>
              </a:rPr>
              <a:t>County Judge/Executive</a:t>
            </a:r>
          </a:p>
          <a:p>
            <a:pPr lvl="1"/>
            <a:r>
              <a:rPr lang="en-US" sz="2400" dirty="0">
                <a:latin typeface="Garamond" panose="02020404030301010803" pitchFamily="18" charset="0"/>
              </a:rPr>
              <a:t>County Clerk</a:t>
            </a:r>
          </a:p>
          <a:p>
            <a:pPr lvl="1"/>
            <a:r>
              <a:rPr lang="en-US" sz="2400" dirty="0">
                <a:latin typeface="Garamond" panose="02020404030301010803" pitchFamily="18" charset="0"/>
              </a:rPr>
              <a:t>Sheriff</a:t>
            </a:r>
          </a:p>
          <a:p>
            <a:pPr lvl="1"/>
            <a:r>
              <a:rPr lang="en-US" sz="2400" dirty="0">
                <a:latin typeface="Garamond" panose="02020404030301010803" pitchFamily="18" charset="0"/>
              </a:rPr>
              <a:t>Jailer – Operating a full-service jail</a:t>
            </a:r>
          </a:p>
          <a:p>
            <a:pPr lvl="1"/>
            <a:endParaRPr lang="en-US" sz="2400" dirty="0">
              <a:latin typeface="Garamond" panose="02020404030301010803" pitchFamily="18" charset="0"/>
            </a:endParaRPr>
          </a:p>
          <a:p>
            <a:pPr lvl="1"/>
            <a:r>
              <a:rPr lang="en-US" sz="2400" dirty="0">
                <a:latin typeface="Garamond" panose="02020404030301010803" pitchFamily="18" charset="0"/>
              </a:rPr>
              <a:t>KRS 64.5275 – Salary Schedule</a:t>
            </a:r>
          </a:p>
          <a:p>
            <a:endParaRPr lang="en-US" dirty="0"/>
          </a:p>
        </p:txBody>
      </p:sp>
      <p:cxnSp>
        <p:nvCxnSpPr>
          <p:cNvPr id="4" name="Straight Connector 3">
            <a:extLst>
              <a:ext uri="{FF2B5EF4-FFF2-40B4-BE49-F238E27FC236}">
                <a16:creationId xmlns:a16="http://schemas.microsoft.com/office/drawing/2014/main" id="{9D34B165-DADA-4BA7-9104-607159BBA16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D5B966-330C-49B5-8E85-1B7B80D7D94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0607AD7-809F-4F6D-9204-CA93C8B520B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DD86D6-D07A-4989-83B7-89D480BA2BA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3F944B-49CC-4BB2-81CC-FA533C30628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CCC2DE-0BB0-41DF-8616-74B9E06C59B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09F7CA3-D6A5-4878-A842-6445D4C16A42}"/>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84379D-F188-4064-9136-1A7DCB06E8B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ED49CD-ADAE-40F2-BA49-44BB39B3BE2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4540C2-AFC2-4608-87D7-D95D7213B52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2918B9-D0AE-4548-83FB-64695B13118F}"/>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29C418-09AB-4DC9-B03B-B93189CEDD7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4D0A71-3735-40A4-A23D-7C861BEC85FD}"/>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CADAF90-2292-41F5-BEBB-C12BE9C8E6C4}"/>
              </a:ext>
            </a:extLst>
          </p:cNvPr>
          <p:cNvPicPr>
            <a:picLocks noChangeAspect="1"/>
          </p:cNvPicPr>
          <p:nvPr/>
        </p:nvPicPr>
        <p:blipFill>
          <a:blip r:embed="rId3"/>
          <a:stretch>
            <a:fillRect/>
          </a:stretch>
        </p:blipFill>
        <p:spPr>
          <a:xfrm>
            <a:off x="243839" y="1142999"/>
            <a:ext cx="8656322" cy="54102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96205"/>
            <a:ext cx="9144000" cy="1465995"/>
          </a:xfrm>
        </p:spPr>
        <p:txBody>
          <a:bodyPr>
            <a:normAutofit/>
          </a:bodyPr>
          <a:lstStyle/>
          <a:p>
            <a:pPr algn="ctr"/>
            <a:r>
              <a:rPr lang="en-US" sz="4000" dirty="0">
                <a:solidFill>
                  <a:srgbClr val="6A8AA1"/>
                </a:solidFill>
                <a:latin typeface="Garamond" pitchFamily="18" charset="0"/>
              </a:rPr>
              <a:t>Office of Financial Management &amp; Administration (FM &amp; A)</a:t>
            </a:r>
          </a:p>
        </p:txBody>
      </p:sp>
      <p:sp>
        <p:nvSpPr>
          <p:cNvPr id="3" name="Content Placeholder 2"/>
          <p:cNvSpPr>
            <a:spLocks noGrp="1"/>
          </p:cNvSpPr>
          <p:nvPr>
            <p:ph idx="1"/>
          </p:nvPr>
        </p:nvSpPr>
        <p:spPr>
          <a:xfrm>
            <a:off x="1283969" y="2597594"/>
            <a:ext cx="3848100" cy="1904998"/>
          </a:xfrm>
        </p:spPr>
        <p:txBody>
          <a:bodyPr>
            <a:noAutofit/>
          </a:bodyPr>
          <a:lstStyle/>
          <a:p>
            <a:pPr>
              <a:buNone/>
            </a:pPr>
            <a:r>
              <a:rPr lang="en-US" sz="3000" dirty="0">
                <a:latin typeface="Garamond" panose="02020404030301010803" pitchFamily="18" charset="0"/>
              </a:rPr>
              <a:t>Eddie Jacobs</a:t>
            </a:r>
          </a:p>
          <a:p>
            <a:pPr>
              <a:buNone/>
            </a:pPr>
            <a:r>
              <a:rPr lang="en-US" sz="3000" dirty="0">
                <a:latin typeface="Garamond" panose="02020404030301010803" pitchFamily="18" charset="0"/>
              </a:rPr>
              <a:t>Chief of Staff</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pic>
        <p:nvPicPr>
          <p:cNvPr id="13" name="Picture 12" descr="A picture containing person, person, old&#10;&#10;Description automatically generated">
            <a:extLst>
              <a:ext uri="{FF2B5EF4-FFF2-40B4-BE49-F238E27FC236}">
                <a16:creationId xmlns:a16="http://schemas.microsoft.com/office/drawing/2014/main" id="{CFA234CC-04F1-4DAA-A9F1-BD86FD2E8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209800"/>
            <a:ext cx="2476195" cy="3006287"/>
          </a:xfrm>
          <a:prstGeom prst="rect">
            <a:avLst/>
          </a:prstGeom>
        </p:spPr>
      </p:pic>
    </p:spTree>
    <p:extLst>
      <p:ext uri="{BB962C8B-B14F-4D97-AF65-F5344CB8AC3E}">
        <p14:creationId xmlns:p14="http://schemas.microsoft.com/office/powerpoint/2010/main" val="3059481671"/>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975" y="952500"/>
            <a:ext cx="4972050" cy="994172"/>
          </a:xfrm>
        </p:spPr>
        <p:txBody>
          <a:bodyPr>
            <a:normAutofit fontScale="90000"/>
          </a:bodyPr>
          <a:lstStyle/>
          <a:p>
            <a:pPr algn="ctr"/>
            <a:r>
              <a:rPr lang="en-US" sz="4000" b="1" dirty="0">
                <a:solidFill>
                  <a:srgbClr val="6A8AA1"/>
                </a:solidFill>
                <a:latin typeface="Garamond" panose="02020404030301010803" pitchFamily="18" charset="0"/>
              </a:rPr>
              <a:t>Compensation/Monthly</a:t>
            </a:r>
          </a:p>
        </p:txBody>
      </p:sp>
      <p:sp>
        <p:nvSpPr>
          <p:cNvPr id="3" name="Content Placeholder 2"/>
          <p:cNvSpPr>
            <a:spLocks noGrp="1"/>
          </p:cNvSpPr>
          <p:nvPr>
            <p:ph idx="1"/>
          </p:nvPr>
        </p:nvSpPr>
        <p:spPr>
          <a:xfrm>
            <a:off x="342900" y="2175691"/>
            <a:ext cx="7886700" cy="4351338"/>
          </a:xfrm>
        </p:spPr>
        <p:txBody>
          <a:bodyPr>
            <a:normAutofit/>
          </a:bodyPr>
          <a:lstStyle/>
          <a:p>
            <a:pPr lvl="1" indent="0">
              <a:buNone/>
            </a:pPr>
            <a:r>
              <a:rPr lang="en-US" sz="2700" dirty="0">
                <a:solidFill>
                  <a:srgbClr val="FF0000"/>
                </a:solidFill>
                <a:latin typeface="Garamond" panose="02020404030301010803" pitchFamily="18" charset="0"/>
              </a:rPr>
              <a:t>KRS 64.535</a:t>
            </a:r>
          </a:p>
          <a:p>
            <a:pPr lvl="1" indent="0">
              <a:buNone/>
            </a:pPr>
            <a:endParaRPr lang="en-US" sz="1200" dirty="0"/>
          </a:p>
          <a:p>
            <a:pPr lvl="1" indent="0">
              <a:buNone/>
            </a:pPr>
            <a:r>
              <a:rPr lang="en-US" sz="2400" dirty="0">
                <a:latin typeface="Garamond" panose="02020404030301010803" pitchFamily="18" charset="0"/>
              </a:rPr>
              <a:t>The county judge/executive, clerk, sheriff and jailer who operates a full-service jail </a:t>
            </a:r>
            <a:r>
              <a:rPr lang="en-US" sz="2400" b="1" u="sng" dirty="0">
                <a:latin typeface="Garamond" panose="02020404030301010803" pitchFamily="18" charset="0"/>
              </a:rPr>
              <a:t>shall</a:t>
            </a:r>
            <a:r>
              <a:rPr lang="en-US" sz="2400" dirty="0">
                <a:latin typeface="Garamond" panose="02020404030301010803" pitchFamily="18" charset="0"/>
              </a:rPr>
              <a:t> each receive a monthly salary of one-twelfth (1/12) of the amount indicated by the salary schedule.</a:t>
            </a:r>
          </a:p>
        </p:txBody>
      </p:sp>
      <p:cxnSp>
        <p:nvCxnSpPr>
          <p:cNvPr id="4" name="Straight Connector 3">
            <a:extLst>
              <a:ext uri="{FF2B5EF4-FFF2-40B4-BE49-F238E27FC236}">
                <a16:creationId xmlns:a16="http://schemas.microsoft.com/office/drawing/2014/main" id="{FDCDFAC3-DA1D-4DCD-977B-37982EB56A2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A9ADEC1-CC9E-484D-BB61-43078F4E83ED}"/>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EA9416C-AC31-4657-8B5F-D9CF19AED5F7}"/>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C1E329-277D-475B-923C-2AA7769B1A5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D4B1AC-D798-42DD-968F-D2F96E97EE78}"/>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3AB0212-CB00-41A5-9385-C463070B63B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EAA4009-A03E-4290-9C0B-4618061074DF}"/>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0887"/>
            <a:ext cx="7886700" cy="1325563"/>
          </a:xfrm>
        </p:spPr>
        <p:txBody>
          <a:bodyPr>
            <a:normAutofit/>
          </a:bodyPr>
          <a:lstStyle/>
          <a:p>
            <a:pPr algn="ctr"/>
            <a:r>
              <a:rPr lang="en-US" sz="4000" b="1" dirty="0">
                <a:solidFill>
                  <a:srgbClr val="6A8AA1"/>
                </a:solidFill>
                <a:latin typeface="Garamond" panose="02020404030301010803" pitchFamily="18" charset="0"/>
              </a:rPr>
              <a:t>Salaries of Elected Officials</a:t>
            </a:r>
            <a:endParaRPr lang="en-US" sz="4000" dirty="0">
              <a:solidFill>
                <a:srgbClr val="6A8AA1"/>
              </a:solidFill>
              <a:latin typeface="Garamond" panose="02020404030301010803" pitchFamily="18" charset="0"/>
            </a:endParaRPr>
          </a:p>
        </p:txBody>
      </p:sp>
      <p:sp>
        <p:nvSpPr>
          <p:cNvPr id="3" name="Content Placeholder 2"/>
          <p:cNvSpPr>
            <a:spLocks noGrp="1"/>
          </p:cNvSpPr>
          <p:nvPr>
            <p:ph idx="1"/>
          </p:nvPr>
        </p:nvSpPr>
        <p:spPr>
          <a:xfrm>
            <a:off x="342900" y="2217736"/>
            <a:ext cx="7886700" cy="3429000"/>
          </a:xfrm>
        </p:spPr>
        <p:txBody>
          <a:bodyPr>
            <a:normAutofit/>
          </a:bodyPr>
          <a:lstStyle/>
          <a:p>
            <a:pPr marL="342900" lvl="1" indent="0">
              <a:buNone/>
            </a:pPr>
            <a:r>
              <a:rPr lang="en-US" sz="2400" dirty="0">
                <a:latin typeface="Garamond" panose="02020404030301010803" pitchFamily="18" charset="0"/>
              </a:rPr>
              <a:t>Magistrates/Commissioners</a:t>
            </a:r>
          </a:p>
          <a:p>
            <a:pPr lvl="2"/>
            <a:r>
              <a:rPr lang="en-US" sz="2400" dirty="0">
                <a:latin typeface="Garamond" panose="02020404030301010803" pitchFamily="18" charset="0"/>
              </a:rPr>
              <a:t>By the first Monday in May in the year official is elected.</a:t>
            </a:r>
          </a:p>
          <a:p>
            <a:pPr lvl="1"/>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Jailer – Does not operate full-service jail</a:t>
            </a:r>
          </a:p>
          <a:p>
            <a:pPr marL="685800" lvl="2" indent="0">
              <a:buNone/>
            </a:pPr>
            <a:r>
              <a:rPr lang="en-US" sz="2400" dirty="0">
                <a:latin typeface="Garamond" panose="02020404030301010803" pitchFamily="18" charset="0"/>
              </a:rPr>
              <a:t>KRS 441.245</a:t>
            </a:r>
          </a:p>
          <a:p>
            <a:pPr lvl="2"/>
            <a:r>
              <a:rPr lang="en-US" sz="2400" dirty="0">
                <a:latin typeface="Garamond" panose="02020404030301010803" pitchFamily="18" charset="0"/>
              </a:rPr>
              <a:t>January 1999 - $20,000 minimum</a:t>
            </a:r>
          </a:p>
          <a:p>
            <a:pPr lvl="2"/>
            <a:r>
              <a:rPr lang="en-US" sz="2400" dirty="0">
                <a:latin typeface="Garamond" panose="02020404030301010803" pitchFamily="18" charset="0"/>
              </a:rPr>
              <a:t>Salary can be set at a higher level if salary does not exceed the constitutional salary limit applicable to jailers.</a:t>
            </a:r>
          </a:p>
          <a:p>
            <a:pPr lvl="2"/>
            <a:r>
              <a:rPr lang="en-US" sz="2400" dirty="0">
                <a:latin typeface="Garamond" panose="02020404030301010803" pitchFamily="18" charset="0"/>
              </a:rPr>
              <a:t>Shall be no less than the prior year's level</a:t>
            </a:r>
          </a:p>
          <a:p>
            <a:endParaRPr lang="en-US" dirty="0"/>
          </a:p>
        </p:txBody>
      </p:sp>
      <p:cxnSp>
        <p:nvCxnSpPr>
          <p:cNvPr id="4" name="Straight Connector 3">
            <a:extLst>
              <a:ext uri="{FF2B5EF4-FFF2-40B4-BE49-F238E27FC236}">
                <a16:creationId xmlns:a16="http://schemas.microsoft.com/office/drawing/2014/main" id="{E1AB9532-23FB-4A71-87E9-1995F1DD51C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838A6F-339E-407B-8477-3079BBABDCC9}"/>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5206DD-D94C-45BF-B57F-43C3296F96A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E5E17B-8CC6-40DB-BC68-2AA98DC699F9}"/>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46E3DB-891D-4630-BC74-167A98037EB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C426DF-20F8-41BD-99A3-4E7E5E9E52A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124713C5-5DB1-46ED-AAD5-D3052641F2F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Salaries of Elected Officials</a:t>
            </a:r>
          </a:p>
        </p:txBody>
      </p:sp>
      <p:sp>
        <p:nvSpPr>
          <p:cNvPr id="3" name="Content Placeholder 2"/>
          <p:cNvSpPr>
            <a:spLocks noGrp="1"/>
          </p:cNvSpPr>
          <p:nvPr>
            <p:ph idx="1"/>
          </p:nvPr>
        </p:nvSpPr>
        <p:spPr>
          <a:xfrm>
            <a:off x="342900" y="2187001"/>
            <a:ext cx="7715250" cy="4518597"/>
          </a:xfrm>
        </p:spPr>
        <p:txBody>
          <a:bodyPr>
            <a:noAutofit/>
          </a:bodyPr>
          <a:lstStyle/>
          <a:p>
            <a:pPr lvl="1" indent="0">
              <a:buNone/>
            </a:pPr>
            <a:r>
              <a:rPr lang="en-US" sz="2400" dirty="0">
                <a:latin typeface="Garamond" panose="02020404030301010803" pitchFamily="18" charset="0"/>
              </a:rPr>
              <a:t>County Attorney</a:t>
            </a:r>
          </a:p>
          <a:p>
            <a:pPr lvl="2"/>
            <a:r>
              <a:rPr lang="en-US" sz="2400" dirty="0">
                <a:latin typeface="Garamond" panose="02020404030301010803" pitchFamily="18" charset="0"/>
              </a:rPr>
              <a:t>Prosecutorial duties</a:t>
            </a:r>
          </a:p>
          <a:p>
            <a:pPr lvl="2"/>
            <a:r>
              <a:rPr lang="en-US" sz="2400" dirty="0">
                <a:latin typeface="Garamond" panose="02020404030301010803" pitchFamily="18" charset="0"/>
              </a:rPr>
              <a:t>CPI</a:t>
            </a:r>
          </a:p>
          <a:p>
            <a:pPr lvl="2"/>
            <a:endParaRPr lang="en-US" sz="1200" dirty="0">
              <a:latin typeface="Garamond" panose="02020404030301010803" pitchFamily="18" charset="0"/>
            </a:endParaRPr>
          </a:p>
          <a:p>
            <a:pPr lvl="1" indent="0">
              <a:buNone/>
            </a:pPr>
            <a:r>
              <a:rPr lang="en-US" sz="2400" dirty="0">
                <a:latin typeface="Garamond" panose="02020404030301010803" pitchFamily="18" charset="0"/>
              </a:rPr>
              <a:t>Coroner</a:t>
            </a:r>
          </a:p>
          <a:p>
            <a:pPr lvl="2"/>
            <a:r>
              <a:rPr lang="en-US" sz="2400" dirty="0">
                <a:latin typeface="Garamond" panose="02020404030301010803" pitchFamily="18" charset="0"/>
              </a:rPr>
              <a:t>Compensation set by fiscal court based upon population and depending upon level of training</a:t>
            </a:r>
          </a:p>
          <a:p>
            <a:pPr lvl="2"/>
            <a:r>
              <a:rPr lang="en-US" sz="2400" dirty="0">
                <a:latin typeface="Garamond" panose="02020404030301010803" pitchFamily="18" charset="0"/>
              </a:rPr>
              <a:t>KRS 64.185</a:t>
            </a:r>
          </a:p>
          <a:p>
            <a:pPr lvl="2"/>
            <a:endParaRPr lang="en-US" sz="1200" dirty="0">
              <a:latin typeface="Garamond" panose="02020404030301010803" pitchFamily="18" charset="0"/>
            </a:endParaRPr>
          </a:p>
          <a:p>
            <a:pPr lvl="1" indent="0">
              <a:buNone/>
            </a:pPr>
            <a:r>
              <a:rPr lang="en-US" sz="2400" dirty="0">
                <a:latin typeface="Garamond" panose="02020404030301010803" pitchFamily="18" charset="0"/>
              </a:rPr>
              <a:t>Constable</a:t>
            </a:r>
          </a:p>
          <a:p>
            <a:pPr lvl="1" indent="0">
              <a:buNone/>
            </a:pPr>
            <a:endParaRPr lang="en-US" sz="1200" dirty="0">
              <a:latin typeface="Garamond" panose="02020404030301010803" pitchFamily="18" charset="0"/>
            </a:endParaRPr>
          </a:p>
          <a:p>
            <a:pPr lvl="1" indent="0">
              <a:buNone/>
            </a:pPr>
            <a:r>
              <a:rPr lang="en-US" sz="2400" dirty="0">
                <a:latin typeface="Garamond" panose="02020404030301010803" pitchFamily="18" charset="0"/>
              </a:rPr>
              <a:t>Other County Officials – KRS 64.530</a:t>
            </a:r>
          </a:p>
        </p:txBody>
      </p:sp>
      <p:cxnSp>
        <p:nvCxnSpPr>
          <p:cNvPr id="4" name="Straight Connector 3">
            <a:extLst>
              <a:ext uri="{FF2B5EF4-FFF2-40B4-BE49-F238E27FC236}">
                <a16:creationId xmlns:a16="http://schemas.microsoft.com/office/drawing/2014/main" id="{DC411266-1E7A-471E-AEB8-DF62D07FDD0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15BB40B-D8FC-4779-8145-B9FE602392C1}"/>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0271AE-7041-42A3-921A-C9128891EA1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A8279A-083F-4578-8877-C317C9C7DFF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E9941D-6A4C-4E13-BCC7-921CC84D678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3412CF-566B-40B9-A559-E53BDC8BC5B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9E8C00B5-2D83-43D6-AADD-A56ED3B940EE}"/>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Salaries of Elected Officials</a:t>
            </a:r>
          </a:p>
        </p:txBody>
      </p:sp>
      <p:sp>
        <p:nvSpPr>
          <p:cNvPr id="3" name="Content Placeholder 2"/>
          <p:cNvSpPr>
            <a:spLocks noGrp="1"/>
          </p:cNvSpPr>
          <p:nvPr>
            <p:ph idx="1"/>
          </p:nvPr>
        </p:nvSpPr>
        <p:spPr>
          <a:xfrm>
            <a:off x="342900" y="2171701"/>
            <a:ext cx="8629650" cy="3314699"/>
          </a:xfrm>
        </p:spPr>
        <p:txBody>
          <a:bodyPr>
            <a:normAutofit/>
          </a:bodyPr>
          <a:lstStyle/>
          <a:p>
            <a:pPr lvl="1" indent="0">
              <a:buNone/>
            </a:pPr>
            <a:r>
              <a:rPr lang="en-US" sz="2400" dirty="0">
                <a:latin typeface="Garamond" panose="02020404030301010803" pitchFamily="18" charset="0"/>
              </a:rPr>
              <a:t>Fee Officials: Clerk &amp; Sheriff</a:t>
            </a:r>
          </a:p>
          <a:p>
            <a:pPr lvl="1"/>
            <a:endParaRPr lang="en-US" sz="1200" dirty="0"/>
          </a:p>
          <a:p>
            <a:pPr lvl="1" indent="0">
              <a:buNone/>
            </a:pPr>
            <a:r>
              <a:rPr lang="en-US" sz="2400" dirty="0">
                <a:latin typeface="Garamond" panose="02020404030301010803" pitchFamily="18" charset="0"/>
              </a:rPr>
              <a:t>Non-Fee Pooling – Salary funded through fees.</a:t>
            </a:r>
          </a:p>
          <a:p>
            <a:pPr lvl="1" indent="0">
              <a:buNone/>
            </a:pPr>
            <a:endParaRPr lang="en-US" sz="1200" dirty="0"/>
          </a:p>
          <a:p>
            <a:pPr lvl="1" indent="0">
              <a:buNone/>
            </a:pPr>
            <a:r>
              <a:rPr lang="en-US" sz="2400" dirty="0">
                <a:latin typeface="Garamond" panose="02020404030301010803" pitchFamily="18" charset="0"/>
              </a:rPr>
              <a:t>Fee-Pooling – Salary funded through county budget.</a:t>
            </a:r>
          </a:p>
          <a:p>
            <a:endParaRPr lang="en-US" dirty="0"/>
          </a:p>
        </p:txBody>
      </p:sp>
      <p:cxnSp>
        <p:nvCxnSpPr>
          <p:cNvPr id="4" name="Straight Connector 3">
            <a:extLst>
              <a:ext uri="{FF2B5EF4-FFF2-40B4-BE49-F238E27FC236}">
                <a16:creationId xmlns:a16="http://schemas.microsoft.com/office/drawing/2014/main" id="{A6623A95-BF88-4AEB-8E85-2599FD388ED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495FBD5-FE78-4FEF-B04C-31A1F579AC2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330C72-A472-4763-BDF3-3F9FD5F64C3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E1C88F-D368-42FC-8C5D-8FF81717ED8C}"/>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C2E918-5BF3-43EB-9B77-63880FD541A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F37883-4A69-4225-B18F-04C6C97DF7C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26DBA37F-4936-4AD8-8951-12B26A387D9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Salaries of Elected Officials</a:t>
            </a:r>
          </a:p>
        </p:txBody>
      </p:sp>
      <p:sp>
        <p:nvSpPr>
          <p:cNvPr id="3" name="Content Placeholder 2"/>
          <p:cNvSpPr>
            <a:spLocks noGrp="1"/>
          </p:cNvSpPr>
          <p:nvPr>
            <p:ph idx="1"/>
          </p:nvPr>
        </p:nvSpPr>
        <p:spPr>
          <a:xfrm>
            <a:off x="342900" y="2190750"/>
            <a:ext cx="8305800" cy="3371850"/>
          </a:xfrm>
        </p:spPr>
        <p:txBody>
          <a:bodyPr>
            <a:normAutofit/>
          </a:bodyPr>
          <a:lstStyle/>
          <a:p>
            <a:pPr lvl="1" indent="0">
              <a:buNone/>
            </a:pPr>
            <a:r>
              <a:rPr lang="en-US" sz="2400" dirty="0">
                <a:latin typeface="Garamond" panose="02020404030301010803" pitchFamily="18" charset="0"/>
              </a:rPr>
              <a:t>Fee Officials: Clerk &amp; Sheriff</a:t>
            </a:r>
          </a:p>
          <a:p>
            <a:pPr lvl="1" indent="0">
              <a:buNone/>
            </a:pPr>
            <a:endParaRPr lang="en-US" sz="1200" dirty="0">
              <a:latin typeface="Garamond" panose="02020404030301010803" pitchFamily="18" charset="0"/>
            </a:endParaRPr>
          </a:p>
          <a:p>
            <a:pPr lvl="1" indent="0">
              <a:buNone/>
            </a:pPr>
            <a:r>
              <a:rPr lang="en-US" sz="2400" dirty="0">
                <a:latin typeface="Garamond" panose="02020404030301010803" pitchFamily="18" charset="0"/>
              </a:rPr>
              <a:t>Population over 70,000 – Paid through State Treasury.  Salary paid according to Salary Schedule.</a:t>
            </a:r>
          </a:p>
          <a:p>
            <a:pPr lvl="1" indent="0">
              <a:buNone/>
            </a:pPr>
            <a:endParaRPr lang="en-US" sz="1200" dirty="0">
              <a:latin typeface="Garamond" panose="02020404030301010803" pitchFamily="18" charset="0"/>
            </a:endParaRPr>
          </a:p>
          <a:p>
            <a:pPr lvl="1" indent="0">
              <a:buNone/>
            </a:pPr>
            <a:r>
              <a:rPr lang="en-US" sz="2400" dirty="0">
                <a:latin typeface="Garamond" panose="02020404030301010803" pitchFamily="18" charset="0"/>
              </a:rPr>
              <a:t>Population under 70,000 – Salary paid according to Salary Schedule</a:t>
            </a:r>
          </a:p>
          <a:p>
            <a:endParaRPr lang="en-US" dirty="0"/>
          </a:p>
        </p:txBody>
      </p:sp>
      <p:cxnSp>
        <p:nvCxnSpPr>
          <p:cNvPr id="4" name="Straight Connector 3">
            <a:extLst>
              <a:ext uri="{FF2B5EF4-FFF2-40B4-BE49-F238E27FC236}">
                <a16:creationId xmlns:a16="http://schemas.microsoft.com/office/drawing/2014/main" id="{FE295D04-BBC3-43DF-82D7-619C28CF48D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4879B0-CE02-4421-AAC2-8FDF28E606D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0150012-EDD2-4CDF-935D-FFD56845F4DD}"/>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0ADEA32-C736-455B-81C1-15B107021A3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CEA0E2-8D3C-4017-A0DC-E9873FD0FB09}"/>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AFE1BE-346F-42CD-8EF7-C705C74515B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52A8D9DB-D8A1-4357-B687-071DFFABD30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b="1" dirty="0">
                <a:solidFill>
                  <a:srgbClr val="6A8AA1"/>
                </a:solidFill>
                <a:latin typeface="Garamond" panose="02020404030301010803" pitchFamily="18" charset="0"/>
              </a:rPr>
              <a:t>Funding For Salaries</a:t>
            </a:r>
          </a:p>
        </p:txBody>
      </p:sp>
      <p:sp>
        <p:nvSpPr>
          <p:cNvPr id="3" name="Content Placeholder 2"/>
          <p:cNvSpPr>
            <a:spLocks noGrp="1"/>
          </p:cNvSpPr>
          <p:nvPr>
            <p:ph idx="1"/>
          </p:nvPr>
        </p:nvSpPr>
        <p:spPr>
          <a:xfrm>
            <a:off x="217900" y="2009666"/>
            <a:ext cx="8743950" cy="3451862"/>
          </a:xfrm>
        </p:spPr>
        <p:txBody>
          <a:bodyPr>
            <a:normAutofit lnSpcReduction="10000"/>
          </a:bodyPr>
          <a:lstStyle/>
          <a:p>
            <a:pPr lvl="1" indent="0">
              <a:buNone/>
            </a:pPr>
            <a:r>
              <a:rPr lang="en-US" sz="2400" dirty="0">
                <a:latin typeface="Garamond" panose="02020404030301010803" pitchFamily="18" charset="0"/>
              </a:rPr>
              <a:t>Dependent upon:</a:t>
            </a:r>
          </a:p>
          <a:p>
            <a:pPr lvl="1" indent="0">
              <a:buNone/>
            </a:pPr>
            <a:endParaRPr lang="en-US" sz="2400" dirty="0">
              <a:latin typeface="Garamond" panose="02020404030301010803" pitchFamily="18" charset="0"/>
            </a:endParaRPr>
          </a:p>
          <a:p>
            <a:pPr lvl="1" indent="0">
              <a:lnSpc>
                <a:spcPct val="110000"/>
              </a:lnSpc>
              <a:buNone/>
            </a:pPr>
            <a:r>
              <a:rPr lang="en-US" sz="2400" dirty="0">
                <a:latin typeface="Garamond" panose="02020404030301010803" pitchFamily="18" charset="0"/>
              </a:rPr>
              <a:t>1.  Office	</a:t>
            </a:r>
          </a:p>
          <a:p>
            <a:pPr lvl="1" indent="0">
              <a:lnSpc>
                <a:spcPct val="110000"/>
              </a:lnSpc>
              <a:buNone/>
            </a:pPr>
            <a:r>
              <a:rPr lang="en-US" sz="2400" dirty="0">
                <a:latin typeface="Garamond" panose="02020404030301010803" pitchFamily="18" charset="0"/>
              </a:rPr>
              <a:t>2.  County’s Population</a:t>
            </a:r>
          </a:p>
          <a:p>
            <a:pPr lvl="1" indent="0">
              <a:lnSpc>
                <a:spcPct val="110000"/>
              </a:lnSpc>
              <a:buNone/>
            </a:pPr>
            <a:r>
              <a:rPr lang="en-US" sz="2400" dirty="0">
                <a:latin typeface="Garamond" panose="02020404030301010803" pitchFamily="18" charset="0"/>
              </a:rPr>
              <a:t>3.  Budget</a:t>
            </a:r>
          </a:p>
          <a:p>
            <a:pPr lvl="1" indent="0">
              <a:lnSpc>
                <a:spcPct val="110000"/>
              </a:lnSpc>
              <a:buNone/>
            </a:pPr>
            <a:r>
              <a:rPr lang="en-US" sz="2400" dirty="0">
                <a:latin typeface="Garamond" panose="02020404030301010803" pitchFamily="18" charset="0"/>
              </a:rPr>
              <a:t>4.  Other Factors</a:t>
            </a:r>
          </a:p>
          <a:p>
            <a:pPr lvl="1" indent="0">
              <a:buNone/>
            </a:pPr>
            <a:endParaRPr lang="en-US" sz="2400" dirty="0">
              <a:latin typeface="Garamond" panose="02020404030301010803" pitchFamily="18" charset="0"/>
            </a:endParaRPr>
          </a:p>
          <a:p>
            <a:pPr lvl="1" indent="0">
              <a:buNone/>
            </a:pPr>
            <a:r>
              <a:rPr lang="en-US" sz="2400" dirty="0">
                <a:latin typeface="Garamond" panose="02020404030301010803" pitchFamily="18" charset="0"/>
              </a:rPr>
              <a:t>Majority of elected official’s salaries are paid through the county via the county treasurer.</a:t>
            </a:r>
          </a:p>
          <a:p>
            <a:endParaRPr lang="en-US" dirty="0"/>
          </a:p>
        </p:txBody>
      </p:sp>
      <p:cxnSp>
        <p:nvCxnSpPr>
          <p:cNvPr id="4" name="Straight Connector 3">
            <a:extLst>
              <a:ext uri="{FF2B5EF4-FFF2-40B4-BE49-F238E27FC236}">
                <a16:creationId xmlns:a16="http://schemas.microsoft.com/office/drawing/2014/main" id="{A703E948-4F80-4F33-813F-6902157BD1E2}"/>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F33F476-B3A2-4840-996A-E859E8D5244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EEC3AA9-929A-41B6-B571-4A0FCF84CA7C}"/>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BAD11BA-992C-48E9-A9B7-D33AE641DE9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1DD844-A716-4DB1-80E9-99FB31C27ED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57EB54-24C7-4DBE-AD15-FE877A4AB64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02A113E-A062-4400-91C3-788BA69FA71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1325563"/>
          </a:xfrm>
        </p:spPr>
        <p:txBody>
          <a:bodyPr>
            <a:normAutofit/>
          </a:bodyPr>
          <a:lstStyle/>
          <a:p>
            <a:pPr algn="ctr"/>
            <a:r>
              <a:rPr lang="en-US" sz="4000" dirty="0">
                <a:solidFill>
                  <a:srgbClr val="6A8AA1"/>
                </a:solidFill>
                <a:latin typeface="Garamond" panose="02020404030301010803" pitchFamily="18" charset="0"/>
              </a:rPr>
              <a:t>Additional Compensation</a:t>
            </a:r>
          </a:p>
        </p:txBody>
      </p:sp>
      <p:sp>
        <p:nvSpPr>
          <p:cNvPr id="3" name="Content Placeholder 2"/>
          <p:cNvSpPr>
            <a:spLocks noGrp="1"/>
          </p:cNvSpPr>
          <p:nvPr>
            <p:ph idx="1"/>
          </p:nvPr>
        </p:nvSpPr>
        <p:spPr>
          <a:xfrm>
            <a:off x="1219200" y="2205214"/>
            <a:ext cx="7172325" cy="3246834"/>
          </a:xfrm>
        </p:spPr>
        <p:txBody>
          <a:bodyPr>
            <a:noAutofit/>
          </a:bodyPr>
          <a:lstStyle/>
          <a:p>
            <a:pPr lvl="1" indent="0">
              <a:buNone/>
            </a:pPr>
            <a:r>
              <a:rPr lang="en-US" sz="2400" dirty="0">
                <a:latin typeface="Garamond" panose="02020404030301010803" pitchFamily="18" charset="0"/>
              </a:rPr>
              <a:t>House Bill 810 – Training Incentive</a:t>
            </a:r>
          </a:p>
          <a:p>
            <a:pPr lvl="1"/>
            <a:endParaRPr lang="en-US" sz="1200" dirty="0"/>
          </a:p>
          <a:p>
            <a:pPr lvl="1"/>
            <a:r>
              <a:rPr lang="en-US" sz="2400" dirty="0">
                <a:latin typeface="Garamond" panose="02020404030301010803" pitchFamily="18" charset="0"/>
              </a:rPr>
              <a:t>County Judge/Executive</a:t>
            </a:r>
          </a:p>
          <a:p>
            <a:pPr lvl="1"/>
            <a:r>
              <a:rPr lang="en-US" sz="2400" dirty="0">
                <a:latin typeface="Garamond" panose="02020404030301010803" pitchFamily="18" charset="0"/>
              </a:rPr>
              <a:t>Magistrates/Commissioners</a:t>
            </a:r>
          </a:p>
          <a:p>
            <a:pPr lvl="1"/>
            <a:r>
              <a:rPr lang="en-US" sz="2400" dirty="0">
                <a:latin typeface="Garamond" panose="02020404030301010803" pitchFamily="18" charset="0"/>
              </a:rPr>
              <a:t>County Clerk</a:t>
            </a:r>
          </a:p>
          <a:p>
            <a:pPr lvl="1"/>
            <a:r>
              <a:rPr lang="en-US" sz="2400" dirty="0">
                <a:latin typeface="Garamond" panose="02020404030301010803" pitchFamily="18" charset="0"/>
              </a:rPr>
              <a:t>Sheriff</a:t>
            </a:r>
          </a:p>
          <a:p>
            <a:pPr lvl="1"/>
            <a:r>
              <a:rPr lang="en-US" sz="2400" dirty="0">
                <a:latin typeface="Garamond" panose="02020404030301010803" pitchFamily="18" charset="0"/>
              </a:rPr>
              <a:t>Jailers</a:t>
            </a:r>
          </a:p>
        </p:txBody>
      </p:sp>
      <p:cxnSp>
        <p:nvCxnSpPr>
          <p:cNvPr id="4" name="Straight Connector 3">
            <a:extLst>
              <a:ext uri="{FF2B5EF4-FFF2-40B4-BE49-F238E27FC236}">
                <a16:creationId xmlns:a16="http://schemas.microsoft.com/office/drawing/2014/main" id="{A1A900B2-79BE-417A-8F51-9269ECDCADF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569478B-927C-4AF5-8287-C7E312802CD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BC1B3A-8D3D-49B1-A3CD-8B8EC42A414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14BC63-5017-430E-993D-656616A2DDB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367D67-3776-4589-8994-50F71045B57C}"/>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713F75-9824-4877-B130-8A3774E644E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C3986C8A-9A11-4F76-91AB-5DFC2AE2E499}"/>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600200"/>
            <a:ext cx="6286500" cy="3067050"/>
          </a:xfrm>
        </p:spPr>
        <p:txBody>
          <a:bodyPr>
            <a:normAutofit/>
          </a:bodyPr>
          <a:lstStyle/>
          <a:p>
            <a:pPr algn="ctr"/>
            <a:r>
              <a:rPr lang="en-US" sz="4000" b="1" dirty="0">
                <a:solidFill>
                  <a:srgbClr val="6A8AA1"/>
                </a:solidFill>
                <a:latin typeface="Garamond" panose="02020404030301010803" pitchFamily="18" charset="0"/>
              </a:rPr>
              <a:t>DLG  Website</a:t>
            </a:r>
            <a:br>
              <a:rPr lang="en-US" sz="4000" b="1" dirty="0">
                <a:solidFill>
                  <a:srgbClr val="6A8AA1"/>
                </a:solidFill>
                <a:latin typeface="Garamond" panose="02020404030301010803" pitchFamily="18" charset="0"/>
              </a:rPr>
            </a:br>
            <a:br>
              <a:rPr lang="en-US" sz="4000" b="1" dirty="0">
                <a:solidFill>
                  <a:srgbClr val="6A8AA1"/>
                </a:solidFill>
                <a:latin typeface="Garamond" panose="02020404030301010803" pitchFamily="18" charset="0"/>
              </a:rPr>
            </a:br>
            <a:r>
              <a:rPr lang="en-US" sz="3600" b="1" dirty="0">
                <a:solidFill>
                  <a:srgbClr val="6A8AA1"/>
                </a:solidFill>
                <a:latin typeface="Garamond" panose="02020404030301010803" pitchFamily="18" charset="0"/>
              </a:rPr>
              <a:t>William Summersett</a:t>
            </a:r>
          </a:p>
        </p:txBody>
      </p:sp>
      <p:cxnSp>
        <p:nvCxnSpPr>
          <p:cNvPr id="3" name="Straight Connector 2">
            <a:extLst>
              <a:ext uri="{FF2B5EF4-FFF2-40B4-BE49-F238E27FC236}">
                <a16:creationId xmlns:a16="http://schemas.microsoft.com/office/drawing/2014/main" id="{7546775D-F7E7-43B9-9414-DD7359EE3AC5}"/>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003A08C-830E-4576-A8D8-2F9A34D35B6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704024-68D1-4C3C-A4AC-F39D33666651}"/>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4C732B-8794-4000-894D-A91DEBA7F764}"/>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270646-2397-4882-9AD6-DFD46364BC1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910CC9-2EF8-4D11-AA9C-0EE6700D750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5B26564C-91B4-48D1-B68D-17B63277B8B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756077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0" y="1067839"/>
            <a:ext cx="5725307" cy="684761"/>
          </a:xfrm>
        </p:spPr>
        <p:txBody>
          <a:bodyPr>
            <a:normAutofit/>
          </a:bodyPr>
          <a:lstStyle/>
          <a:p>
            <a:pPr algn="ctr"/>
            <a:r>
              <a:rPr lang="en-US" sz="4000" b="1" dirty="0">
                <a:solidFill>
                  <a:srgbClr val="6A8AA1"/>
                </a:solidFill>
                <a:latin typeface="Garamond" panose="02020404030301010803" pitchFamily="18" charset="0"/>
              </a:rPr>
              <a:t>DLG  Website</a:t>
            </a:r>
          </a:p>
        </p:txBody>
      </p:sp>
      <p:sp>
        <p:nvSpPr>
          <p:cNvPr id="3" name="Content Placeholder 2"/>
          <p:cNvSpPr>
            <a:spLocks noGrp="1"/>
          </p:cNvSpPr>
          <p:nvPr>
            <p:ph idx="1"/>
          </p:nvPr>
        </p:nvSpPr>
        <p:spPr>
          <a:xfrm>
            <a:off x="304800" y="2133600"/>
            <a:ext cx="8629650" cy="4914900"/>
          </a:xfrm>
        </p:spPr>
        <p:txBody>
          <a:bodyPr>
            <a:normAutofit/>
          </a:bodyPr>
          <a:lstStyle/>
          <a:p>
            <a:pPr marL="0" indent="0">
              <a:buNone/>
            </a:pPr>
            <a:r>
              <a:rPr lang="en-US" sz="2400" dirty="0"/>
              <a:t>   </a:t>
            </a:r>
            <a:r>
              <a:rPr lang="en-US" sz="2700" u="sng" dirty="0">
                <a:latin typeface="Garamond" panose="02020404030301010803" pitchFamily="18" charset="0"/>
              </a:rPr>
              <a:t>kydlgweb.ky.gov</a:t>
            </a:r>
          </a:p>
          <a:p>
            <a:endParaRPr lang="en-US" sz="1200" dirty="0">
              <a:latin typeface="Garamond" panose="02020404030301010803" pitchFamily="18" charset="0"/>
            </a:endParaRPr>
          </a:p>
          <a:p>
            <a:endParaRPr lang="en-US" sz="2400" dirty="0">
              <a:latin typeface="Garamond" panose="02020404030301010803" pitchFamily="18" charset="0"/>
            </a:endParaRPr>
          </a:p>
          <a:p>
            <a:endParaRPr lang="en-US" sz="2400" dirty="0">
              <a:latin typeface="Garamond" panose="02020404030301010803" pitchFamily="18" charset="0"/>
            </a:endParaRPr>
          </a:p>
          <a:p>
            <a:endParaRPr lang="en-US" sz="1200" dirty="0">
              <a:latin typeface="Garamond" panose="02020404030301010803" pitchFamily="18" charset="0"/>
            </a:endParaRPr>
          </a:p>
          <a:p>
            <a:endParaRPr lang="en-US" sz="1200" dirty="0">
              <a:latin typeface="Garamond" panose="02020404030301010803" pitchFamily="18" charset="0"/>
            </a:endParaRPr>
          </a:p>
          <a:p>
            <a:r>
              <a:rPr lang="en-US" sz="2400" dirty="0">
                <a:latin typeface="Garamond" panose="02020404030301010803" pitchFamily="18" charset="0"/>
              </a:rPr>
              <a:t>Office of Financial Management &amp; Administration</a:t>
            </a:r>
          </a:p>
          <a:p>
            <a:pPr lvl="1"/>
            <a:r>
              <a:rPr lang="en-US" sz="2400" dirty="0">
                <a:latin typeface="Garamond" panose="02020404030301010803" pitchFamily="18" charset="0"/>
              </a:rPr>
              <a:t>Counties, Cities, Special Districts &amp; Debt Reporting</a:t>
            </a:r>
          </a:p>
          <a:p>
            <a:endParaRPr lang="en-US" sz="1200" dirty="0">
              <a:latin typeface="Garamond" panose="02020404030301010803" pitchFamily="18" charset="0"/>
            </a:endParaRPr>
          </a:p>
          <a:p>
            <a:r>
              <a:rPr lang="en-US" sz="2400" dirty="0">
                <a:latin typeface="Garamond" panose="02020404030301010803" pitchFamily="18" charset="0"/>
              </a:rPr>
              <a:t>Various Additional Pages throughout the Year</a:t>
            </a:r>
          </a:p>
          <a:p>
            <a:pPr lvl="1"/>
            <a:r>
              <a:rPr lang="en-US" sz="2400" dirty="0">
                <a:latin typeface="Garamond" panose="02020404030301010803" pitchFamily="18" charset="0"/>
              </a:rPr>
              <a:t>Local Issues Conference</a:t>
            </a:r>
          </a:p>
          <a:p>
            <a:pPr lvl="1"/>
            <a:r>
              <a:rPr lang="en-US" sz="2400" dirty="0">
                <a:latin typeface="Garamond" panose="02020404030301010803" pitchFamily="18" charset="0"/>
              </a:rPr>
              <a:t>Newly Elected Officials</a:t>
            </a:r>
          </a:p>
          <a:p>
            <a:endParaRPr lang="en-US" sz="2400" dirty="0">
              <a:latin typeface="Garamond" panose="02020404030301010803" pitchFamily="18" charset="0"/>
            </a:endParaRPr>
          </a:p>
          <a:p>
            <a:endParaRPr lang="en-US" sz="1300" dirty="0">
              <a:latin typeface="Garamond" panose="02020404030301010803" pitchFamily="18" charset="0"/>
            </a:endParaRPr>
          </a:p>
          <a:p>
            <a:endParaRPr lang="en-US" sz="1300" dirty="0">
              <a:latin typeface="Garamond" panose="02020404030301010803" pitchFamily="18" charset="0"/>
            </a:endParaRPr>
          </a:p>
          <a:p>
            <a:endParaRPr lang="en-US" sz="1300" dirty="0">
              <a:latin typeface="Garamond" panose="02020404030301010803" pitchFamily="18" charset="0"/>
            </a:endParaRPr>
          </a:p>
          <a:p>
            <a:endParaRPr lang="en-US" sz="24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E4463C56-8F41-4A62-A643-A9CF4BEBEDFB}"/>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1937E76-C6C3-412F-A4C6-630BD18F80E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C03F35-E5CF-4015-B895-411E5B23861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2226AB-0CA0-4364-83F4-1E58107940D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62D5F3-E611-4F60-BD49-490D5E597E00}"/>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4C6DE7-AF72-407B-9893-B3492DB491C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FEB5FBE1-ED17-4961-B894-A4F7B61F40D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graphicFrame>
        <p:nvGraphicFramePr>
          <p:cNvPr id="12" name="Table 12">
            <a:extLst>
              <a:ext uri="{FF2B5EF4-FFF2-40B4-BE49-F238E27FC236}">
                <a16:creationId xmlns:a16="http://schemas.microsoft.com/office/drawing/2014/main" id="{6F46AF46-87E7-4E74-A467-3123AF2DAE35}"/>
              </a:ext>
            </a:extLst>
          </p:cNvPr>
          <p:cNvGraphicFramePr>
            <a:graphicFrameLocks noGrp="1"/>
          </p:cNvGraphicFramePr>
          <p:nvPr>
            <p:extLst>
              <p:ext uri="{D42A27DB-BD31-4B8C-83A1-F6EECF244321}">
                <p14:modId xmlns:p14="http://schemas.microsoft.com/office/powerpoint/2010/main" val="3404080693"/>
              </p:ext>
            </p:extLst>
          </p:nvPr>
        </p:nvGraphicFramePr>
        <p:xfrm>
          <a:off x="304800" y="2691918"/>
          <a:ext cx="9677400" cy="1371600"/>
        </p:xfrm>
        <a:graphic>
          <a:graphicData uri="http://schemas.openxmlformats.org/drawingml/2006/table">
            <a:tbl>
              <a:tblPr firstRow="1" bandRow="1">
                <a:tableStyleId>{2D5ABB26-0587-4C30-8999-92F81FD0307C}</a:tableStyleId>
              </a:tblPr>
              <a:tblGrid>
                <a:gridCol w="4745680">
                  <a:extLst>
                    <a:ext uri="{9D8B030D-6E8A-4147-A177-3AD203B41FA5}">
                      <a16:colId xmlns:a16="http://schemas.microsoft.com/office/drawing/2014/main" val="1285531536"/>
                    </a:ext>
                  </a:extLst>
                </a:gridCol>
                <a:gridCol w="4931720">
                  <a:extLst>
                    <a:ext uri="{9D8B030D-6E8A-4147-A177-3AD203B41FA5}">
                      <a16:colId xmlns:a16="http://schemas.microsoft.com/office/drawing/2014/main" val="3402176102"/>
                    </a:ext>
                  </a:extLst>
                </a:gridCol>
              </a:tblGrid>
              <a:tr h="389238">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Garamond" panose="02020404030301010803" pitchFamily="18" charset="0"/>
                        </a:rPr>
                        <a:t>Office of the Commissioner</a:t>
                      </a: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Garamond" panose="02020404030301010803" pitchFamily="18" charset="0"/>
                        </a:rPr>
                        <a:t>Office of State Grants </a:t>
                      </a:r>
                    </a:p>
                  </a:txBody>
                  <a:tcPr/>
                </a:tc>
                <a:extLst>
                  <a:ext uri="{0D108BD9-81ED-4DB2-BD59-A6C34878D82A}">
                    <a16:rowId xmlns:a16="http://schemas.microsoft.com/office/drawing/2014/main" val="731073679"/>
                  </a:ext>
                </a:extLst>
              </a:tr>
              <a:tr h="389238">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Garamond" panose="02020404030301010803" pitchFamily="18" charset="0"/>
                        </a:rPr>
                        <a:t>County Officials Training Program </a:t>
                      </a: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Garamond" panose="02020404030301010803" pitchFamily="18" charset="0"/>
                        </a:rPr>
                        <a:t>Office of Federal Grants</a:t>
                      </a:r>
                    </a:p>
                  </a:txBody>
                  <a:tcPr/>
                </a:tc>
                <a:extLst>
                  <a:ext uri="{0D108BD9-81ED-4DB2-BD59-A6C34878D82A}">
                    <a16:rowId xmlns:a16="http://schemas.microsoft.com/office/drawing/2014/main" val="3342031336"/>
                  </a:ext>
                </a:extLst>
              </a:tr>
              <a:tr h="389238">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Garamond" panose="02020404030301010803" pitchFamily="18" charset="0"/>
                        </a:rPr>
                        <a:t>Kentucky Infrastructure Authority</a:t>
                      </a:r>
                    </a:p>
                  </a:txBody>
                  <a:tcPr/>
                </a:tc>
                <a:tc>
                  <a:txBody>
                    <a:bodyPr/>
                    <a:lstStyle/>
                    <a:p>
                      <a:pPr marL="342900" indent="-342900">
                        <a:buFont typeface="Arial" panose="020B0604020202020204" pitchFamily="34" charset="0"/>
                        <a:buChar char="•"/>
                      </a:pPr>
                      <a:endParaRPr lang="en-US" sz="2400" dirty="0">
                        <a:latin typeface="Garamond" panose="02020404030301010803" pitchFamily="18" charset="0"/>
                      </a:endParaRPr>
                    </a:p>
                  </a:txBody>
                  <a:tcPr/>
                </a:tc>
                <a:extLst>
                  <a:ext uri="{0D108BD9-81ED-4DB2-BD59-A6C34878D82A}">
                    <a16:rowId xmlns:a16="http://schemas.microsoft.com/office/drawing/2014/main" val="2078421707"/>
                  </a:ext>
                </a:extLst>
              </a:tr>
            </a:tbl>
          </a:graphicData>
        </a:graphic>
      </p:graphicFrame>
    </p:spTree>
    <p:extLst>
      <p:ext uri="{BB962C8B-B14F-4D97-AF65-F5344CB8AC3E}">
        <p14:creationId xmlns:p14="http://schemas.microsoft.com/office/powerpoint/2010/main" val="3815791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6C21E92-6BA0-49F6-94D3-32D07ED58AF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7E5E87C-6194-4839-B7B6-8745139E15FB}"/>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87CE28-E5C8-4B38-9AF6-F501811EC44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3B65F-6952-46C2-832E-758D8525228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11B543-6D11-447C-B318-E0AC888ECA82}"/>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456C83E-F3FF-4DA6-9CAD-DD7AC88AAD3D}"/>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37730A-2499-429E-AADF-B254BA236618}"/>
              </a:ext>
            </a:extLst>
          </p:cNvPr>
          <p:cNvSpPr txBox="1"/>
          <p:nvPr/>
        </p:nvSpPr>
        <p:spPr>
          <a:xfrm>
            <a:off x="2609850" y="1043058"/>
            <a:ext cx="3924300" cy="707886"/>
          </a:xfrm>
          <a:prstGeom prst="rect">
            <a:avLst/>
          </a:prstGeom>
          <a:noFill/>
        </p:spPr>
        <p:txBody>
          <a:bodyPr wrap="square" rtlCol="0">
            <a:spAutoFit/>
          </a:bodyPr>
          <a:lstStyle/>
          <a:p>
            <a:pPr algn="ctr"/>
            <a:r>
              <a:rPr lang="en-US" sz="4000" dirty="0">
                <a:solidFill>
                  <a:srgbClr val="6A8AA1"/>
                </a:solidFill>
                <a:latin typeface="Garamond" panose="02020404030301010803" pitchFamily="18" charset="0"/>
              </a:rPr>
              <a:t>DLG</a:t>
            </a:r>
            <a:r>
              <a:rPr lang="en-US" dirty="0"/>
              <a:t> </a:t>
            </a:r>
            <a:r>
              <a:rPr lang="en-US" sz="4000" dirty="0">
                <a:solidFill>
                  <a:srgbClr val="6A8AA1"/>
                </a:solidFill>
                <a:latin typeface="Garamond" panose="02020404030301010803" pitchFamily="18" charset="0"/>
              </a:rPr>
              <a:t>Website</a:t>
            </a:r>
          </a:p>
        </p:txBody>
      </p:sp>
      <p:pic>
        <p:nvPicPr>
          <p:cNvPr id="15" name="Picture 14">
            <a:extLst>
              <a:ext uri="{FF2B5EF4-FFF2-40B4-BE49-F238E27FC236}">
                <a16:creationId xmlns:a16="http://schemas.microsoft.com/office/drawing/2014/main" id="{4E25A46C-377C-4B3D-9DE9-4A2E84ABDA04}"/>
              </a:ext>
            </a:extLst>
          </p:cNvPr>
          <p:cNvPicPr>
            <a:picLocks noChangeAspect="1"/>
          </p:cNvPicPr>
          <p:nvPr/>
        </p:nvPicPr>
        <p:blipFill>
          <a:blip r:embed="rId3"/>
          <a:stretch>
            <a:fillRect/>
          </a:stretch>
        </p:blipFill>
        <p:spPr>
          <a:xfrm>
            <a:off x="0" y="1981200"/>
            <a:ext cx="9144000" cy="4180854"/>
          </a:xfrm>
          <a:prstGeom prst="rect">
            <a:avLst/>
          </a:prstGeom>
        </p:spPr>
      </p:pic>
    </p:spTree>
    <p:extLst>
      <p:ext uri="{BB962C8B-B14F-4D97-AF65-F5344CB8AC3E}">
        <p14:creationId xmlns:p14="http://schemas.microsoft.com/office/powerpoint/2010/main" val="383770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215628"/>
            <a:ext cx="8172450" cy="994172"/>
          </a:xfrm>
        </p:spPr>
        <p:txBody>
          <a:bodyPr>
            <a:noAutofit/>
          </a:bodyPr>
          <a:lstStyle/>
          <a:p>
            <a:pPr algn="ctr"/>
            <a:r>
              <a:rPr lang="en-US" sz="4000" b="1" dirty="0">
                <a:solidFill>
                  <a:srgbClr val="6A8AA1"/>
                </a:solidFill>
                <a:latin typeface="Garamond" panose="02020404030301010803" pitchFamily="18" charset="0"/>
              </a:rPr>
              <a:t>Financial Management &amp; Administration (FM&amp;A)</a:t>
            </a:r>
          </a:p>
        </p:txBody>
      </p:sp>
      <p:sp>
        <p:nvSpPr>
          <p:cNvPr id="3" name="Content Placeholder 2"/>
          <p:cNvSpPr>
            <a:spLocks noGrp="1"/>
          </p:cNvSpPr>
          <p:nvPr>
            <p:ph idx="1"/>
          </p:nvPr>
        </p:nvSpPr>
        <p:spPr>
          <a:xfrm>
            <a:off x="342900" y="2514605"/>
            <a:ext cx="8801100" cy="3962395"/>
          </a:xfrm>
        </p:spPr>
        <p:txBody>
          <a:bodyPr>
            <a:normAutofit fontScale="85000" lnSpcReduction="20000"/>
          </a:bodyPr>
          <a:lstStyle/>
          <a:p>
            <a:r>
              <a:rPr lang="en-US" sz="2600" dirty="0">
                <a:latin typeface="Garamond" panose="02020404030301010803" pitchFamily="18" charset="0"/>
              </a:rPr>
              <a:t>Establish and administer local government uniform accounting system and reporting requirements.   </a:t>
            </a:r>
            <a:r>
              <a:rPr lang="en-US" sz="2600" dirty="0">
                <a:solidFill>
                  <a:srgbClr val="FF0000"/>
                </a:solidFill>
                <a:latin typeface="Garamond" panose="02020404030301010803" pitchFamily="18" charset="0"/>
              </a:rPr>
              <a:t>(KRS 46.010, KRS 68.210, KRS 68.220)</a:t>
            </a:r>
            <a:br>
              <a:rPr lang="en-US" sz="2600" dirty="0">
                <a:solidFill>
                  <a:srgbClr val="FF0000"/>
                </a:solidFill>
                <a:latin typeface="Garamond" panose="02020404030301010803" pitchFamily="18" charset="0"/>
              </a:rPr>
            </a:br>
            <a:endParaRPr lang="en-US" sz="2600" dirty="0">
              <a:solidFill>
                <a:srgbClr val="FF0000"/>
              </a:solidFill>
              <a:latin typeface="Garamond" panose="02020404030301010803" pitchFamily="18" charset="0"/>
            </a:endParaRPr>
          </a:p>
          <a:p>
            <a:r>
              <a:rPr lang="en-US" sz="2600" dirty="0">
                <a:latin typeface="Garamond" panose="02020404030301010803" pitchFamily="18" charset="0"/>
              </a:rPr>
              <a:t>Approve County Budgets and their amendments. </a:t>
            </a:r>
            <a:r>
              <a:rPr lang="en-US" sz="2600" dirty="0">
                <a:solidFill>
                  <a:srgbClr val="FF0000"/>
                </a:solidFill>
                <a:latin typeface="Garamond" panose="02020404030301010803" pitchFamily="18" charset="0"/>
              </a:rPr>
              <a:t>(KRS 68.270, KRS 68. 280)</a:t>
            </a:r>
          </a:p>
          <a:p>
            <a:endParaRPr lang="en-US" sz="2600" dirty="0">
              <a:solidFill>
                <a:srgbClr val="FFCC00"/>
              </a:solidFill>
              <a:latin typeface="Garamond" panose="02020404030301010803" pitchFamily="18" charset="0"/>
            </a:endParaRPr>
          </a:p>
          <a:p>
            <a:r>
              <a:rPr lang="en-US" sz="2600" dirty="0">
                <a:latin typeface="Garamond" panose="02020404030301010803" pitchFamily="18" charset="0"/>
              </a:rPr>
              <a:t>Investigate County financial conditions.  </a:t>
            </a:r>
            <a:r>
              <a:rPr lang="en-US" sz="2600" dirty="0">
                <a:solidFill>
                  <a:srgbClr val="FF0000"/>
                </a:solidFill>
                <a:latin typeface="Garamond" panose="02020404030301010803" pitchFamily="18" charset="0"/>
              </a:rPr>
              <a:t>(KRS 68.350)</a:t>
            </a:r>
          </a:p>
          <a:p>
            <a:pPr marL="0" indent="0">
              <a:buNone/>
            </a:pPr>
            <a:endParaRPr lang="en-US" sz="2600" dirty="0">
              <a:solidFill>
                <a:srgbClr val="FFCC00"/>
              </a:solidFill>
              <a:latin typeface="Garamond" panose="02020404030301010803" pitchFamily="18" charset="0"/>
            </a:endParaRPr>
          </a:p>
          <a:p>
            <a:r>
              <a:rPr lang="en-US" sz="2600" dirty="0">
                <a:latin typeface="Garamond" panose="02020404030301010803" pitchFamily="18" charset="0"/>
              </a:rPr>
              <a:t>Provide technical assistance and information to local governments.         </a:t>
            </a:r>
            <a:r>
              <a:rPr lang="en-US" sz="2600" dirty="0">
                <a:solidFill>
                  <a:srgbClr val="FF0000"/>
                </a:solidFill>
                <a:latin typeface="Garamond" panose="02020404030301010803" pitchFamily="18" charset="0"/>
              </a:rPr>
              <a:t>(KRS 147A.020)</a:t>
            </a:r>
          </a:p>
          <a:p>
            <a:endParaRPr lang="en-US" sz="2600" dirty="0">
              <a:solidFill>
                <a:srgbClr val="FFCC00"/>
              </a:solidFill>
              <a:latin typeface="Garamond" panose="02020404030301010803" pitchFamily="18" charset="0"/>
            </a:endParaRPr>
          </a:p>
          <a:p>
            <a:r>
              <a:rPr lang="en-US" sz="2600" dirty="0">
                <a:latin typeface="Garamond" panose="02020404030301010803" pitchFamily="18" charset="0"/>
              </a:rPr>
              <a:t>Conduct  training programs for local officials. </a:t>
            </a:r>
          </a:p>
          <a:p>
            <a:pPr marL="0" indent="0">
              <a:buNone/>
            </a:pPr>
            <a:r>
              <a:rPr lang="en-US" sz="2600" dirty="0">
                <a:solidFill>
                  <a:srgbClr val="FFCC00"/>
                </a:solidFill>
                <a:latin typeface="Garamond" panose="02020404030301010803" pitchFamily="18" charset="0"/>
              </a:rPr>
              <a:t>   </a:t>
            </a:r>
            <a:r>
              <a:rPr lang="en-US" sz="2600" dirty="0">
                <a:solidFill>
                  <a:srgbClr val="FF0000"/>
                </a:solidFill>
                <a:latin typeface="Garamond" panose="02020404030301010803" pitchFamily="18" charset="0"/>
              </a:rPr>
              <a:t>(KRS 147A.020)</a:t>
            </a:r>
            <a:r>
              <a:rPr lang="en-US" sz="2600" dirty="0">
                <a:latin typeface="Garamond" panose="02020404030301010803" pitchFamily="18" charset="0"/>
              </a:rPr>
              <a:t>	</a:t>
            </a:r>
            <a:r>
              <a:rPr lang="en-US" dirty="0"/>
              <a:t>		</a:t>
            </a:r>
          </a:p>
          <a:p>
            <a:pPr lvl="2"/>
            <a:endParaRPr lang="en-US" dirty="0"/>
          </a:p>
          <a:p>
            <a:pPr lvl="2"/>
            <a:endParaRPr lang="en-US" dirty="0"/>
          </a:p>
        </p:txBody>
      </p:sp>
      <p:cxnSp>
        <p:nvCxnSpPr>
          <p:cNvPr id="4" name="Straight Connector 3">
            <a:extLst>
              <a:ext uri="{FF2B5EF4-FFF2-40B4-BE49-F238E27FC236}">
                <a16:creationId xmlns:a16="http://schemas.microsoft.com/office/drawing/2014/main" id="{99DAAD5D-7F63-4A2B-A112-0910E4E368EA}"/>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8500406-4FA3-495A-93DC-B52AAFDC0F5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F2E2E7-33A4-48C8-901F-102331F394A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E23B65-8A42-4C9E-A802-E4B3EAEB1E65}"/>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02CC126-D6C7-4224-9001-426B7DF3D4E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7EFAC-E285-4194-BB2F-87DD9001B7B0}"/>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D3D71638-0E8A-4E3B-8E8C-BCF24216B8E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669DE91-35E3-4C33-BF35-E89E3905320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D2836B-9537-44F2-8E55-149A5F265004}"/>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48A1A1-09CC-434A-84A2-C02DA44BDC6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5B9DEA-86DB-41FB-A435-17EEFE24FFC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1A92E8-3627-4401-8FA1-A14009A8A02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D3BFF5-551A-4640-ADE0-5C4DA9BD3A1A}"/>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677AAB9-A886-41F5-AE9C-9277F96FC183}"/>
              </a:ext>
            </a:extLst>
          </p:cNvPr>
          <p:cNvPicPr>
            <a:picLocks noChangeAspect="1"/>
          </p:cNvPicPr>
          <p:nvPr/>
        </p:nvPicPr>
        <p:blipFill>
          <a:blip r:embed="rId3"/>
          <a:stretch>
            <a:fillRect/>
          </a:stretch>
        </p:blipFill>
        <p:spPr>
          <a:xfrm>
            <a:off x="0" y="1981200"/>
            <a:ext cx="9144000" cy="4180854"/>
          </a:xfrm>
          <a:prstGeom prst="rect">
            <a:avLst/>
          </a:prstGeom>
        </p:spPr>
      </p:pic>
      <p:sp>
        <p:nvSpPr>
          <p:cNvPr id="5" name="Rounded Rectangle 4"/>
          <p:cNvSpPr/>
          <p:nvPr/>
        </p:nvSpPr>
        <p:spPr>
          <a:xfrm>
            <a:off x="5334001" y="2895599"/>
            <a:ext cx="3200400" cy="34290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a:extLst>
              <a:ext uri="{FF2B5EF4-FFF2-40B4-BE49-F238E27FC236}">
                <a16:creationId xmlns:a16="http://schemas.microsoft.com/office/drawing/2014/main" id="{07294872-EE8A-4D77-A84B-23142BB50F4B}"/>
              </a:ext>
            </a:extLst>
          </p:cNvPr>
          <p:cNvSpPr txBox="1"/>
          <p:nvPr/>
        </p:nvSpPr>
        <p:spPr>
          <a:xfrm>
            <a:off x="2095500" y="1044714"/>
            <a:ext cx="4953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A8AA1"/>
                </a:solidFill>
                <a:effectLst/>
                <a:uLnTx/>
                <a:uFillTx/>
                <a:latin typeface="Garamond" panose="02020404030301010803" pitchFamily="18" charset="0"/>
                <a:ea typeface="+mn-ea"/>
                <a:cs typeface="+mn-cs"/>
              </a:rPr>
              <a:t>Branch Resources Tile</a:t>
            </a:r>
          </a:p>
        </p:txBody>
      </p:sp>
    </p:spTree>
    <p:extLst>
      <p:ext uri="{BB962C8B-B14F-4D97-AF65-F5344CB8AC3E}">
        <p14:creationId xmlns:p14="http://schemas.microsoft.com/office/powerpoint/2010/main" val="336481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EE36EF6-1584-41B3-8123-CF06E70574C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7F707C-A64F-44C6-BEAC-7E22ADAE0FB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25B91-3090-45C6-8FCC-76BD707F7C6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90D402-240F-4F37-89A6-03609A8F93B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B87BB6-4C1B-45DC-8490-E143F8A42C1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A55201-277F-43D1-B13B-C73DA6D2049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60860F2-3B20-4A1E-80E9-79CF8A8EDE5B}"/>
              </a:ext>
            </a:extLst>
          </p:cNvPr>
          <p:cNvPicPr>
            <a:picLocks noChangeAspect="1"/>
          </p:cNvPicPr>
          <p:nvPr/>
        </p:nvPicPr>
        <p:blipFill>
          <a:blip r:embed="rId3"/>
          <a:stretch>
            <a:fillRect/>
          </a:stretch>
        </p:blipFill>
        <p:spPr>
          <a:xfrm>
            <a:off x="0" y="1981200"/>
            <a:ext cx="9144000" cy="4180854"/>
          </a:xfrm>
          <a:prstGeom prst="rect">
            <a:avLst/>
          </a:prstGeom>
        </p:spPr>
      </p:pic>
      <p:sp>
        <p:nvSpPr>
          <p:cNvPr id="5" name="Rounded Rectangle 4"/>
          <p:cNvSpPr/>
          <p:nvPr/>
        </p:nvSpPr>
        <p:spPr>
          <a:xfrm>
            <a:off x="5486400" y="4097027"/>
            <a:ext cx="762000" cy="97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TextBox 15">
            <a:extLst>
              <a:ext uri="{FF2B5EF4-FFF2-40B4-BE49-F238E27FC236}">
                <a16:creationId xmlns:a16="http://schemas.microsoft.com/office/drawing/2014/main" id="{E59DC9C8-582A-4E58-901F-011ADFEBC813}"/>
              </a:ext>
            </a:extLst>
          </p:cNvPr>
          <p:cNvSpPr txBox="1"/>
          <p:nvPr/>
        </p:nvSpPr>
        <p:spPr>
          <a:xfrm>
            <a:off x="1447800" y="1044714"/>
            <a:ext cx="62484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A8AA1"/>
                </a:solidFill>
                <a:effectLst/>
                <a:uLnTx/>
                <a:uFillTx/>
                <a:latin typeface="Garamond" panose="02020404030301010803" pitchFamily="18" charset="0"/>
                <a:ea typeface="+mn-ea"/>
                <a:cs typeface="+mn-cs"/>
              </a:rPr>
              <a:t>County’s Branch Information</a:t>
            </a:r>
          </a:p>
        </p:txBody>
      </p:sp>
    </p:spTree>
    <p:extLst>
      <p:ext uri="{BB962C8B-B14F-4D97-AF65-F5344CB8AC3E}">
        <p14:creationId xmlns:p14="http://schemas.microsoft.com/office/powerpoint/2010/main" val="3973424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1"/>
            <a:ext cx="9144000" cy="5143499"/>
          </a:xfrm>
          <a:prstGeom prst="rect">
            <a:avLst/>
          </a:prstGeom>
        </p:spPr>
      </p:pic>
      <p:sp>
        <p:nvSpPr>
          <p:cNvPr id="2" name="Rounded Rectangle 1"/>
          <p:cNvSpPr/>
          <p:nvPr/>
        </p:nvSpPr>
        <p:spPr>
          <a:xfrm>
            <a:off x="152400" y="1752600"/>
            <a:ext cx="5676900" cy="1371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90AA0BD0-8530-4CB3-92B3-39CD9DF3276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FC5238-F721-4A54-8DCD-901FEE8A2BB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F4918C-9737-4AFC-ACE0-EF4DABC81714}"/>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0B845F-C287-4FEC-BE5E-4B635023DA3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EF667F-CB53-4AE7-8DD3-9BF47A5C1EC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B61F4-77FA-4C55-9E66-288FC1CE53B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806284-CBD4-4709-977C-9DDED435A18D}"/>
              </a:ext>
            </a:extLst>
          </p:cNvPr>
          <p:cNvSpPr txBox="1"/>
          <p:nvPr/>
        </p:nvSpPr>
        <p:spPr>
          <a:xfrm>
            <a:off x="1162050" y="1044714"/>
            <a:ext cx="68199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A8AA1"/>
                </a:solidFill>
                <a:effectLst/>
                <a:uLnTx/>
                <a:uFillTx/>
                <a:latin typeface="Garamond" panose="02020404030301010803" pitchFamily="18" charset="0"/>
                <a:ea typeface="+mn-ea"/>
                <a:cs typeface="+mn-cs"/>
              </a:rPr>
              <a:t>Public Information County Data</a:t>
            </a:r>
          </a:p>
        </p:txBody>
      </p:sp>
    </p:spTree>
    <p:extLst>
      <p:ext uri="{BB962C8B-B14F-4D97-AF65-F5344CB8AC3E}">
        <p14:creationId xmlns:p14="http://schemas.microsoft.com/office/powerpoint/2010/main" val="3138893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1"/>
            <a:ext cx="9144000" cy="5143499"/>
          </a:xfrm>
          <a:prstGeom prst="rect">
            <a:avLst/>
          </a:prstGeom>
        </p:spPr>
      </p:pic>
      <p:sp>
        <p:nvSpPr>
          <p:cNvPr id="9" name="Rounded Rectangle 8"/>
          <p:cNvSpPr/>
          <p:nvPr/>
        </p:nvSpPr>
        <p:spPr>
          <a:xfrm>
            <a:off x="152400" y="3238500"/>
            <a:ext cx="5676900" cy="8001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90AA0BD0-8530-4CB3-92B3-39CD9DF3276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FC5238-F721-4A54-8DCD-901FEE8A2BB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F4918C-9737-4AFC-ACE0-EF4DABC81714}"/>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0B845F-C287-4FEC-BE5E-4B635023DA3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EF667F-CB53-4AE7-8DD3-9BF47A5C1EC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B61F4-77FA-4C55-9E66-288FC1CE53B9}"/>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806284-CBD4-4709-977C-9DDED435A18D}"/>
              </a:ext>
            </a:extLst>
          </p:cNvPr>
          <p:cNvSpPr txBox="1"/>
          <p:nvPr/>
        </p:nvSpPr>
        <p:spPr>
          <a:xfrm>
            <a:off x="1162050" y="1044714"/>
            <a:ext cx="68199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A8AA1"/>
                </a:solidFill>
                <a:effectLst/>
                <a:uLnTx/>
                <a:uFillTx/>
                <a:latin typeface="Garamond" panose="02020404030301010803" pitchFamily="18" charset="0"/>
                <a:ea typeface="+mn-ea"/>
                <a:cs typeface="+mn-cs"/>
              </a:rPr>
              <a:t>Public Information County Data</a:t>
            </a:r>
          </a:p>
        </p:txBody>
      </p:sp>
    </p:spTree>
    <p:extLst>
      <p:ext uri="{BB962C8B-B14F-4D97-AF65-F5344CB8AC3E}">
        <p14:creationId xmlns:p14="http://schemas.microsoft.com/office/powerpoint/2010/main" val="2106083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1"/>
            <a:ext cx="9144000" cy="5143499"/>
          </a:xfrm>
          <a:prstGeom prst="rect">
            <a:avLst/>
          </a:prstGeom>
        </p:spPr>
      </p:pic>
      <p:sp>
        <p:nvSpPr>
          <p:cNvPr id="2" name="TextBox 1"/>
          <p:cNvSpPr txBox="1"/>
          <p:nvPr/>
        </p:nvSpPr>
        <p:spPr>
          <a:xfrm>
            <a:off x="4572000" y="5372100"/>
            <a:ext cx="4572000" cy="1446550"/>
          </a:xfrm>
          <a:prstGeom prst="rect">
            <a:avLst/>
          </a:prstGeom>
          <a:solidFill>
            <a:srgbClr val="F5E2B0"/>
          </a:solidFill>
          <a:ln w="28575">
            <a:solidFill>
              <a:srgbClr val="FF0000"/>
            </a:solidFill>
          </a:ln>
        </p:spPr>
        <p:txBody>
          <a:bodyPr wrap="square" rtlCol="0">
            <a:spAutoFit/>
          </a:bodyPr>
          <a:lstStyle/>
          <a:p>
            <a:pPr algn="ctr"/>
            <a:r>
              <a:rPr lang="en-US" sz="2200" dirty="0">
                <a:solidFill>
                  <a:srgbClr val="6A8AA1"/>
                </a:solidFill>
                <a:latin typeface="Garamond" panose="02020404030301010803" pitchFamily="18" charset="0"/>
              </a:rPr>
              <a:t>County Quarterly Financial Uploads</a:t>
            </a:r>
          </a:p>
          <a:p>
            <a:pPr algn="ctr"/>
            <a:r>
              <a:rPr lang="en-US" sz="2200" i="1" dirty="0">
                <a:solidFill>
                  <a:srgbClr val="6A8AA1"/>
                </a:solidFill>
                <a:latin typeface="Garamond" panose="02020404030301010803" pitchFamily="18" charset="0"/>
              </a:rPr>
              <a:t>      </a:t>
            </a:r>
            <a:r>
              <a:rPr lang="en-US" sz="2200" dirty="0">
                <a:solidFill>
                  <a:srgbClr val="6A8AA1"/>
                </a:solidFill>
                <a:latin typeface="Garamond" panose="02020404030301010803" pitchFamily="18" charset="0"/>
              </a:rPr>
              <a:t>Signatures of the Judge/Executive &amp;</a:t>
            </a:r>
          </a:p>
          <a:p>
            <a:pPr algn="ctr"/>
            <a:r>
              <a:rPr lang="en-US" sz="2200" dirty="0">
                <a:solidFill>
                  <a:srgbClr val="6A8AA1"/>
                </a:solidFill>
                <a:latin typeface="Garamond" panose="02020404030301010803" pitchFamily="18" charset="0"/>
              </a:rPr>
              <a:t>     Treasurer emailed or faxed separately</a:t>
            </a:r>
          </a:p>
        </p:txBody>
      </p:sp>
      <p:sp>
        <p:nvSpPr>
          <p:cNvPr id="6" name="Rounded Rectangle 5"/>
          <p:cNvSpPr/>
          <p:nvPr/>
        </p:nvSpPr>
        <p:spPr>
          <a:xfrm>
            <a:off x="57150" y="4191000"/>
            <a:ext cx="5800725"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id="{ECBCBD6B-1BF5-4D99-8BC7-54A40A3069EE}"/>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9F5EB4-C12A-40FE-B2D1-0CF76081246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3F7686-082A-4713-A523-0E3293E854DB}"/>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65BBF71-0A85-49A0-B215-B2F27ABE7A71}"/>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C0ECBD-0DFA-4F5F-A3AA-309421D88B6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49FC526-D7F5-4814-AE0D-E3A9924AAAE2}"/>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19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1"/>
            <a:ext cx="9144000" cy="5143499"/>
          </a:xfrm>
          <a:prstGeom prst="rect">
            <a:avLst/>
          </a:prstGeom>
        </p:spPr>
      </p:pic>
      <p:sp>
        <p:nvSpPr>
          <p:cNvPr id="2" name="Rounded Rectangle 1"/>
          <p:cNvSpPr/>
          <p:nvPr/>
        </p:nvSpPr>
        <p:spPr>
          <a:xfrm>
            <a:off x="5886450" y="1657350"/>
            <a:ext cx="3086100" cy="34480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4572000" y="5410200"/>
            <a:ext cx="4572000" cy="1447800"/>
          </a:xfrm>
          <a:prstGeom prst="rect">
            <a:avLst/>
          </a:prstGeom>
          <a:solidFill>
            <a:srgbClr val="F5E2B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6A8AA1"/>
                </a:solidFill>
              </a:rPr>
              <a:t>This Box Contains many of the Items that Counties will need.</a:t>
            </a:r>
          </a:p>
          <a:p>
            <a:pPr algn="ctr"/>
            <a:r>
              <a:rPr lang="en-US" sz="2400" dirty="0">
                <a:solidFill>
                  <a:srgbClr val="6A8AA1"/>
                </a:solidFill>
              </a:rPr>
              <a:t>Judge-Executives and Treasurers take note. </a:t>
            </a:r>
          </a:p>
        </p:txBody>
      </p:sp>
      <p:cxnSp>
        <p:nvCxnSpPr>
          <p:cNvPr id="5" name="Straight Connector 4">
            <a:extLst>
              <a:ext uri="{FF2B5EF4-FFF2-40B4-BE49-F238E27FC236}">
                <a16:creationId xmlns:a16="http://schemas.microsoft.com/office/drawing/2014/main" id="{EBD56267-5A55-43A5-94B6-4475A10E06EC}"/>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FF6075-339A-431E-B81C-0E984D2FF990}"/>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B128FBD-790D-4CD8-B752-4B5EE54E87F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0A77FAB-4357-4C5A-A9C6-FC2C6C386FD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8A2138-362D-4288-9C74-0A859CA050A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117B58-2FE2-4FD4-979D-3055EC80DF4F}"/>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117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1"/>
            <a:ext cx="9144000" cy="5143499"/>
          </a:xfrm>
          <a:prstGeom prst="rect">
            <a:avLst/>
          </a:prstGeom>
        </p:spPr>
      </p:pic>
      <p:sp>
        <p:nvSpPr>
          <p:cNvPr id="2" name="Rounded Rectangle 1"/>
          <p:cNvSpPr/>
          <p:nvPr/>
        </p:nvSpPr>
        <p:spPr>
          <a:xfrm>
            <a:off x="0" y="5029201"/>
            <a:ext cx="5791200" cy="18287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5867400" y="5410200"/>
            <a:ext cx="3276600" cy="1447800"/>
          </a:xfrm>
          <a:prstGeom prst="rect">
            <a:avLst/>
          </a:prstGeom>
          <a:solidFill>
            <a:srgbClr val="F5E2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6A8AA1"/>
                </a:solidFill>
              </a:rPr>
              <a:t>This Section Contains Information </a:t>
            </a:r>
          </a:p>
          <a:p>
            <a:pPr algn="ctr"/>
            <a:r>
              <a:rPr lang="en-US" sz="2100" b="1" dirty="0">
                <a:solidFill>
                  <a:srgbClr val="6A8AA1"/>
                </a:solidFill>
              </a:rPr>
              <a:t>For Fee Offices</a:t>
            </a:r>
          </a:p>
        </p:txBody>
      </p:sp>
      <p:cxnSp>
        <p:nvCxnSpPr>
          <p:cNvPr id="5" name="Straight Connector 4">
            <a:extLst>
              <a:ext uri="{FF2B5EF4-FFF2-40B4-BE49-F238E27FC236}">
                <a16:creationId xmlns:a16="http://schemas.microsoft.com/office/drawing/2014/main" id="{CB8F604B-89F5-4F57-ACDE-38A835FA8408}"/>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C5DB77-6BD7-4EC5-A215-9D345E0D395E}"/>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1C1F79-B948-4FC8-BEDF-1DF6D0259A52}"/>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86124-F139-4093-A787-B4B5C6685A5A}"/>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4CB8FA-3811-497A-8F66-8AA1C38AB90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FF4508-DEC5-4842-AE44-6FE3986BBAD5}"/>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12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EE36EF6-1584-41B3-8123-CF06E70574C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7F707C-A64F-44C6-BEAC-7E22ADAE0FB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25B91-3090-45C6-8FCC-76BD707F7C6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90D402-240F-4F37-89A6-03609A8F93B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B87BB6-4C1B-45DC-8490-E143F8A42C1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A55201-277F-43D1-B13B-C73DA6D2049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60860F2-3B20-4A1E-80E9-79CF8A8EDE5B}"/>
              </a:ext>
            </a:extLst>
          </p:cNvPr>
          <p:cNvPicPr>
            <a:picLocks noChangeAspect="1"/>
          </p:cNvPicPr>
          <p:nvPr/>
        </p:nvPicPr>
        <p:blipFill>
          <a:blip r:embed="rId3"/>
          <a:stretch>
            <a:fillRect/>
          </a:stretch>
        </p:blipFill>
        <p:spPr>
          <a:xfrm>
            <a:off x="0" y="1981200"/>
            <a:ext cx="9144000" cy="4180854"/>
          </a:xfrm>
          <a:prstGeom prst="rect">
            <a:avLst/>
          </a:prstGeom>
        </p:spPr>
      </p:pic>
      <p:sp>
        <p:nvSpPr>
          <p:cNvPr id="5" name="Rounded Rectangle 4"/>
          <p:cNvSpPr/>
          <p:nvPr/>
        </p:nvSpPr>
        <p:spPr>
          <a:xfrm>
            <a:off x="5486400" y="5152404"/>
            <a:ext cx="685800" cy="97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TextBox 15">
            <a:extLst>
              <a:ext uri="{FF2B5EF4-FFF2-40B4-BE49-F238E27FC236}">
                <a16:creationId xmlns:a16="http://schemas.microsoft.com/office/drawing/2014/main" id="{E59DC9C8-582A-4E58-901F-011ADFEBC813}"/>
              </a:ext>
            </a:extLst>
          </p:cNvPr>
          <p:cNvSpPr txBox="1"/>
          <p:nvPr/>
        </p:nvSpPr>
        <p:spPr>
          <a:xfrm>
            <a:off x="1333500" y="685800"/>
            <a:ext cx="647700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A8AA1"/>
                </a:solidFill>
                <a:effectLst/>
                <a:uLnTx/>
                <a:uFillTx/>
                <a:latin typeface="Garamond" panose="02020404030301010803" pitchFamily="18" charset="0"/>
                <a:ea typeface="+mn-ea"/>
                <a:cs typeface="+mn-cs"/>
              </a:rPr>
              <a:t>The main page also provides access to other areas of interest</a:t>
            </a:r>
          </a:p>
        </p:txBody>
      </p:sp>
      <p:sp>
        <p:nvSpPr>
          <p:cNvPr id="12" name="Rounded Rectangle 4">
            <a:extLst>
              <a:ext uri="{FF2B5EF4-FFF2-40B4-BE49-F238E27FC236}">
                <a16:creationId xmlns:a16="http://schemas.microsoft.com/office/drawing/2014/main" id="{C73C1FCD-B770-4866-9905-00D17BEE79C3}"/>
              </a:ext>
            </a:extLst>
          </p:cNvPr>
          <p:cNvSpPr/>
          <p:nvPr/>
        </p:nvSpPr>
        <p:spPr>
          <a:xfrm>
            <a:off x="6997700" y="3074677"/>
            <a:ext cx="685800" cy="97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ounded Rectangle 4">
            <a:extLst>
              <a:ext uri="{FF2B5EF4-FFF2-40B4-BE49-F238E27FC236}">
                <a16:creationId xmlns:a16="http://schemas.microsoft.com/office/drawing/2014/main" id="{CA6F07DA-FCC1-49F5-846F-67FC8AC577A1}"/>
              </a:ext>
            </a:extLst>
          </p:cNvPr>
          <p:cNvSpPr/>
          <p:nvPr/>
        </p:nvSpPr>
        <p:spPr>
          <a:xfrm>
            <a:off x="7727950" y="3074677"/>
            <a:ext cx="685800" cy="97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ounded Rectangle 4">
            <a:extLst>
              <a:ext uri="{FF2B5EF4-FFF2-40B4-BE49-F238E27FC236}">
                <a16:creationId xmlns:a16="http://schemas.microsoft.com/office/drawing/2014/main" id="{25F119BF-E127-4CC2-88AC-E05B5B033B1E}"/>
              </a:ext>
            </a:extLst>
          </p:cNvPr>
          <p:cNvSpPr/>
          <p:nvPr/>
        </p:nvSpPr>
        <p:spPr>
          <a:xfrm>
            <a:off x="6997700" y="4097027"/>
            <a:ext cx="685800" cy="97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702314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EE36EF6-1584-41B3-8123-CF06E70574C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7F707C-A64F-44C6-BEAC-7E22ADAE0FB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125B91-3090-45C6-8FCC-76BD707F7C6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90D402-240F-4F37-89A6-03609A8F93B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B87BB6-4C1B-45DC-8490-E143F8A42C1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A55201-277F-43D1-B13B-C73DA6D2049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60860F2-3B20-4A1E-80E9-79CF8A8EDE5B}"/>
              </a:ext>
            </a:extLst>
          </p:cNvPr>
          <p:cNvPicPr>
            <a:picLocks noChangeAspect="1"/>
          </p:cNvPicPr>
          <p:nvPr/>
        </p:nvPicPr>
        <p:blipFill>
          <a:blip r:embed="rId3"/>
          <a:stretch>
            <a:fillRect/>
          </a:stretch>
        </p:blipFill>
        <p:spPr>
          <a:xfrm>
            <a:off x="0" y="1981200"/>
            <a:ext cx="9144000" cy="4180854"/>
          </a:xfrm>
          <a:prstGeom prst="rect">
            <a:avLst/>
          </a:prstGeom>
        </p:spPr>
      </p:pic>
      <p:sp>
        <p:nvSpPr>
          <p:cNvPr id="16" name="TextBox 15">
            <a:extLst>
              <a:ext uri="{FF2B5EF4-FFF2-40B4-BE49-F238E27FC236}">
                <a16:creationId xmlns:a16="http://schemas.microsoft.com/office/drawing/2014/main" id="{E59DC9C8-582A-4E58-901F-011ADFEBC813}"/>
              </a:ext>
            </a:extLst>
          </p:cNvPr>
          <p:cNvSpPr txBox="1"/>
          <p:nvPr/>
        </p:nvSpPr>
        <p:spPr>
          <a:xfrm>
            <a:off x="784225" y="762000"/>
            <a:ext cx="75755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A8AA1"/>
                </a:solidFill>
                <a:effectLst/>
                <a:uLnTx/>
                <a:uFillTx/>
                <a:latin typeface="Garamond" panose="02020404030301010803" pitchFamily="18" charset="0"/>
                <a:ea typeface="+mn-ea"/>
                <a:cs typeface="+mn-cs"/>
              </a:rPr>
              <a:t>Local Debt Reports and Reporting Can be found under this tile</a:t>
            </a:r>
          </a:p>
        </p:txBody>
      </p:sp>
      <p:sp>
        <p:nvSpPr>
          <p:cNvPr id="15" name="Rounded Rectangle 4">
            <a:extLst>
              <a:ext uri="{FF2B5EF4-FFF2-40B4-BE49-F238E27FC236}">
                <a16:creationId xmlns:a16="http://schemas.microsoft.com/office/drawing/2014/main" id="{25F119BF-E127-4CC2-88AC-E05B5B033B1E}"/>
              </a:ext>
            </a:extLst>
          </p:cNvPr>
          <p:cNvSpPr/>
          <p:nvPr/>
        </p:nvSpPr>
        <p:spPr>
          <a:xfrm>
            <a:off x="6997700" y="5124450"/>
            <a:ext cx="685800" cy="9715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8491329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5119F8-5870-4403-9C40-65FDD443F9B3}"/>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85A138-984D-4B1F-9FFB-31E0EC0FB423}"/>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688C0D-27DD-4820-90E5-8D8710F5AFE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EFAFA-2CB4-465B-B3FE-B42C4B274A80}"/>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A2AC2E-6AC7-4D39-AD99-9E3297F4F11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063899-E297-4E47-B75E-560E16FE0C2D}"/>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AFB4E4CA-A1D7-45F2-A456-CF9F73E3A0FA}"/>
              </a:ext>
            </a:extLst>
          </p:cNvPr>
          <p:cNvPicPr>
            <a:picLocks noChangeAspect="1"/>
          </p:cNvPicPr>
          <p:nvPr/>
        </p:nvPicPr>
        <p:blipFill>
          <a:blip r:embed="rId3"/>
          <a:stretch>
            <a:fillRect/>
          </a:stretch>
        </p:blipFill>
        <p:spPr>
          <a:xfrm>
            <a:off x="0" y="2244155"/>
            <a:ext cx="9144000" cy="3394645"/>
          </a:xfrm>
          <a:prstGeom prst="rect">
            <a:avLst/>
          </a:prstGeom>
        </p:spPr>
      </p:pic>
      <p:sp>
        <p:nvSpPr>
          <p:cNvPr id="5" name="Rectangle 4"/>
          <p:cNvSpPr/>
          <p:nvPr/>
        </p:nvSpPr>
        <p:spPr>
          <a:xfrm>
            <a:off x="0" y="4953000"/>
            <a:ext cx="5886450" cy="1657350"/>
          </a:xfrm>
          <a:prstGeom prst="rect">
            <a:avLst/>
          </a:prstGeom>
          <a:solidFill>
            <a:srgbClr val="F5E2B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100" dirty="0">
                <a:solidFill>
                  <a:srgbClr val="6A8AA1"/>
                </a:solidFill>
              </a:rPr>
              <a:t>The Debt Report can be accessed in the drop-down boxes at the Right</a:t>
            </a:r>
          </a:p>
          <a:p>
            <a:pPr algn="ctr"/>
            <a:endParaRPr lang="en-US" sz="2100" dirty="0">
              <a:solidFill>
                <a:srgbClr val="6A8AA1"/>
              </a:solidFill>
            </a:endParaRPr>
          </a:p>
          <a:p>
            <a:pPr algn="ctr"/>
            <a:r>
              <a:rPr lang="en-US" sz="2100" dirty="0">
                <a:solidFill>
                  <a:srgbClr val="6A8AA1"/>
                </a:solidFill>
              </a:rPr>
              <a:t>The Notification of Intent to Finance is located in several places</a:t>
            </a:r>
          </a:p>
          <a:p>
            <a:pPr algn="ctr"/>
            <a:r>
              <a:rPr lang="en-US" sz="1350" dirty="0"/>
              <a:t> </a:t>
            </a:r>
          </a:p>
        </p:txBody>
      </p:sp>
      <p:sp>
        <p:nvSpPr>
          <p:cNvPr id="6" name="Rectangle 5"/>
          <p:cNvSpPr/>
          <p:nvPr/>
        </p:nvSpPr>
        <p:spPr>
          <a:xfrm>
            <a:off x="5943600" y="3352800"/>
            <a:ext cx="31242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5964238" y="5172643"/>
            <a:ext cx="2646362" cy="203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479800" y="4572000"/>
            <a:ext cx="2006600" cy="2729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377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65995"/>
          </a:xfrm>
        </p:spPr>
        <p:txBody>
          <a:bodyPr>
            <a:normAutofit/>
          </a:bodyPr>
          <a:lstStyle/>
          <a:p>
            <a:pPr algn="ctr"/>
            <a:r>
              <a:rPr lang="en-US" sz="4000" dirty="0">
                <a:solidFill>
                  <a:srgbClr val="6A8AA1"/>
                </a:solidFill>
                <a:latin typeface="Garamond" pitchFamily="18" charset="0"/>
              </a:rPr>
              <a:t>Counties Branch</a:t>
            </a:r>
          </a:p>
        </p:txBody>
      </p:sp>
      <p:sp>
        <p:nvSpPr>
          <p:cNvPr id="3" name="Content Placeholder 2"/>
          <p:cNvSpPr>
            <a:spLocks noGrp="1"/>
          </p:cNvSpPr>
          <p:nvPr>
            <p:ph idx="1"/>
          </p:nvPr>
        </p:nvSpPr>
        <p:spPr>
          <a:xfrm>
            <a:off x="590550" y="2151795"/>
            <a:ext cx="4991100" cy="4343398"/>
          </a:xfrm>
        </p:spPr>
        <p:txBody>
          <a:bodyPr>
            <a:noAutofit/>
          </a:bodyPr>
          <a:lstStyle/>
          <a:p>
            <a:pPr>
              <a:buNone/>
            </a:pPr>
            <a:r>
              <a:rPr lang="en-US" sz="3000" dirty="0">
                <a:latin typeface="Garamond" panose="02020404030301010803" pitchFamily="18" charset="0"/>
              </a:rPr>
              <a:t>Wil Rhodes</a:t>
            </a:r>
          </a:p>
          <a:p>
            <a:pPr>
              <a:buNone/>
            </a:pPr>
            <a:r>
              <a:rPr lang="en-US" sz="2400" dirty="0">
                <a:latin typeface="Garamond" panose="02020404030301010803" pitchFamily="18" charset="0"/>
              </a:rPr>
              <a:t>Office of Financial Management Executive Director</a:t>
            </a:r>
          </a:p>
          <a:p>
            <a:pPr marL="0" indent="0">
              <a:buNone/>
            </a:pPr>
            <a:endParaRPr lang="en-US" dirty="0">
              <a:latin typeface="Garamond" panose="02020404030301010803" pitchFamily="18" charset="0"/>
            </a:endParaRPr>
          </a:p>
          <a:p>
            <a:pPr marL="0" indent="0">
              <a:buNone/>
            </a:pPr>
            <a:endParaRPr lang="en-US" sz="1500" dirty="0">
              <a:latin typeface="Garamond" panose="02020404030301010803" pitchFamily="18" charset="0"/>
            </a:endParaRPr>
          </a:p>
          <a:p>
            <a:pPr marL="0" indent="0">
              <a:buNone/>
            </a:pPr>
            <a:r>
              <a:rPr lang="en-US" sz="2200" dirty="0">
                <a:latin typeface="Garamond" panose="02020404030301010803" pitchFamily="18" charset="0"/>
              </a:rPr>
              <a:t>Phone: 502-892-3471</a:t>
            </a:r>
          </a:p>
          <a:p>
            <a:pPr marL="0" indent="0">
              <a:buNone/>
            </a:pPr>
            <a:r>
              <a:rPr lang="en-US" sz="2200" dirty="0">
                <a:latin typeface="Garamond" panose="02020404030301010803" pitchFamily="18" charset="0"/>
              </a:rPr>
              <a:t>Email: Wil.Rhodes@ky.gov</a:t>
            </a:r>
          </a:p>
          <a:p>
            <a:pPr>
              <a:buNone/>
            </a:pPr>
            <a:endParaRPr lang="en-US" sz="3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650EC868-9AF7-45BE-A128-A6690200AF5F}"/>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2F1EB6-0274-4A75-A431-98DAE93D6D7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4678E3-3ACE-44E6-B8B0-CCD2FEEC816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185054-5BC0-460D-A735-98FCAB11FE86}"/>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DCB890-7E56-4020-B4C0-08911A55AA27}"/>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7567FA-2C94-43CC-8EA4-EDB6823D0F46}"/>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75C533C7-5C4B-4DDC-B011-F66B9AD5F298}"/>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pic>
        <p:nvPicPr>
          <p:cNvPr id="6" name="Picture 5" descr="A person with a beard&#10;&#10;Description automatically generated with low confidence">
            <a:extLst>
              <a:ext uri="{FF2B5EF4-FFF2-40B4-BE49-F238E27FC236}">
                <a16:creationId xmlns:a16="http://schemas.microsoft.com/office/drawing/2014/main" id="{C7A6D189-63EB-4307-9B6D-56DF961872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3593" y="2209800"/>
            <a:ext cx="2377134" cy="3048000"/>
          </a:xfrm>
          <a:prstGeom prst="rect">
            <a:avLst/>
          </a:prstGeom>
        </p:spPr>
      </p:pic>
    </p:spTree>
    <p:extLst>
      <p:ext uri="{BB962C8B-B14F-4D97-AF65-F5344CB8AC3E}">
        <p14:creationId xmlns:p14="http://schemas.microsoft.com/office/powerpoint/2010/main" val="3548493273"/>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3105150"/>
          </a:xfrm>
        </p:spPr>
        <p:txBody>
          <a:bodyPr>
            <a:normAutofit/>
          </a:bodyPr>
          <a:lstStyle/>
          <a:p>
            <a:pPr algn="ctr"/>
            <a:r>
              <a:rPr lang="en-US" sz="4000" b="1" dirty="0">
                <a:solidFill>
                  <a:srgbClr val="6A8AA1"/>
                </a:solidFill>
                <a:latin typeface="Garamond" panose="02020404030301010803" pitchFamily="18" charset="0"/>
              </a:rPr>
              <a:t>County Officials Training Incentive Program</a:t>
            </a:r>
            <a:br>
              <a:rPr lang="en-US" sz="4000" b="1" dirty="0">
                <a:solidFill>
                  <a:srgbClr val="6A8AA1"/>
                </a:solidFill>
                <a:latin typeface="Garamond" panose="02020404030301010803" pitchFamily="18" charset="0"/>
              </a:rPr>
            </a:br>
            <a:br>
              <a:rPr lang="en-US" sz="4000" b="1" dirty="0">
                <a:solidFill>
                  <a:srgbClr val="6A8AA1"/>
                </a:solidFill>
                <a:latin typeface="Garamond" panose="02020404030301010803" pitchFamily="18" charset="0"/>
              </a:rPr>
            </a:br>
            <a:r>
              <a:rPr lang="en-US" sz="4000" b="1" dirty="0">
                <a:solidFill>
                  <a:srgbClr val="6A8AA1"/>
                </a:solidFill>
                <a:latin typeface="Garamond" panose="02020404030301010803" pitchFamily="18" charset="0"/>
              </a:rPr>
              <a:t>Wendy Thompson</a:t>
            </a:r>
          </a:p>
        </p:txBody>
      </p:sp>
      <p:cxnSp>
        <p:nvCxnSpPr>
          <p:cNvPr id="3" name="Straight Connector 2">
            <a:extLst>
              <a:ext uri="{FF2B5EF4-FFF2-40B4-BE49-F238E27FC236}">
                <a16:creationId xmlns:a16="http://schemas.microsoft.com/office/drawing/2014/main" id="{41745202-E8B4-485B-BAF7-9532E0028129}"/>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966ADE-6669-4EA8-9A84-46C12F0DE207}"/>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8AD5498-4862-4B69-93B7-9F1710A6728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315D3D-7917-4F9F-94F5-6DA1AD045D1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D1AC09-7CE6-4931-930C-CDD68FEDD9C5}"/>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F5E1AA-2C86-4C35-B00D-37A3D1B2B44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47937651-1F4E-4615-AF7F-1E3FBDC2B596}"/>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41236953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143000"/>
            <a:ext cx="8401050" cy="994172"/>
          </a:xfrm>
        </p:spPr>
        <p:txBody>
          <a:bodyPr>
            <a:noAutofit/>
          </a:bodyPr>
          <a:lstStyle/>
          <a:p>
            <a:pPr algn="ctr"/>
            <a:r>
              <a:rPr lang="en-US" sz="4000" dirty="0">
                <a:solidFill>
                  <a:srgbClr val="6A8AA1"/>
                </a:solidFill>
                <a:latin typeface="Garamond" panose="02020404030301010803" pitchFamily="18" charset="0"/>
              </a:rPr>
              <a:t>County Officials Training Incentive Program</a:t>
            </a:r>
          </a:p>
        </p:txBody>
      </p:sp>
      <p:sp>
        <p:nvSpPr>
          <p:cNvPr id="3" name="Content Placeholder 2"/>
          <p:cNvSpPr>
            <a:spLocks noGrp="1"/>
          </p:cNvSpPr>
          <p:nvPr>
            <p:ph idx="1"/>
          </p:nvPr>
        </p:nvSpPr>
        <p:spPr>
          <a:xfrm>
            <a:off x="342900" y="2305358"/>
            <a:ext cx="7886700" cy="4351338"/>
          </a:xfrm>
        </p:spPr>
        <p:txBody>
          <a:bodyPr>
            <a:normAutofit/>
          </a:bodyPr>
          <a:lstStyle/>
          <a:p>
            <a:r>
              <a:rPr lang="en-US" sz="2700" dirty="0">
                <a:latin typeface="Garamond" panose="02020404030301010803" pitchFamily="18" charset="0"/>
              </a:rPr>
              <a:t>Created by the 1998 Kentucky General Assembly with the passage of HB 810.</a:t>
            </a:r>
          </a:p>
          <a:p>
            <a:endParaRPr lang="en-US" sz="2700" dirty="0">
              <a:latin typeface="Garamond" panose="02020404030301010803" pitchFamily="18" charset="0"/>
            </a:endParaRPr>
          </a:p>
          <a:p>
            <a:r>
              <a:rPr lang="en-US" sz="2700" dirty="0">
                <a:latin typeface="Garamond" panose="02020404030301010803" pitchFamily="18" charset="0"/>
              </a:rPr>
              <a:t>Challenged and upheld by the Kentucky Supreme Court.</a:t>
            </a:r>
          </a:p>
          <a:p>
            <a:pPr marL="0" indent="0">
              <a:buNone/>
            </a:pPr>
            <a:endParaRPr lang="en-US" sz="2700" dirty="0">
              <a:latin typeface="Garamond" panose="02020404030301010803" pitchFamily="18" charset="0"/>
            </a:endParaRPr>
          </a:p>
          <a:p>
            <a:r>
              <a:rPr lang="en-US" sz="2700" dirty="0">
                <a:latin typeface="Garamond" panose="02020404030301010803" pitchFamily="18" charset="0"/>
              </a:rPr>
              <a:t>Implemented in January 1999.</a:t>
            </a:r>
          </a:p>
          <a:p>
            <a:endParaRPr lang="en-US" dirty="0"/>
          </a:p>
        </p:txBody>
      </p:sp>
      <p:cxnSp>
        <p:nvCxnSpPr>
          <p:cNvPr id="4" name="Straight Connector 3">
            <a:extLst>
              <a:ext uri="{FF2B5EF4-FFF2-40B4-BE49-F238E27FC236}">
                <a16:creationId xmlns:a16="http://schemas.microsoft.com/office/drawing/2014/main" id="{0FD177B0-7BD8-485C-B247-05A8F8CA7F10}"/>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42DFCF-ACCA-4B5D-AEF7-609D4E9F99A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5423C0-01C4-4E5B-8F69-C012DC8FEE93}"/>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9823ED5-0DD2-4D2C-90FE-7622E1230B13}"/>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685FDE-1BE9-4E49-AA5B-1725028306F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9C0614-FD73-41CE-A30B-CF9B22EE50D5}"/>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9944F2F-6A87-4356-BB29-30D8B6FC1FD2}"/>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0900427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914400"/>
            <a:ext cx="6858000" cy="994172"/>
          </a:xfrm>
        </p:spPr>
        <p:txBody>
          <a:bodyPr>
            <a:normAutofit fontScale="90000"/>
          </a:bodyPr>
          <a:lstStyle/>
          <a:p>
            <a:pPr algn="ctr"/>
            <a:r>
              <a:rPr lang="en-US" sz="4000" dirty="0">
                <a:solidFill>
                  <a:srgbClr val="6A8AA1"/>
                </a:solidFill>
                <a:latin typeface="Garamond" panose="02020404030301010803" pitchFamily="18" charset="0"/>
              </a:rPr>
              <a:t>Things to Know About the Program</a:t>
            </a:r>
          </a:p>
        </p:txBody>
      </p:sp>
      <p:sp>
        <p:nvSpPr>
          <p:cNvPr id="3" name="Content Placeholder 2"/>
          <p:cNvSpPr>
            <a:spLocks noGrp="1"/>
          </p:cNvSpPr>
          <p:nvPr>
            <p:ph idx="1"/>
          </p:nvPr>
        </p:nvSpPr>
        <p:spPr>
          <a:xfrm>
            <a:off x="342900" y="1890134"/>
            <a:ext cx="8801100" cy="4663061"/>
          </a:xfrm>
        </p:spPr>
        <p:txBody>
          <a:bodyPr>
            <a:normAutofit/>
          </a:bodyPr>
          <a:lstStyle/>
          <a:p>
            <a:endParaRPr lang="en-US" dirty="0"/>
          </a:p>
          <a:p>
            <a:r>
              <a:rPr lang="en-US" sz="2400" dirty="0">
                <a:latin typeface="Garamond" panose="02020404030301010803" pitchFamily="18" charset="0"/>
              </a:rPr>
              <a:t>Commonly referred to by many officials as the HB 810 Training Program.</a:t>
            </a:r>
          </a:p>
          <a:p>
            <a:endParaRPr lang="en-US" sz="2400" dirty="0">
              <a:latin typeface="Garamond" panose="02020404030301010803" pitchFamily="18" charset="0"/>
            </a:endParaRPr>
          </a:p>
          <a:p>
            <a:r>
              <a:rPr lang="en-US" sz="2400" dirty="0">
                <a:latin typeface="Garamond" panose="02020404030301010803" pitchFamily="18" charset="0"/>
              </a:rPr>
              <a:t>Authorizing Statute for the program is KRS: 64.5275 (6)</a:t>
            </a:r>
          </a:p>
          <a:p>
            <a:endParaRPr lang="en-US" sz="2400" dirty="0">
              <a:latin typeface="Garamond" panose="02020404030301010803" pitchFamily="18" charset="0"/>
            </a:endParaRPr>
          </a:p>
          <a:p>
            <a:r>
              <a:rPr lang="en-US" sz="2400" dirty="0">
                <a:latin typeface="Garamond" panose="02020404030301010803" pitchFamily="18" charset="0"/>
              </a:rPr>
              <a:t>Administrative Regulations governing the program are: </a:t>
            </a:r>
          </a:p>
          <a:p>
            <a:pPr marL="0" indent="0">
              <a:buNone/>
            </a:pPr>
            <a:r>
              <a:rPr lang="en-US" sz="2400" dirty="0">
                <a:latin typeface="Garamond" panose="02020404030301010803" pitchFamily="18" charset="0"/>
              </a:rPr>
              <a:t>  109 KAR 2:020</a:t>
            </a:r>
          </a:p>
          <a:p>
            <a:endParaRPr lang="en-US" dirty="0"/>
          </a:p>
          <a:p>
            <a:endParaRPr lang="en-US" dirty="0"/>
          </a:p>
        </p:txBody>
      </p:sp>
      <p:cxnSp>
        <p:nvCxnSpPr>
          <p:cNvPr id="4" name="Straight Connector 3">
            <a:extLst>
              <a:ext uri="{FF2B5EF4-FFF2-40B4-BE49-F238E27FC236}">
                <a16:creationId xmlns:a16="http://schemas.microsoft.com/office/drawing/2014/main" id="{508632E1-154D-40E6-8528-4863EEB5BE36}"/>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1E7933A-18FF-411A-A20B-30F0423385D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1B0A5C-17AF-4B51-8507-FA232393F5A6}"/>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08E46B-47FD-4758-9C10-22A0951BD0DD}"/>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0844B7-4AB1-4480-B4D7-5A95515D6471}"/>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DA21D-E021-4DF7-9861-8BC0CD0EACC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2CD6EE6A-2051-4844-A23D-7796FE9E36E7}"/>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3306041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914400"/>
            <a:ext cx="3600450" cy="994172"/>
          </a:xfrm>
        </p:spPr>
        <p:txBody>
          <a:bodyPr>
            <a:noAutofit/>
          </a:bodyPr>
          <a:lstStyle/>
          <a:p>
            <a:pPr algn="ctr"/>
            <a:r>
              <a:rPr lang="en-US" sz="4000" b="1" dirty="0">
                <a:solidFill>
                  <a:srgbClr val="6A8AA1"/>
                </a:solidFill>
                <a:latin typeface="Garamond" panose="02020404030301010803" pitchFamily="18" charset="0"/>
              </a:rPr>
              <a:t>KRS 64.5275 (6)</a:t>
            </a:r>
          </a:p>
        </p:txBody>
      </p:sp>
      <p:sp>
        <p:nvSpPr>
          <p:cNvPr id="3" name="Content Placeholder 2"/>
          <p:cNvSpPr>
            <a:spLocks noGrp="1"/>
          </p:cNvSpPr>
          <p:nvPr>
            <p:ph idx="1"/>
          </p:nvPr>
        </p:nvSpPr>
        <p:spPr>
          <a:xfrm>
            <a:off x="-114300" y="1771649"/>
            <a:ext cx="9258300" cy="4781545"/>
          </a:xfrm>
        </p:spPr>
        <p:txBody>
          <a:bodyPr>
            <a:normAutofit fontScale="62500" lnSpcReduction="20000"/>
          </a:bodyPr>
          <a:lstStyle/>
          <a:p>
            <a:r>
              <a:rPr lang="en-US" dirty="0"/>
              <a:t>	</a:t>
            </a:r>
            <a:r>
              <a:rPr lang="en-US" sz="3400" dirty="0">
                <a:latin typeface="Garamond" panose="02020404030301010803" pitchFamily="18" charset="0"/>
              </a:rPr>
              <a:t>In addition to the step increases based on service in office, each officer shall be paid an annual incentive of one hundred dollars ($100) per calendar year for each forty (40) hour training unit successfully completed, based on continuing service in that office and, except as provided in this subsection, completion of at least forty (40) hours of approved training in each subsequent calendar year. If an officer fails, without good cause as determined by the commissioner of the Department for Local Government, to obtain the minimum amount of approved training in any year, the officer shall lose all training incentives previously accumulated. Each training unit shall be approved and certified by the Department for Local Government. No officer shall receive more than one (1) training unit per calendar year nor more than four (4) incentive payments per calendar year. Each officer shall be allowed to carry forward up to forty (40) hours of training credit into the following calendar year for the purpose of satisfying the minimum amount of training for that year. Each annual incentive payment shall be adjusted by the Department for Local Government on an annual basis for any increase or decrease in the consumer price index in the same manner as salaries are adjusted as described in subsection (4) of this section. The Department for Local Government shall promulgate administrative regulations in accordance with KRS Chapter 13A to establish guidelines for the approval and certification of training units.</a:t>
            </a:r>
          </a:p>
        </p:txBody>
      </p:sp>
      <p:cxnSp>
        <p:nvCxnSpPr>
          <p:cNvPr id="4" name="Straight Connector 3">
            <a:extLst>
              <a:ext uri="{FF2B5EF4-FFF2-40B4-BE49-F238E27FC236}">
                <a16:creationId xmlns:a16="http://schemas.microsoft.com/office/drawing/2014/main" id="{C6156394-7062-4F14-8650-55FE3DA07CE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BD77E5-C2EC-4CDB-BDFB-6F1656CA5B38}"/>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5BC56A-0AF5-4EAA-8F0B-62E86891585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0157D2-E028-4D90-84A2-910E7ECAFEEB}"/>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347984-57A9-466F-8C54-A3575241EDBA}"/>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ECEA10-20F6-44F9-8C99-F2737AF9DD6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37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7237" y="838200"/>
            <a:ext cx="7629525" cy="1119099"/>
          </a:xfrm>
        </p:spPr>
        <p:txBody>
          <a:bodyPr>
            <a:noAutofit/>
          </a:bodyPr>
          <a:lstStyle/>
          <a:p>
            <a:pPr algn="ctr"/>
            <a:r>
              <a:rPr lang="en-US" sz="4000" dirty="0">
                <a:solidFill>
                  <a:srgbClr val="6A8AA1"/>
                </a:solidFill>
                <a:latin typeface="Garamond" panose="02020404030301010803" pitchFamily="18" charset="0"/>
              </a:rPr>
              <a:t>Things to Know About The Program</a:t>
            </a:r>
          </a:p>
        </p:txBody>
      </p:sp>
      <p:sp>
        <p:nvSpPr>
          <p:cNvPr id="3075" name="Rectangle 3"/>
          <p:cNvSpPr>
            <a:spLocks noGrp="1" noChangeArrowheads="1"/>
          </p:cNvSpPr>
          <p:nvPr>
            <p:ph idx="1"/>
          </p:nvPr>
        </p:nvSpPr>
        <p:spPr>
          <a:xfrm>
            <a:off x="342899" y="1885128"/>
            <a:ext cx="8724901" cy="3829869"/>
          </a:xfrm>
        </p:spPr>
        <p:txBody>
          <a:bodyPr>
            <a:normAutofit fontScale="70000" lnSpcReduction="20000"/>
          </a:bodyPr>
          <a:lstStyle/>
          <a:p>
            <a:r>
              <a:rPr lang="en-US" sz="2600" dirty="0">
                <a:latin typeface="Garamond" panose="02020404030301010803" pitchFamily="18" charset="0"/>
              </a:rPr>
              <a:t>Your participation is VOLUNTARY</a:t>
            </a:r>
          </a:p>
          <a:p>
            <a:pPr marL="0" indent="0">
              <a:buNone/>
            </a:pPr>
            <a:r>
              <a:rPr lang="en-US" sz="2600" dirty="0">
                <a:latin typeface="Garamond" panose="02020404030301010803" pitchFamily="18" charset="0"/>
              </a:rPr>
              <a:t>	</a:t>
            </a:r>
          </a:p>
          <a:p>
            <a:r>
              <a:rPr lang="en-US" sz="2600" dirty="0">
                <a:latin typeface="Garamond" panose="02020404030301010803" pitchFamily="18" charset="0"/>
              </a:rPr>
              <a:t>Officials are not automatically enrolled as participants in the program.  When DLG becomes aware of a new official we place them in the training database as a Non-Participant (NP).  Until an official fills out a participation form for the program their status will remain as a Non-Participant. HOURS WILL NOT BE RECORDED UNTIL YOU OFFICIALLY TAKE OFFICE.</a:t>
            </a:r>
          </a:p>
          <a:p>
            <a:endParaRPr lang="en-US" sz="2600" dirty="0">
              <a:latin typeface="Garamond" panose="02020404030301010803" pitchFamily="18" charset="0"/>
            </a:endParaRPr>
          </a:p>
          <a:p>
            <a:r>
              <a:rPr lang="en-US" sz="2600" dirty="0">
                <a:latin typeface="Garamond" panose="02020404030301010803" pitchFamily="18" charset="0"/>
              </a:rPr>
              <a:t>For officials that choose to participate and submit the proper documentation, DLG will enter/change the officials status to participating which is indicated by an (810) beside their name.</a:t>
            </a:r>
          </a:p>
          <a:p>
            <a:endParaRPr lang="en-US" sz="2600" dirty="0">
              <a:latin typeface="Garamond" panose="02020404030301010803" pitchFamily="18" charset="0"/>
            </a:endParaRPr>
          </a:p>
          <a:p>
            <a:r>
              <a:rPr lang="en-US" sz="2600" dirty="0">
                <a:latin typeface="Garamond" panose="02020404030301010803" pitchFamily="18" charset="0"/>
              </a:rPr>
              <a:t>Once an official is out of office for whatever reason (resignation, retirement, or loss of election) their status will be changed to Ex-Official (EX).  If the official is later re-elected this record is not reactivated but rather a new record is created.</a:t>
            </a:r>
          </a:p>
          <a:p>
            <a:endParaRPr lang="en-US" dirty="0"/>
          </a:p>
        </p:txBody>
      </p:sp>
      <p:cxnSp>
        <p:nvCxnSpPr>
          <p:cNvPr id="4" name="Straight Connector 3">
            <a:extLst>
              <a:ext uri="{FF2B5EF4-FFF2-40B4-BE49-F238E27FC236}">
                <a16:creationId xmlns:a16="http://schemas.microsoft.com/office/drawing/2014/main" id="{B8542268-BA77-43EF-A4D3-B6955999D1A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0726EB-527D-4448-8534-E3DDAA092A9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A27FE91-CEBB-494E-A525-8F7125308818}"/>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1B597A-B05A-49D3-BBA2-89FB27BC7892}"/>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273473-349E-4167-A663-200B522ED17E}"/>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6DA017-FFEA-4B78-96E3-43BB39FDB6F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7CD5156C-5148-40FB-A289-91439224BDCA}"/>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4507582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47712" y="914400"/>
            <a:ext cx="7648575" cy="994172"/>
          </a:xfrm>
        </p:spPr>
        <p:txBody>
          <a:bodyPr>
            <a:noAutofit/>
          </a:bodyPr>
          <a:lstStyle/>
          <a:p>
            <a:pPr algn="ctr"/>
            <a:r>
              <a:rPr lang="en-US" sz="4000" dirty="0">
                <a:solidFill>
                  <a:srgbClr val="6A8AA1"/>
                </a:solidFill>
                <a:latin typeface="Garamond" panose="02020404030301010803" pitchFamily="18" charset="0"/>
              </a:rPr>
              <a:t>Things to Know About the Program</a:t>
            </a:r>
          </a:p>
        </p:txBody>
      </p:sp>
      <p:sp>
        <p:nvSpPr>
          <p:cNvPr id="4098" name="Content Placeholder 2"/>
          <p:cNvSpPr>
            <a:spLocks noGrp="1"/>
          </p:cNvSpPr>
          <p:nvPr>
            <p:ph idx="1"/>
          </p:nvPr>
        </p:nvSpPr>
        <p:spPr>
          <a:xfrm>
            <a:off x="342900" y="2160503"/>
            <a:ext cx="8172450" cy="3566162"/>
          </a:xfrm>
        </p:spPr>
        <p:txBody>
          <a:bodyPr>
            <a:normAutofit/>
          </a:bodyPr>
          <a:lstStyle/>
          <a:p>
            <a:r>
              <a:rPr lang="en-US" sz="2175" dirty="0">
                <a:latin typeface="Garamond" panose="02020404030301010803" pitchFamily="18" charset="0"/>
              </a:rPr>
              <a:t>Funding for the program is LOCAL, the money used to pay the training fringe benefit comes from County funds.</a:t>
            </a:r>
          </a:p>
          <a:p>
            <a:endParaRPr lang="en-US" sz="2175" dirty="0">
              <a:latin typeface="Garamond" panose="02020404030301010803" pitchFamily="18" charset="0"/>
            </a:endParaRPr>
          </a:p>
          <a:p>
            <a:r>
              <a:rPr lang="en-US" sz="2175" dirty="0">
                <a:latin typeface="Garamond" panose="02020404030301010803" pitchFamily="18" charset="0"/>
              </a:rPr>
              <a:t>DLG’s role in the payment process is to notify the official of their completion and authorize the County to make the incentive payment. </a:t>
            </a:r>
          </a:p>
          <a:p>
            <a:endParaRPr lang="en-US" sz="2175" dirty="0">
              <a:latin typeface="Garamond" panose="02020404030301010803" pitchFamily="18" charset="0"/>
            </a:endParaRPr>
          </a:p>
          <a:p>
            <a:r>
              <a:rPr lang="en-US" sz="2175" dirty="0">
                <a:latin typeface="Garamond" panose="02020404030301010803" pitchFamily="18" charset="0"/>
              </a:rPr>
              <a:t>There are specific line items in each County’s Budget for the officials Training Fringe Benefit.  The accounting code for the training incentive will end in -212. 	</a:t>
            </a:r>
          </a:p>
          <a:p>
            <a:endParaRPr lang="en-US" dirty="0"/>
          </a:p>
        </p:txBody>
      </p:sp>
      <p:cxnSp>
        <p:nvCxnSpPr>
          <p:cNvPr id="4" name="Straight Connector 3">
            <a:extLst>
              <a:ext uri="{FF2B5EF4-FFF2-40B4-BE49-F238E27FC236}">
                <a16:creationId xmlns:a16="http://schemas.microsoft.com/office/drawing/2014/main" id="{235C3947-B476-415C-86C1-F6928DE10464}"/>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A713E6D-72DE-4CD7-BB7C-C27DFCB0FC52}"/>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1F7299-4EFC-4339-82EE-0A4D943C4C64}"/>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1630823-F76E-4A0E-829D-79DE5A3B09F8}"/>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135A9C-583F-4ABB-926A-56AE1484BCE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25F9BF-E34B-44DB-AC38-6F62D42D888C}"/>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D58D134-EEDE-4477-ABE5-F6DFB38DA99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3849449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04925" y="914400"/>
            <a:ext cx="6534150" cy="994172"/>
          </a:xfrm>
        </p:spPr>
        <p:txBody>
          <a:bodyPr>
            <a:noAutofit/>
          </a:bodyPr>
          <a:lstStyle/>
          <a:p>
            <a:pPr algn="ctr"/>
            <a:r>
              <a:rPr lang="en-US" sz="4000" dirty="0">
                <a:solidFill>
                  <a:srgbClr val="6A8AA1"/>
                </a:solidFill>
                <a:latin typeface="Garamond" panose="02020404030301010803" pitchFamily="18" charset="0"/>
              </a:rPr>
              <a:t>Participation in the Program</a:t>
            </a:r>
          </a:p>
        </p:txBody>
      </p:sp>
      <p:sp>
        <p:nvSpPr>
          <p:cNvPr id="5123" name="Rectangle 3"/>
          <p:cNvSpPr>
            <a:spLocks noGrp="1" noChangeArrowheads="1"/>
          </p:cNvSpPr>
          <p:nvPr>
            <p:ph idx="1"/>
          </p:nvPr>
        </p:nvSpPr>
        <p:spPr>
          <a:xfrm>
            <a:off x="342900" y="2133600"/>
            <a:ext cx="8629650" cy="3263504"/>
          </a:xfrm>
        </p:spPr>
        <p:txBody>
          <a:bodyPr>
            <a:normAutofit/>
          </a:bodyPr>
          <a:lstStyle/>
          <a:p>
            <a:pPr marL="0" indent="0">
              <a:buNone/>
            </a:pPr>
            <a:r>
              <a:rPr lang="en-US" sz="2800" dirty="0">
                <a:latin typeface="Garamond" panose="02020404030301010803" pitchFamily="18" charset="0"/>
              </a:rPr>
              <a:t>Who Can Participate:</a:t>
            </a:r>
          </a:p>
          <a:p>
            <a:r>
              <a:rPr lang="en-US" sz="2800" dirty="0">
                <a:latin typeface="Garamond" panose="02020404030301010803" pitchFamily="18" charset="0"/>
              </a:rPr>
              <a:t>Members of the Fiscal Court (Judge/Executives, Magistrates or Commissioners)</a:t>
            </a:r>
          </a:p>
          <a:p>
            <a:r>
              <a:rPr lang="en-US" sz="2800" dirty="0">
                <a:latin typeface="Garamond" panose="02020404030301010803" pitchFamily="18" charset="0"/>
              </a:rPr>
              <a:t>County Clerks</a:t>
            </a:r>
          </a:p>
          <a:p>
            <a:r>
              <a:rPr lang="en-US" sz="2800" dirty="0">
                <a:latin typeface="Garamond" panose="02020404030301010803" pitchFamily="18" charset="0"/>
              </a:rPr>
              <a:t>Sheriffs</a:t>
            </a:r>
          </a:p>
          <a:p>
            <a:r>
              <a:rPr lang="en-US" sz="2800" dirty="0">
                <a:latin typeface="Garamond" panose="02020404030301010803" pitchFamily="18" charset="0"/>
              </a:rPr>
              <a:t>Jailers</a:t>
            </a:r>
          </a:p>
          <a:p>
            <a:endParaRPr lang="en-US" dirty="0"/>
          </a:p>
        </p:txBody>
      </p:sp>
      <p:sp>
        <p:nvSpPr>
          <p:cNvPr id="27652" name="AutoShape 5"/>
          <p:cNvSpPr>
            <a:spLocks noChangeAspect="1" noChangeArrowheads="1" noTextEdit="1"/>
          </p:cNvSpPr>
          <p:nvPr/>
        </p:nvSpPr>
        <p:spPr bwMode="auto">
          <a:xfrm>
            <a:off x="1314451" y="3600450"/>
            <a:ext cx="2603897" cy="19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cxnSp>
        <p:nvCxnSpPr>
          <p:cNvPr id="5" name="Straight Connector 4">
            <a:extLst>
              <a:ext uri="{FF2B5EF4-FFF2-40B4-BE49-F238E27FC236}">
                <a16:creationId xmlns:a16="http://schemas.microsoft.com/office/drawing/2014/main" id="{AE8A4A43-62D8-4D6C-ADBD-89683830AD7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80B361-7E4C-4BA1-8886-BB2FF23CE3D5}"/>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27AC9D0-49E8-4F4E-BDBF-4007B72B57CE}"/>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68383B1-39C7-42EE-8C27-4B5CCE1456CE}"/>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DC7B97-DC20-42FE-A796-6050840D49FD}"/>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23015D-D4B1-4ECC-8975-2C3648013FE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79637622-DF87-46C8-B78E-826DF6076735}"/>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409837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43162" y="1295400"/>
            <a:ext cx="4257675" cy="616074"/>
          </a:xfrm>
        </p:spPr>
        <p:txBody>
          <a:bodyPr>
            <a:normAutofit fontScale="90000"/>
          </a:bodyPr>
          <a:lstStyle/>
          <a:p>
            <a:pPr algn="ctr"/>
            <a:r>
              <a:rPr lang="en-US" sz="4400" dirty="0">
                <a:solidFill>
                  <a:srgbClr val="6A8AA1"/>
                </a:solidFill>
                <a:latin typeface="Garamond" panose="02020404030301010803" pitchFamily="18" charset="0"/>
              </a:rPr>
              <a:t>How to Participate</a:t>
            </a:r>
            <a:br>
              <a:rPr lang="en-US" dirty="0"/>
            </a:br>
            <a:endParaRPr lang="en-US" dirty="0"/>
          </a:p>
        </p:txBody>
      </p:sp>
      <p:sp>
        <p:nvSpPr>
          <p:cNvPr id="8196" name="Rectangle 3"/>
          <p:cNvSpPr>
            <a:spLocks noGrp="1" noChangeArrowheads="1"/>
          </p:cNvSpPr>
          <p:nvPr>
            <p:ph idx="1"/>
          </p:nvPr>
        </p:nvSpPr>
        <p:spPr>
          <a:xfrm>
            <a:off x="342900" y="2133600"/>
            <a:ext cx="8648700" cy="4565521"/>
          </a:xfrm>
        </p:spPr>
        <p:txBody>
          <a:bodyPr>
            <a:normAutofit/>
          </a:bodyPr>
          <a:lstStyle/>
          <a:p>
            <a:r>
              <a:rPr lang="en-US" sz="2400" dirty="0">
                <a:latin typeface="Garamond" panose="02020404030301010803" pitchFamily="18" charset="0"/>
              </a:rPr>
              <a:t>Notify your county’s Judge/Executive and/or Treasurer to ensure that funds are budgeted</a:t>
            </a:r>
          </a:p>
          <a:p>
            <a:endParaRPr lang="en-US" sz="2400" dirty="0">
              <a:latin typeface="Garamond" panose="02020404030301010803" pitchFamily="18" charset="0"/>
            </a:endParaRPr>
          </a:p>
          <a:p>
            <a:r>
              <a:rPr lang="en-US" sz="2400" dirty="0">
                <a:latin typeface="Garamond" panose="02020404030301010803" pitchFamily="18" charset="0"/>
              </a:rPr>
              <a:t>Complete and submit the  County Elected Officials Training Participation Form to DLG</a:t>
            </a:r>
          </a:p>
          <a:p>
            <a:endParaRPr lang="en-US" sz="2400" dirty="0">
              <a:latin typeface="Garamond" panose="02020404030301010803" pitchFamily="18" charset="0"/>
            </a:endParaRPr>
          </a:p>
          <a:p>
            <a:r>
              <a:rPr lang="en-US" sz="2400" dirty="0">
                <a:latin typeface="Garamond" panose="02020404030301010803" pitchFamily="18" charset="0"/>
              </a:rPr>
              <a:t> Attend 40 hours of approved training each </a:t>
            </a:r>
            <a:r>
              <a:rPr lang="en-US" sz="2400" b="1" dirty="0">
                <a:latin typeface="Garamond" panose="02020404030301010803" pitchFamily="18" charset="0"/>
              </a:rPr>
              <a:t>Calendar Year</a:t>
            </a:r>
          </a:p>
          <a:p>
            <a:endParaRPr lang="en-US" sz="2400" dirty="0">
              <a:latin typeface="Garamond" panose="02020404030301010803" pitchFamily="18" charset="0"/>
            </a:endParaRPr>
          </a:p>
          <a:p>
            <a:r>
              <a:rPr lang="en-US" sz="2400" dirty="0">
                <a:latin typeface="Garamond" panose="02020404030301010803" pitchFamily="18" charset="0"/>
              </a:rPr>
              <a:t>Send documentation of your attendance to                                  DLG within 60 days of training.</a:t>
            </a:r>
          </a:p>
        </p:txBody>
      </p:sp>
      <p:cxnSp>
        <p:nvCxnSpPr>
          <p:cNvPr id="4" name="Straight Connector 3">
            <a:extLst>
              <a:ext uri="{FF2B5EF4-FFF2-40B4-BE49-F238E27FC236}">
                <a16:creationId xmlns:a16="http://schemas.microsoft.com/office/drawing/2014/main" id="{C4211CEE-0E57-4FC5-809D-B2ED5614C217}"/>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7ACB8D8-6F2A-44C8-B638-E7BEED75F8BA}"/>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E2CB8A-DA4B-440E-ACCA-56BD503BEE05}"/>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9D799F-8046-49B9-B645-874416497F12}"/>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85C78F-47D7-4C00-999C-5929F387430F}"/>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B187C3-7922-4060-AAA4-AA30DA843554}"/>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FBF4058-C724-4D08-AA0F-665EA0314E9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1196103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625" y="1213247"/>
            <a:ext cx="8286750" cy="994172"/>
          </a:xfrm>
        </p:spPr>
        <p:txBody>
          <a:bodyPr>
            <a:noAutofit/>
          </a:bodyPr>
          <a:lstStyle/>
          <a:p>
            <a:pPr algn="ctr"/>
            <a:r>
              <a:rPr lang="en-US" sz="4000" dirty="0">
                <a:solidFill>
                  <a:srgbClr val="6A8AA1"/>
                </a:solidFill>
                <a:latin typeface="Garamond" panose="02020404030301010803" pitchFamily="18" charset="0"/>
              </a:rPr>
              <a:t>Incentive Payment Process For Fee Officials (County Clerk &amp; Sheriffs)</a:t>
            </a:r>
          </a:p>
        </p:txBody>
      </p:sp>
      <p:sp>
        <p:nvSpPr>
          <p:cNvPr id="15363" name="Rectangle 3"/>
          <p:cNvSpPr>
            <a:spLocks noGrp="1" noChangeArrowheads="1"/>
          </p:cNvSpPr>
          <p:nvPr>
            <p:ph idx="1"/>
          </p:nvPr>
        </p:nvSpPr>
        <p:spPr>
          <a:xfrm>
            <a:off x="428625" y="2509677"/>
            <a:ext cx="7886700" cy="3263504"/>
          </a:xfrm>
        </p:spPr>
        <p:txBody>
          <a:bodyPr>
            <a:normAutofit/>
          </a:bodyPr>
          <a:lstStyle/>
          <a:p>
            <a:pPr marL="342900" lvl="1" indent="0">
              <a:buNone/>
            </a:pPr>
            <a:r>
              <a:rPr lang="en-US" sz="2400" dirty="0">
                <a:latin typeface="Garamond" panose="02020404030301010803" pitchFamily="18" charset="0"/>
              </a:rPr>
              <a:t>County’s with a population of less than 70,000</a:t>
            </a:r>
          </a:p>
          <a:p>
            <a:pPr lvl="1"/>
            <a:r>
              <a:rPr lang="en-US" sz="2400" dirty="0">
                <a:latin typeface="Garamond" panose="02020404030301010803" pitchFamily="18" charset="0"/>
              </a:rPr>
              <a:t>The incentive can be paid from the fee account or by the fiscal court.</a:t>
            </a:r>
          </a:p>
          <a:p>
            <a:pPr lvl="1"/>
            <a:endParaRPr lang="en-US" sz="2400" dirty="0">
              <a:latin typeface="Garamond" panose="02020404030301010803" pitchFamily="18" charset="0"/>
            </a:endParaRPr>
          </a:p>
          <a:p>
            <a:pPr marL="342900" lvl="1" indent="0">
              <a:buNone/>
            </a:pPr>
            <a:r>
              <a:rPr lang="en-US" sz="2400" dirty="0">
                <a:latin typeface="Garamond" panose="02020404030301010803" pitchFamily="18" charset="0"/>
              </a:rPr>
              <a:t>County’s with a population of 70,000 or greater</a:t>
            </a:r>
          </a:p>
          <a:p>
            <a:pPr lvl="1"/>
            <a:r>
              <a:rPr lang="en-US" sz="2400" dirty="0">
                <a:latin typeface="Garamond" panose="02020404030301010803" pitchFamily="18" charset="0"/>
              </a:rPr>
              <a:t>Notice will be mailed to the County Fees Office in the Finance and Administration Cabinet which will then send the payment to the official.</a:t>
            </a:r>
          </a:p>
        </p:txBody>
      </p:sp>
      <p:cxnSp>
        <p:nvCxnSpPr>
          <p:cNvPr id="4" name="Straight Connector 3">
            <a:extLst>
              <a:ext uri="{FF2B5EF4-FFF2-40B4-BE49-F238E27FC236}">
                <a16:creationId xmlns:a16="http://schemas.microsoft.com/office/drawing/2014/main" id="{8F572BB7-9880-4A36-89EC-5F29B4557581}"/>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088F542-CF1E-47C9-A49A-89943E58022F}"/>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118AAE-9617-44E6-BACE-E12647C5C07F}"/>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982E4C-DA0C-474A-B5F3-28D059005CE2}"/>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59B19E-C9F5-4529-8AF1-B245A5B8820B}"/>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E25FA3-059A-4E4D-A26C-E18EE0EEE8E1}"/>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B476E7C7-B2C4-45AE-9473-2A4D4A4902AB}"/>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515100" y="5383631"/>
            <a:ext cx="2377133" cy="1245769"/>
          </a:xfrm>
          <a:prstGeom prst="rect">
            <a:avLst/>
          </a:prstGeom>
        </p:spPr>
      </p:pic>
    </p:spTree>
    <p:extLst>
      <p:ext uri="{BB962C8B-B14F-4D97-AF65-F5344CB8AC3E}">
        <p14:creationId xmlns:p14="http://schemas.microsoft.com/office/powerpoint/2010/main" val="29494975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2200275" y="1123950"/>
            <a:ext cx="4743450" cy="628650"/>
          </a:xfrm>
        </p:spPr>
        <p:txBody>
          <a:bodyPr>
            <a:noAutofit/>
          </a:bodyPr>
          <a:lstStyle/>
          <a:p>
            <a:pPr algn="ctr"/>
            <a:r>
              <a:rPr lang="en-US" sz="4000" dirty="0">
                <a:solidFill>
                  <a:srgbClr val="6A8AA1"/>
                </a:solidFill>
                <a:latin typeface="Garamond" panose="02020404030301010803" pitchFamily="18" charset="0"/>
              </a:rPr>
              <a:t>Participation Form</a:t>
            </a:r>
          </a:p>
        </p:txBody>
      </p:sp>
      <p:pic>
        <p:nvPicPr>
          <p:cNvPr id="3174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75291" y="1801496"/>
            <a:ext cx="6193417" cy="47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DD500294-A4CE-451B-81DF-930DD8B9F7CD}"/>
              </a:ext>
            </a:extLst>
          </p:cNvPr>
          <p:cNvCxnSpPr>
            <a:cxnSpLocks/>
          </p:cNvCxnSpPr>
          <p:nvPr/>
        </p:nvCxnSpPr>
        <p:spPr>
          <a:xfrm>
            <a:off x="342900" y="152400"/>
            <a:ext cx="41148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7F88F3-1904-4962-AEBB-14993F1AAF2C}"/>
              </a:ext>
            </a:extLst>
          </p:cNvPr>
          <p:cNvCxnSpPr>
            <a:cxnSpLocks/>
          </p:cNvCxnSpPr>
          <p:nvPr/>
        </p:nvCxnSpPr>
        <p:spPr>
          <a:xfrm>
            <a:off x="342900" y="304800"/>
            <a:ext cx="3429000" cy="0"/>
          </a:xfrm>
          <a:prstGeom prst="line">
            <a:avLst/>
          </a:prstGeom>
          <a:ln w="63500">
            <a:solidFill>
              <a:srgbClr val="6A8A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079E19-77EA-4760-8DCE-3206825A404A}"/>
              </a:ext>
            </a:extLst>
          </p:cNvPr>
          <p:cNvCxnSpPr>
            <a:cxnSpLocks/>
          </p:cNvCxnSpPr>
          <p:nvPr/>
        </p:nvCxnSpPr>
        <p:spPr>
          <a:xfrm>
            <a:off x="342900" y="457200"/>
            <a:ext cx="27432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9B3796-FF2B-464B-80AF-026ACDCC9BE7}"/>
              </a:ext>
            </a:extLst>
          </p:cNvPr>
          <p:cNvCxnSpPr>
            <a:cxnSpLocks/>
          </p:cNvCxnSpPr>
          <p:nvPr/>
        </p:nvCxnSpPr>
        <p:spPr>
          <a:xfrm>
            <a:off x="342900" y="609600"/>
            <a:ext cx="2057400" cy="0"/>
          </a:xfrm>
          <a:prstGeom prst="line">
            <a:avLst/>
          </a:prstGeom>
          <a:ln w="63500">
            <a:solidFill>
              <a:srgbClr val="9ED1E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7F679E-822E-4C9E-85E6-8681476EF4E6}"/>
              </a:ext>
            </a:extLst>
          </p:cNvPr>
          <p:cNvCxnSpPr>
            <a:cxnSpLocks/>
          </p:cNvCxnSpPr>
          <p:nvPr/>
        </p:nvCxnSpPr>
        <p:spPr>
          <a:xfrm>
            <a:off x="342900" y="762000"/>
            <a:ext cx="13716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4FC7CD5-88C5-4886-93B1-B2D5D8E93618}"/>
              </a:ext>
            </a:extLst>
          </p:cNvPr>
          <p:cNvCxnSpPr>
            <a:cxnSpLocks/>
          </p:cNvCxnSpPr>
          <p:nvPr/>
        </p:nvCxnSpPr>
        <p:spPr>
          <a:xfrm>
            <a:off x="342900" y="914400"/>
            <a:ext cx="685800" cy="0"/>
          </a:xfrm>
          <a:prstGeom prst="line">
            <a:avLst/>
          </a:prstGeom>
          <a:ln w="63500">
            <a:solidFill>
              <a:srgbClr val="F5E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14041</TotalTime>
  <Words>9783</Words>
  <Application>Microsoft Office PowerPoint</Application>
  <PresentationFormat>On-screen Show (4:3)</PresentationFormat>
  <Paragraphs>1304</Paragraphs>
  <Slides>140</Slides>
  <Notes>138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140</vt:i4>
      </vt:variant>
    </vt:vector>
  </HeadingPairs>
  <TitlesOfParts>
    <vt:vector size="151" baseType="lpstr">
      <vt:lpstr>Arial</vt:lpstr>
      <vt:lpstr>Bookman Old Style</vt:lpstr>
      <vt:lpstr>Calibri</vt:lpstr>
      <vt:lpstr>Calibri Light</vt:lpstr>
      <vt:lpstr>Century Gothic</vt:lpstr>
      <vt:lpstr>Century Schoolbook</vt:lpstr>
      <vt:lpstr>Courier New</vt:lpstr>
      <vt:lpstr>Garamond</vt:lpstr>
      <vt:lpstr>Titillium Web</vt:lpstr>
      <vt:lpstr>Wingdings</vt:lpstr>
      <vt:lpstr>Office Theme</vt:lpstr>
      <vt:lpstr>Newly Elected  County Officials Training Workshop</vt:lpstr>
      <vt:lpstr>Topics</vt:lpstr>
      <vt:lpstr>What is DLG?</vt:lpstr>
      <vt:lpstr>How DLG is Structured</vt:lpstr>
      <vt:lpstr>How DLG is Structured</vt:lpstr>
      <vt:lpstr>Meet the Commissioner</vt:lpstr>
      <vt:lpstr>Office of Financial Management &amp; Administration (FM &amp; A)</vt:lpstr>
      <vt:lpstr>Financial Management &amp; Administration (FM&amp;A)</vt:lpstr>
      <vt:lpstr>Counties Branch</vt:lpstr>
      <vt:lpstr>Counties Branch</vt:lpstr>
      <vt:lpstr>Counties Branch</vt:lpstr>
      <vt:lpstr>Counties Branch</vt:lpstr>
      <vt:lpstr>Counties Branch</vt:lpstr>
      <vt:lpstr>Counties Branch</vt:lpstr>
      <vt:lpstr>Counties Branch</vt:lpstr>
      <vt:lpstr>Those Who Serve The County  Robert Brown</vt:lpstr>
      <vt:lpstr>Those Who Serve The County</vt:lpstr>
      <vt:lpstr>Those Elected to Serve The County</vt:lpstr>
      <vt:lpstr>Elected Officials</vt:lpstr>
      <vt:lpstr>Elected Officials</vt:lpstr>
      <vt:lpstr>Appointed Officials</vt:lpstr>
      <vt:lpstr>Appointed Officials</vt:lpstr>
      <vt:lpstr>Appointed Officials</vt:lpstr>
      <vt:lpstr>Deputies and Assistants</vt:lpstr>
      <vt:lpstr>Deputies and Assistants</vt:lpstr>
      <vt:lpstr>County Employees</vt:lpstr>
      <vt:lpstr>Other Personnel Issues</vt:lpstr>
      <vt:lpstr>Newly Elected Checklist</vt:lpstr>
      <vt:lpstr>Materials</vt:lpstr>
      <vt:lpstr>Checklist -- Newly Elected County Officials</vt:lpstr>
      <vt:lpstr>KRS 67.720</vt:lpstr>
      <vt:lpstr>KRS 67.720 continued…</vt:lpstr>
      <vt:lpstr>KRS 62.990</vt:lpstr>
      <vt:lpstr>On or before January 2, 2023:</vt:lpstr>
      <vt:lpstr>On or before January 2, 2023:</vt:lpstr>
      <vt:lpstr>On January 2, 2023</vt:lpstr>
      <vt:lpstr>At The First Fiscal Court Meeting:</vt:lpstr>
      <vt:lpstr>At The First Fiscal Court Meeting:</vt:lpstr>
      <vt:lpstr>As soon as possible, review copies of and become familiar with:</vt:lpstr>
      <vt:lpstr>As soon as possible, review copies of and become familiar with:</vt:lpstr>
      <vt:lpstr>As soon as possible, review copies of and become familiar with:</vt:lpstr>
      <vt:lpstr>As soon as possible, review copies of and become familiar with:</vt:lpstr>
      <vt:lpstr>As soon as possible, review copies of and become familiar with:</vt:lpstr>
      <vt:lpstr>Review Copies of and Become Familiar With:</vt:lpstr>
      <vt:lpstr>Review Copies of and Become Familiar With:</vt:lpstr>
      <vt:lpstr>Review Copies of and Become Familiar With:</vt:lpstr>
      <vt:lpstr>Ordinances, Orders &amp; Resolutions  Jaarad Taylor</vt:lpstr>
      <vt:lpstr>Ordinances</vt:lpstr>
      <vt:lpstr>Ordinances</vt:lpstr>
      <vt:lpstr>Ordinances</vt:lpstr>
      <vt:lpstr>Ordinances </vt:lpstr>
      <vt:lpstr>Ordinances</vt:lpstr>
      <vt:lpstr>Orders and Resolutions</vt:lpstr>
      <vt:lpstr>Fiscal Court Actions</vt:lpstr>
      <vt:lpstr>Handling Public Funds</vt:lpstr>
      <vt:lpstr>Handling Public Funds</vt:lpstr>
      <vt:lpstr>Handling Public Funds</vt:lpstr>
      <vt:lpstr>Handling Public Funds </vt:lpstr>
      <vt:lpstr>Handling Public Funds</vt:lpstr>
      <vt:lpstr>Purchasing with County Funds</vt:lpstr>
      <vt:lpstr>Purchasing with County Funds</vt:lpstr>
      <vt:lpstr>Purchasing</vt:lpstr>
      <vt:lpstr>Real Estate - KRS 67.080</vt:lpstr>
      <vt:lpstr>KY Model Procurement Code                            KRS 45A.343</vt:lpstr>
      <vt:lpstr>Paying The Bills</vt:lpstr>
      <vt:lpstr>Paying The Bills</vt:lpstr>
      <vt:lpstr>Compensation  Lisa Dale</vt:lpstr>
      <vt:lpstr>Salaries of Elected Officials</vt:lpstr>
      <vt:lpstr>PowerPoint Presentation</vt:lpstr>
      <vt:lpstr>Compensation/Monthly</vt:lpstr>
      <vt:lpstr>Salaries of Elected Officials</vt:lpstr>
      <vt:lpstr>Salaries of Elected Officials</vt:lpstr>
      <vt:lpstr>Salaries of Elected Officials</vt:lpstr>
      <vt:lpstr>Salaries of Elected Officials</vt:lpstr>
      <vt:lpstr>Funding For Salaries</vt:lpstr>
      <vt:lpstr>Additional Compensation</vt:lpstr>
      <vt:lpstr>DLG  Website  William Summersett</vt:lpstr>
      <vt:lpstr>DLG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County Officials Training Incentive Program  Wendy Thompson</vt:lpstr>
      <vt:lpstr>County Officials Training Incentive Program</vt:lpstr>
      <vt:lpstr>Things to Know About the Program</vt:lpstr>
      <vt:lpstr>KRS 64.5275 (6)</vt:lpstr>
      <vt:lpstr>Things to Know About The Program</vt:lpstr>
      <vt:lpstr>Things to Know About the Program</vt:lpstr>
      <vt:lpstr>Participation in the Program</vt:lpstr>
      <vt:lpstr>How to Participate </vt:lpstr>
      <vt:lpstr>Incentive Payment Process For Fee Officials (County Clerk &amp; Sheriffs)</vt:lpstr>
      <vt:lpstr>Participation Form</vt:lpstr>
      <vt:lpstr>Policies Regarding  Travel &amp; Training Reimbursements</vt:lpstr>
      <vt:lpstr>Approvable Training Topics  </vt:lpstr>
      <vt:lpstr>PowerPoint Presentation</vt:lpstr>
      <vt:lpstr>PowerPoint Presentation</vt:lpstr>
      <vt:lpstr>Reporting Your Attendance</vt:lpstr>
      <vt:lpstr>Proof of Attendance Documentation Generally Accepted by DLG</vt:lpstr>
      <vt:lpstr>Your Training Record</vt:lpstr>
      <vt:lpstr>PowerPoint Presentation</vt:lpstr>
      <vt:lpstr>How Do I Earn an Incentive? </vt:lpstr>
      <vt:lpstr>How Do I Earn an Incentive? </vt:lpstr>
      <vt:lpstr>When Will I Receive My Incentive Payment?</vt:lpstr>
      <vt:lpstr>When Are Letters Issued?</vt:lpstr>
      <vt:lpstr>Letter of Confirmation for Incentive Achievement</vt:lpstr>
      <vt:lpstr>Where Is My Letter?!?!</vt:lpstr>
      <vt:lpstr>How To Access Your Training Information</vt:lpstr>
      <vt:lpstr>PowerPoint Presentation</vt:lpstr>
      <vt:lpstr>PowerPoint Presentation</vt:lpstr>
      <vt:lpstr>PowerPoint Presentation</vt:lpstr>
      <vt:lpstr>PowerPoint Presentation</vt:lpstr>
      <vt:lpstr>Correcting Your Contact Information</vt:lpstr>
      <vt:lpstr>Training Record Transcript</vt:lpstr>
      <vt:lpstr>How to get a Training Event Approved</vt:lpstr>
      <vt:lpstr>Training Approval Request Form</vt:lpstr>
      <vt:lpstr>Provide us with a Detailed Agenda Sample</vt:lpstr>
      <vt:lpstr>Commonly Asked  Training Program Questions </vt:lpstr>
      <vt:lpstr>I Have Completed My 40 Hours but          Haven’t Received My Incentive Letter</vt:lpstr>
      <vt:lpstr>I Have Completed My 40 Hours but          Haven’t Received My Incentive Letter</vt:lpstr>
      <vt:lpstr>The Training Event Didn’t Have A Certificate, Sign-in Sheet or a Proof of Attendance Form</vt:lpstr>
      <vt:lpstr>I carried 40 hours into the New Year When will I get my Incentive Letter?</vt:lpstr>
      <vt:lpstr>Other Training Questions</vt:lpstr>
      <vt:lpstr>Contact Us  </vt:lpstr>
      <vt:lpstr>PowerPoint Presentation</vt:lpstr>
      <vt:lpstr>PowerPoint Presentation</vt:lpstr>
      <vt:lpstr>TVA &amp; Coal Counties</vt:lpstr>
      <vt:lpstr>Office of Federal Grants</vt:lpstr>
      <vt:lpstr>Recreational Trails Program</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Newly Elected County Clerk’s Training</dc:title>
  <dc:creator>%USERNAME%</dc:creator>
  <cp:lastModifiedBy>Summersett, William N (DLG)</cp:lastModifiedBy>
  <cp:revision>207</cp:revision>
  <cp:lastPrinted>2022-11-18T19:20:07Z</cp:lastPrinted>
  <dcterms:created xsi:type="dcterms:W3CDTF">2014-12-30T18:42:10Z</dcterms:created>
  <dcterms:modified xsi:type="dcterms:W3CDTF">2022-12-06T16:09:31Z</dcterms:modified>
</cp:coreProperties>
</file>