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6" r:id="rId18"/>
    <p:sldId id="267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4629A73-F2C8-485D-BB9E-86504C9104A2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9B3BBED-DBC8-4AEA-8545-F6512A624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52400"/>
            <a:ext cx="1473868" cy="15274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533400" y="4572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Line 14"/>
          <p:cNvSpPr>
            <a:spLocks noChangeShapeType="1"/>
          </p:cNvSpPr>
          <p:nvPr userDrawn="1"/>
        </p:nvSpPr>
        <p:spPr bwMode="auto">
          <a:xfrm>
            <a:off x="5791200" y="3810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Line 14"/>
          <p:cNvSpPr>
            <a:spLocks noChangeShapeType="1"/>
          </p:cNvSpPr>
          <p:nvPr userDrawn="1"/>
        </p:nvSpPr>
        <p:spPr bwMode="auto">
          <a:xfrm>
            <a:off x="5791200" y="13716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533400" y="1371600"/>
            <a:ext cx="28194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6705600" y="228600"/>
            <a:ext cx="0" cy="594360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57200" y="228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914400" y="1600200"/>
            <a:ext cx="0" cy="449580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1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Line 13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7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457200" y="1371600"/>
            <a:ext cx="297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905000" y="6172200"/>
            <a:ext cx="67818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1" descr="kysealx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562600"/>
            <a:ext cx="1143000" cy="11845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Line 13"/>
          <p:cNvSpPr>
            <a:spLocks noChangeShapeType="1"/>
          </p:cNvSpPr>
          <p:nvPr userDrawn="1"/>
        </p:nvSpPr>
        <p:spPr bwMode="auto">
          <a:xfrm>
            <a:off x="457200" y="914400"/>
            <a:ext cx="8229600" cy="0"/>
          </a:xfrm>
          <a:prstGeom prst="line">
            <a:avLst/>
          </a:prstGeom>
          <a:noFill/>
          <a:ln w="76200" cmpd="tri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4800" y="63246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8ACAEC2-9F4A-4F21-848A-3142FCB132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brady@ky.gov" TargetMode="External"/><Relationship Id="rId2" Type="http://schemas.openxmlformats.org/officeDocument/2006/relationships/hyperlink" Target="mailto:markp.williams@ky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udexchange.info/programs/r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6934200" cy="17631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Recovery Housing Pilot Program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743200"/>
            <a:ext cx="5638800" cy="32480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sz="3500" b="1" dirty="0"/>
              <a:t>Lease, Rent, and Utilities</a:t>
            </a:r>
          </a:p>
          <a:p>
            <a:pPr fontAlgn="base"/>
            <a:endParaRPr lang="en-US" sz="1600" dirty="0">
              <a:solidFill>
                <a:srgbClr val="C90000"/>
              </a:solidFill>
            </a:endParaRPr>
          </a:p>
          <a:p>
            <a:pPr fontAlgn="base"/>
            <a:r>
              <a:rPr lang="en-US" sz="3000" dirty="0"/>
              <a:t>Payments: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For lease, rent, utilities, and associated costs on behalf of an individual in recovery from a substance use disorder for the purpose of providing stable, temporary housing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Not limited to 15% of the </a:t>
            </a:r>
            <a:r>
              <a:rPr lang="en-US" sz="2600" dirty="0" smtClean="0"/>
              <a:t>grant</a:t>
            </a:r>
            <a:endParaRPr lang="en-US" sz="2600" dirty="0"/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Payments must be made to the provider, such as the landlord or utility provider.  Payments must NOT be made directly to individuals.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7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sz="3500" b="1" dirty="0"/>
              <a:t>Lease, Rent, and Utilities</a:t>
            </a:r>
            <a:r>
              <a:rPr lang="en-US" sz="3500" dirty="0"/>
              <a:t>,</a:t>
            </a:r>
            <a:r>
              <a:rPr lang="en-US" sz="3500" b="1" dirty="0"/>
              <a:t> </a:t>
            </a:r>
            <a:r>
              <a:rPr lang="en-US" sz="3000" dirty="0"/>
              <a:t>continued</a:t>
            </a:r>
          </a:p>
          <a:p>
            <a:pPr fontAlgn="base">
              <a:spcBef>
                <a:spcPts val="1200"/>
              </a:spcBef>
            </a:pPr>
            <a:r>
              <a:rPr lang="en-US" sz="3000" dirty="0"/>
              <a:t>Other requirements: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RHP funds may not supplant funds that previously covered these costs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Payments must result in either a new or expanded service</a:t>
            </a:r>
          </a:p>
          <a:p>
            <a:pPr lvl="1" fontAlgn="base">
              <a:spcBef>
                <a:spcPts val="1200"/>
              </a:spcBef>
            </a:pPr>
            <a:r>
              <a:rPr lang="en-US" sz="2600" dirty="0"/>
              <a:t>Eligible models:</a:t>
            </a:r>
          </a:p>
          <a:p>
            <a:pPr lvl="2" fontAlgn="base">
              <a:spcBef>
                <a:spcPts val="1200"/>
              </a:spcBef>
            </a:pPr>
            <a:r>
              <a:rPr lang="en-US" sz="2200" dirty="0"/>
              <a:t>Traditional tenant-based rental assistance</a:t>
            </a:r>
          </a:p>
          <a:p>
            <a:pPr lvl="2" fontAlgn="base">
              <a:spcBef>
                <a:spcPts val="1200"/>
              </a:spcBef>
            </a:pPr>
            <a:r>
              <a:rPr lang="en-US" sz="2200" dirty="0"/>
              <a:t>Master lease model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68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905001"/>
            <a:ext cx="4038600" cy="4114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Rehab and reconstruction of:</a:t>
            </a:r>
          </a:p>
          <a:p>
            <a:pPr lvl="1"/>
            <a:r>
              <a:rPr lang="en-US" dirty="0" smtClean="0"/>
              <a:t>Single-unit</a:t>
            </a:r>
          </a:p>
          <a:p>
            <a:pPr lvl="1"/>
            <a:r>
              <a:rPr lang="en-US" dirty="0" smtClean="0"/>
              <a:t>Multi-unit</a:t>
            </a:r>
          </a:p>
          <a:p>
            <a:pPr lvl="1"/>
            <a:r>
              <a:rPr lang="en-US" dirty="0" smtClean="0"/>
              <a:t>Public housing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pic>
        <p:nvPicPr>
          <p:cNvPr id="2050" name="Picture 2" descr="Want to build a house then sell it immediately for profit in New Zealand ?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00200"/>
            <a:ext cx="4191000" cy="3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55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/>
          <a:lstStyle/>
          <a:p>
            <a:pPr fontAlgn="base"/>
            <a:r>
              <a:rPr lang="en-US" b="1" dirty="0">
                <a:cs typeface="Calibri"/>
              </a:rPr>
              <a:t>Disposition of Real </a:t>
            </a:r>
            <a:r>
              <a:rPr lang="en-US" b="1" dirty="0" smtClean="0">
                <a:cs typeface="Calibri"/>
              </a:rPr>
              <a:t>Property</a:t>
            </a:r>
            <a:endParaRPr lang="en-US" sz="2400" dirty="0">
              <a:cs typeface="Calibri"/>
            </a:endParaRPr>
          </a:p>
          <a:p>
            <a:pPr lvl="1" fontAlgn="base"/>
            <a:r>
              <a:rPr lang="en-US" dirty="0">
                <a:cs typeface="Calibri"/>
              </a:rPr>
              <a:t>Disposition through sale, lease, or donation of otherwise of real property acquired with RHP funds for the purpose of providing stable, temporary housing for individuals in recovery from a substance use disorder.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cs typeface="Calibri"/>
              </a:rPr>
              <a:t>Clearance and </a:t>
            </a:r>
            <a:r>
              <a:rPr lang="en-US" b="1" dirty="0" smtClean="0">
                <a:cs typeface="Calibri"/>
              </a:rPr>
              <a:t>Demolition</a:t>
            </a:r>
            <a:endParaRPr lang="en-US" dirty="0">
              <a:cs typeface="Calibri"/>
            </a:endParaRPr>
          </a:p>
          <a:p>
            <a:pPr lvl="1" fontAlgn="base"/>
            <a:r>
              <a:rPr lang="en-US" dirty="0">
                <a:cs typeface="Calibri"/>
              </a:rPr>
              <a:t>Clearance, demolition, and removal of buildings and improvements, including movement of structures to other sites.</a:t>
            </a:r>
          </a:p>
          <a:p>
            <a:pPr lvl="1" fontAlgn="base">
              <a:spcBef>
                <a:spcPts val="1200"/>
              </a:spcBef>
            </a:pPr>
            <a:r>
              <a:rPr lang="en-US" dirty="0">
                <a:cs typeface="Calibri"/>
              </a:rPr>
              <a:t>Eligibility limited to projects where RHP funds are used only for the clearance and demolition.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9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fontAlgn="base"/>
            <a:r>
              <a:rPr lang="en-US" b="1" dirty="0" smtClean="0"/>
              <a:t>Relocation</a:t>
            </a:r>
            <a:endParaRPr lang="en-US" dirty="0"/>
          </a:p>
          <a:p>
            <a:pPr lvl="1" fontAlgn="base"/>
            <a:r>
              <a:rPr lang="en-US" dirty="0"/>
              <a:t>Relocation payments and other assistance for permanently or temporarily displaced individuals and families in connection with activities using RHP funds.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72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267200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New Construction of </a:t>
            </a:r>
            <a:r>
              <a:rPr lang="en-US" b="1" dirty="0" smtClean="0"/>
              <a:t>Housing</a:t>
            </a:r>
            <a:endParaRPr lang="en-US" dirty="0">
              <a:solidFill>
                <a:srgbClr val="C00000"/>
              </a:solidFill>
            </a:endParaRPr>
          </a:p>
          <a:p>
            <a:pPr lvl="1" defTabSz="873125" fontAlgn="base">
              <a:tabLst>
                <a:tab pos="9601200" algn="l"/>
              </a:tabLst>
            </a:pPr>
            <a:r>
              <a:rPr lang="en-US" dirty="0"/>
              <a:t>Expansion of existing eligible activities to allow RHP funds to be used for new construction of housing.</a:t>
            </a:r>
          </a:p>
          <a:p>
            <a:pPr lvl="1" defTabSz="873125" fontAlgn="base">
              <a:spcBef>
                <a:spcPts val="1200"/>
              </a:spcBef>
              <a:tabLst>
                <a:tab pos="9601200" algn="l"/>
              </a:tabLst>
            </a:pPr>
            <a:r>
              <a:rPr lang="en-US" dirty="0"/>
              <a:t>New construction of housing is subject to the same requirements that apply to rehabilitation activities.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3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81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30% of funds must be expended within one year of GA with HUD</a:t>
            </a:r>
          </a:p>
          <a:p>
            <a:r>
              <a:rPr lang="en-US" sz="3600" dirty="0" smtClean="0"/>
              <a:t>100% of funds must be expended by 9/1/27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13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Comments/Questions?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962400"/>
          </a:xfrm>
        </p:spPr>
        <p:txBody>
          <a:bodyPr/>
          <a:lstStyle/>
          <a:p>
            <a:r>
              <a:rPr lang="en-US" dirty="0" smtClean="0"/>
              <a:t>Contact Info</a:t>
            </a:r>
          </a:p>
          <a:p>
            <a:pPr lvl="1"/>
            <a:r>
              <a:rPr lang="en-US" dirty="0" smtClean="0"/>
              <a:t>Mark Williams (</a:t>
            </a:r>
            <a:r>
              <a:rPr lang="en-US" dirty="0" smtClean="0">
                <a:hlinkClick r:id="rId2"/>
              </a:rPr>
              <a:t>markp.williams@ky.gov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John Brady (</a:t>
            </a:r>
            <a:r>
              <a:rPr lang="en-US" dirty="0" smtClean="0">
                <a:hlinkClick r:id="rId3"/>
              </a:rPr>
              <a:t>john.brady@ky.gov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>
                <a:hlinkClick r:id="rId4"/>
              </a:rPr>
              <a:t>https://www.hudexchange.info/programs/rhp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4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Authorization</a:t>
            </a:r>
          </a:p>
          <a:p>
            <a:r>
              <a:rPr lang="en-US" dirty="0" smtClean="0"/>
              <a:t>Intent/Mission</a:t>
            </a:r>
          </a:p>
          <a:p>
            <a:r>
              <a:rPr lang="en-US" dirty="0" smtClean="0"/>
              <a:t>Funding</a:t>
            </a:r>
          </a:p>
          <a:p>
            <a:r>
              <a:rPr lang="en-US" dirty="0" smtClean="0"/>
              <a:t>Potential Applicants</a:t>
            </a:r>
          </a:p>
          <a:p>
            <a:r>
              <a:rPr lang="en-US" dirty="0" smtClean="0"/>
              <a:t>National Objective</a:t>
            </a:r>
          </a:p>
          <a:p>
            <a:r>
              <a:rPr lang="en-US" dirty="0" smtClean="0"/>
              <a:t>Eligible Activities</a:t>
            </a:r>
          </a:p>
          <a:p>
            <a:r>
              <a:rPr lang="en-US" dirty="0" smtClean="0"/>
              <a:t>Deadlines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7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RHP Pilot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Created in response to opioid pandemic </a:t>
            </a:r>
          </a:p>
          <a:p>
            <a:r>
              <a:rPr lang="en-US" sz="2800" dirty="0" smtClean="0"/>
              <a:t>Provide stable, temporary housing to individuals in recovery from substance abuse disorders</a:t>
            </a:r>
          </a:p>
          <a:p>
            <a:r>
              <a:rPr lang="en-US" sz="2800" dirty="0" smtClean="0"/>
              <a:t>Limited 2 years or until permanent housing is secured</a:t>
            </a:r>
            <a:endParaRPr lang="en-US" sz="2800" dirty="0"/>
          </a:p>
          <a:p>
            <a:r>
              <a:rPr lang="en-US" sz="2800" dirty="0" smtClean="0"/>
              <a:t>Authorized under SUPPORT Act, signed into law October 24, 2018</a:t>
            </a:r>
          </a:p>
          <a:p>
            <a:r>
              <a:rPr lang="en-US" sz="2800" dirty="0" smtClean="0"/>
              <a:t>Based on CDBG, under Title 1 of HCD Act of 1974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Intent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HUD’s mission is to serve individuals through 4 dimensions:</a:t>
            </a:r>
          </a:p>
          <a:p>
            <a:pPr lvl="1"/>
            <a:r>
              <a:rPr lang="en-US" sz="2000" dirty="0" smtClean="0"/>
              <a:t>Health</a:t>
            </a:r>
          </a:p>
          <a:p>
            <a:pPr lvl="1"/>
            <a:r>
              <a:rPr lang="en-US" sz="2000" dirty="0" smtClean="0"/>
              <a:t>Home </a:t>
            </a:r>
          </a:p>
          <a:p>
            <a:pPr lvl="1"/>
            <a:r>
              <a:rPr lang="en-US" sz="2000" dirty="0" smtClean="0"/>
              <a:t>Purpose</a:t>
            </a:r>
          </a:p>
          <a:p>
            <a:pPr lvl="1"/>
            <a:r>
              <a:rPr lang="en-US" sz="2000" dirty="0" smtClean="0"/>
              <a:t>Community</a:t>
            </a:r>
          </a:p>
          <a:p>
            <a:pPr lvl="1"/>
            <a:endParaRPr lang="en-US" sz="2000" dirty="0"/>
          </a:p>
          <a:p>
            <a:r>
              <a:rPr lang="en-US" sz="2800" dirty="0" smtClean="0"/>
              <a:t>Program Measures</a:t>
            </a:r>
          </a:p>
          <a:p>
            <a:pPr lvl="1"/>
            <a:r>
              <a:rPr lang="en-US" sz="2000" dirty="0" smtClean="0"/>
              <a:t>Housing Stability</a:t>
            </a:r>
          </a:p>
          <a:p>
            <a:pPr lvl="1"/>
            <a:r>
              <a:rPr lang="en-US" sz="2000" dirty="0" smtClean="0"/>
              <a:t>Income</a:t>
            </a:r>
          </a:p>
          <a:p>
            <a:pPr lvl="1"/>
            <a:r>
              <a:rPr lang="en-US" sz="2000" dirty="0" smtClean="0"/>
              <a:t>Sobriety</a:t>
            </a:r>
          </a:p>
          <a:p>
            <a:endParaRPr lang="en-US" sz="28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3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$25 million appropriation </a:t>
            </a:r>
          </a:p>
          <a:p>
            <a:r>
              <a:rPr lang="en-US" sz="2800" dirty="0" smtClean="0"/>
              <a:t>25 grantees awarded (24 states and D.C.)</a:t>
            </a:r>
          </a:p>
          <a:p>
            <a:r>
              <a:rPr lang="en-US" sz="2800" dirty="0" smtClean="0"/>
              <a:t>Kentucky’s allocation = $1,116,000 or 4.56% of total</a:t>
            </a:r>
          </a:p>
          <a:p>
            <a:r>
              <a:rPr lang="en-US" sz="2800" dirty="0" smtClean="0"/>
              <a:t>Formula used to allocate funds includes age adjusted rates of drug overdose deaths (70%), unemployment rates (15%), and labor force participation rates (15%)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0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Applicants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areas within jurisdiction are eligible, including entitlement and tribal areas</a:t>
            </a:r>
          </a:p>
          <a:p>
            <a:r>
              <a:rPr lang="en-US" sz="2800" dirty="0" smtClean="0"/>
              <a:t>Support Act requires grantees give priority to entities with greatest need, ability to deliver timely assistance</a:t>
            </a:r>
          </a:p>
          <a:p>
            <a:r>
              <a:rPr lang="en-US" sz="2800" dirty="0" smtClean="0"/>
              <a:t>HUD recommends using funds toward projects that complement federally funded projects that serve similar clientele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49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All RHP activities must comply with the Limited Clientele national objective </a:t>
            </a:r>
          </a:p>
          <a:p>
            <a:r>
              <a:rPr lang="en-US" sz="2800" dirty="0" smtClean="0"/>
              <a:t>Must benefit at least 51% low and moderate income persons</a:t>
            </a:r>
          </a:p>
          <a:p>
            <a:r>
              <a:rPr lang="en-US" sz="2800" dirty="0" smtClean="0"/>
              <a:t>Additional limited clientele categories include:</a:t>
            </a:r>
          </a:p>
          <a:p>
            <a:pPr lvl="1"/>
            <a:r>
              <a:rPr lang="en-US" dirty="0" smtClean="0"/>
              <a:t>Persons who meet the federal poverty limits</a:t>
            </a:r>
          </a:p>
          <a:p>
            <a:pPr lvl="1"/>
            <a:r>
              <a:rPr lang="en-US" dirty="0" smtClean="0"/>
              <a:t>Persons insured by Medicaid</a:t>
            </a:r>
          </a:p>
          <a:p>
            <a:r>
              <a:rPr lang="en-US" sz="2800" dirty="0" smtClean="0"/>
              <a:t>Funds can’t be used to aid in elimination of blighted area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2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810000"/>
          </a:xfrm>
        </p:spPr>
        <p:txBody>
          <a:bodyPr/>
          <a:lstStyle/>
          <a:p>
            <a:r>
              <a:rPr lang="en-US" b="1" dirty="0" smtClean="0"/>
              <a:t>Public Facilities and Improvements</a:t>
            </a:r>
            <a:endParaRPr lang="en-US" dirty="0" smtClean="0"/>
          </a:p>
          <a:p>
            <a:pPr lvl="1"/>
            <a:r>
              <a:rPr lang="en-US" dirty="0"/>
              <a:t>Acquisition, construction, reconstruction, rehabilitation or installation of public facilities and improvements for the purpose of providing stable, temporary housing for individuals in recovery from a substance use disorder.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828800"/>
            <a:ext cx="4038600" cy="4419600"/>
          </a:xfrm>
        </p:spPr>
        <p:txBody>
          <a:bodyPr/>
          <a:lstStyle/>
          <a:p>
            <a:r>
              <a:rPr lang="en-US" b="1" dirty="0" smtClean="0"/>
              <a:t>Acquisition of Real Property</a:t>
            </a:r>
          </a:p>
          <a:p>
            <a:pPr lvl="1"/>
            <a:r>
              <a:rPr lang="en-US" sz="2400" dirty="0" smtClean="0"/>
              <a:t>For the purpose of providing stable, temporary housing to persons in recovery from a substance abuse disorder.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CAEC2-9F4A-4F21-848A-3142FCB132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Eligible Activities</a:t>
            </a:r>
            <a:endParaRPr lang="en-US" dirty="0"/>
          </a:p>
        </p:txBody>
      </p:sp>
      <p:pic>
        <p:nvPicPr>
          <p:cNvPr id="1026" name="Picture 2" descr="River's Edge at Eastside Pointe | Covington, KY Low Income Apart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1600200"/>
            <a:ext cx="4229100" cy="419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29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646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Recovery Housing Pilot Program</vt:lpstr>
      <vt:lpstr>Overview of Topics</vt:lpstr>
      <vt:lpstr>RHP Pilot Program </vt:lpstr>
      <vt:lpstr>Program Intent</vt:lpstr>
      <vt:lpstr>Program Funding</vt:lpstr>
      <vt:lpstr>Potential Applicants</vt:lpstr>
      <vt:lpstr>National Objective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Eligible Activities</vt:lpstr>
      <vt:lpstr>Important Deadlines</vt:lpstr>
      <vt:lpstr>Comments/Questions?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OFM DED</dc:creator>
  <cp:lastModifiedBy>Williams, Mark P (DLG)</cp:lastModifiedBy>
  <cp:revision>228</cp:revision>
  <cp:lastPrinted>2018-04-05T18:01:45Z</cp:lastPrinted>
  <dcterms:created xsi:type="dcterms:W3CDTF">2014-07-10T14:19:49Z</dcterms:created>
  <dcterms:modified xsi:type="dcterms:W3CDTF">2021-03-23T19:45:53Z</dcterms:modified>
</cp:coreProperties>
</file>