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24"/>
  </p:notesMasterIdLst>
  <p:handoutMasterIdLst>
    <p:handoutMasterId r:id="rId25"/>
  </p:handoutMasterIdLst>
  <p:sldIdLst>
    <p:sldId id="349" r:id="rId2"/>
    <p:sldId id="379" r:id="rId3"/>
    <p:sldId id="311" r:id="rId4"/>
    <p:sldId id="314" r:id="rId5"/>
    <p:sldId id="346" r:id="rId6"/>
    <p:sldId id="316" r:id="rId7"/>
    <p:sldId id="317" r:id="rId8"/>
    <p:sldId id="318" r:id="rId9"/>
    <p:sldId id="319" r:id="rId10"/>
    <p:sldId id="348" r:id="rId11"/>
    <p:sldId id="352" r:id="rId12"/>
    <p:sldId id="373" r:id="rId13"/>
    <p:sldId id="358" r:id="rId14"/>
    <p:sldId id="368" r:id="rId15"/>
    <p:sldId id="378" r:id="rId16"/>
    <p:sldId id="370" r:id="rId17"/>
    <p:sldId id="361" r:id="rId18"/>
    <p:sldId id="374" r:id="rId19"/>
    <p:sldId id="371" r:id="rId20"/>
    <p:sldId id="372" r:id="rId21"/>
    <p:sldId id="366" r:id="rId22"/>
    <p:sldId id="380" r:id="rId23"/>
  </p:sldIdLst>
  <p:sldSz cx="9144000" cy="6858000" type="screen4x3"/>
  <p:notesSz cx="68580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44"/>
    <a:srgbClr val="CC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5752" autoAdjust="0"/>
  </p:normalViewPr>
  <p:slideViewPr>
    <p:cSldViewPr>
      <p:cViewPr varScale="1">
        <p:scale>
          <a:sx n="99" d="100"/>
          <a:sy n="99" d="100"/>
        </p:scale>
        <p:origin x="1944" y="7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1308"/>
    </p:cViewPr>
  </p:sorterViewPr>
  <p:notesViewPr>
    <p:cSldViewPr>
      <p:cViewPr varScale="1">
        <p:scale>
          <a:sx n="85" d="100"/>
          <a:sy n="85" d="100"/>
        </p:scale>
        <p:origin x="3846"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800" cy="464820"/>
          </a:xfrm>
          <a:prstGeom prst="rect">
            <a:avLst/>
          </a:prstGeom>
        </p:spPr>
        <p:txBody>
          <a:bodyPr vert="horz" lIns="92273" tIns="46138" rIns="92273" bIns="46138" rtlCol="0"/>
          <a:lstStyle>
            <a:lvl1pPr algn="l">
              <a:defRPr sz="1200"/>
            </a:lvl1pPr>
          </a:lstStyle>
          <a:p>
            <a:endParaRPr lang="en-US"/>
          </a:p>
        </p:txBody>
      </p:sp>
      <p:sp>
        <p:nvSpPr>
          <p:cNvPr id="3" name="Date Placeholder 2"/>
          <p:cNvSpPr>
            <a:spLocks noGrp="1"/>
          </p:cNvSpPr>
          <p:nvPr>
            <p:ph type="dt" sz="quarter" idx="1"/>
          </p:nvPr>
        </p:nvSpPr>
        <p:spPr>
          <a:xfrm>
            <a:off x="3884616" y="0"/>
            <a:ext cx="2971800" cy="464820"/>
          </a:xfrm>
          <a:prstGeom prst="rect">
            <a:avLst/>
          </a:prstGeom>
        </p:spPr>
        <p:txBody>
          <a:bodyPr vert="horz" lIns="92273" tIns="46138" rIns="92273" bIns="46138" rtlCol="0"/>
          <a:lstStyle>
            <a:lvl1pPr algn="r">
              <a:defRPr sz="1200"/>
            </a:lvl1pPr>
          </a:lstStyle>
          <a:p>
            <a:fld id="{B602C9AB-DEC9-4F33-8F11-1D12AC4C0E14}" type="datetimeFigureOut">
              <a:rPr lang="en-US" smtClean="0"/>
              <a:pPr/>
              <a:t>8/20/2021</a:t>
            </a:fld>
            <a:endParaRPr lang="en-US"/>
          </a:p>
        </p:txBody>
      </p:sp>
      <p:sp>
        <p:nvSpPr>
          <p:cNvPr id="4" name="Footer Placeholder 3"/>
          <p:cNvSpPr>
            <a:spLocks noGrp="1"/>
          </p:cNvSpPr>
          <p:nvPr>
            <p:ph type="ftr" sz="quarter" idx="2"/>
          </p:nvPr>
        </p:nvSpPr>
        <p:spPr>
          <a:xfrm>
            <a:off x="1" y="8829967"/>
            <a:ext cx="2971800" cy="464820"/>
          </a:xfrm>
          <a:prstGeom prst="rect">
            <a:avLst/>
          </a:prstGeom>
        </p:spPr>
        <p:txBody>
          <a:bodyPr vert="horz" lIns="92273" tIns="46138" rIns="92273" bIns="46138" rtlCol="0" anchor="b"/>
          <a:lstStyle>
            <a:lvl1pPr algn="l">
              <a:defRPr sz="1200"/>
            </a:lvl1pPr>
          </a:lstStyle>
          <a:p>
            <a:endParaRPr lang="en-US"/>
          </a:p>
        </p:txBody>
      </p:sp>
      <p:sp>
        <p:nvSpPr>
          <p:cNvPr id="5" name="Slide Number Placeholder 4"/>
          <p:cNvSpPr>
            <a:spLocks noGrp="1"/>
          </p:cNvSpPr>
          <p:nvPr>
            <p:ph type="sldNum" sz="quarter" idx="3"/>
          </p:nvPr>
        </p:nvSpPr>
        <p:spPr>
          <a:xfrm>
            <a:off x="3884616" y="8829967"/>
            <a:ext cx="2971800" cy="464820"/>
          </a:xfrm>
          <a:prstGeom prst="rect">
            <a:avLst/>
          </a:prstGeom>
        </p:spPr>
        <p:txBody>
          <a:bodyPr vert="horz" lIns="92273" tIns="46138" rIns="92273" bIns="46138" rtlCol="0" anchor="b"/>
          <a:lstStyle>
            <a:lvl1pPr algn="r">
              <a:defRPr sz="1200"/>
            </a:lvl1pPr>
          </a:lstStyle>
          <a:p>
            <a:fld id="{93B5D37B-B4D3-4912-AC7B-E41F18DC4B7D}" type="slidenum">
              <a:rPr lang="en-US" smtClean="0"/>
              <a:pPr/>
              <a:t>‹#›</a:t>
            </a:fld>
            <a:endParaRPr lang="en-US"/>
          </a:p>
        </p:txBody>
      </p:sp>
    </p:spTree>
    <p:extLst>
      <p:ext uri="{BB962C8B-B14F-4D97-AF65-F5344CB8AC3E}">
        <p14:creationId xmlns:p14="http://schemas.microsoft.com/office/powerpoint/2010/main" val="23480234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2972107" cy="465528"/>
          </a:xfrm>
          <a:prstGeom prst="rect">
            <a:avLst/>
          </a:prstGeom>
        </p:spPr>
        <p:txBody>
          <a:bodyPr vert="horz" lIns="90562" tIns="45281" rIns="90562" bIns="45281" rtlCol="0"/>
          <a:lstStyle>
            <a:lvl1pPr algn="l">
              <a:defRPr sz="1200"/>
            </a:lvl1pPr>
          </a:lstStyle>
          <a:p>
            <a:endParaRPr lang="en-US"/>
          </a:p>
        </p:txBody>
      </p:sp>
      <p:sp>
        <p:nvSpPr>
          <p:cNvPr id="3" name="Date Placeholder 2"/>
          <p:cNvSpPr>
            <a:spLocks noGrp="1"/>
          </p:cNvSpPr>
          <p:nvPr>
            <p:ph type="dt" idx="1"/>
          </p:nvPr>
        </p:nvSpPr>
        <p:spPr>
          <a:xfrm>
            <a:off x="3884356" y="0"/>
            <a:ext cx="2972107" cy="465528"/>
          </a:xfrm>
          <a:prstGeom prst="rect">
            <a:avLst/>
          </a:prstGeom>
        </p:spPr>
        <p:txBody>
          <a:bodyPr vert="horz" lIns="90562" tIns="45281" rIns="90562" bIns="45281" rtlCol="0"/>
          <a:lstStyle>
            <a:lvl1pPr algn="r">
              <a:defRPr sz="1200"/>
            </a:lvl1pPr>
          </a:lstStyle>
          <a:p>
            <a:fld id="{DF97ED38-93B9-4BAE-B45E-5EF2E33765ED}" type="datetimeFigureOut">
              <a:rPr lang="en-US" smtClean="0"/>
              <a:pPr/>
              <a:t>8/20/2021</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0562" tIns="45281" rIns="90562" bIns="45281" rtlCol="0" anchor="ctr"/>
          <a:lstStyle/>
          <a:p>
            <a:endParaRPr lang="en-US"/>
          </a:p>
        </p:txBody>
      </p:sp>
      <p:sp>
        <p:nvSpPr>
          <p:cNvPr id="5" name="Notes Placeholder 4"/>
          <p:cNvSpPr>
            <a:spLocks noGrp="1"/>
          </p:cNvSpPr>
          <p:nvPr>
            <p:ph type="body" sz="quarter" idx="3"/>
          </p:nvPr>
        </p:nvSpPr>
        <p:spPr>
          <a:xfrm>
            <a:off x="686109" y="4416224"/>
            <a:ext cx="5485785" cy="4183457"/>
          </a:xfrm>
          <a:prstGeom prst="rect">
            <a:avLst/>
          </a:prstGeom>
        </p:spPr>
        <p:txBody>
          <a:bodyPr vert="horz" lIns="90562" tIns="45281" rIns="90562" bIns="452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3" y="8829299"/>
            <a:ext cx="2972107" cy="465528"/>
          </a:xfrm>
          <a:prstGeom prst="rect">
            <a:avLst/>
          </a:prstGeom>
        </p:spPr>
        <p:txBody>
          <a:bodyPr vert="horz" lIns="90562" tIns="45281" rIns="90562" bIns="45281" rtlCol="0" anchor="b"/>
          <a:lstStyle>
            <a:lvl1pPr algn="l">
              <a:defRPr sz="1200"/>
            </a:lvl1pPr>
          </a:lstStyle>
          <a:p>
            <a:endParaRPr lang="en-US"/>
          </a:p>
        </p:txBody>
      </p:sp>
      <p:sp>
        <p:nvSpPr>
          <p:cNvPr id="7" name="Slide Number Placeholder 6"/>
          <p:cNvSpPr>
            <a:spLocks noGrp="1"/>
          </p:cNvSpPr>
          <p:nvPr>
            <p:ph type="sldNum" sz="quarter" idx="5"/>
          </p:nvPr>
        </p:nvSpPr>
        <p:spPr>
          <a:xfrm>
            <a:off x="3884356" y="8829299"/>
            <a:ext cx="2972107" cy="465528"/>
          </a:xfrm>
          <a:prstGeom prst="rect">
            <a:avLst/>
          </a:prstGeom>
        </p:spPr>
        <p:txBody>
          <a:bodyPr vert="horz" lIns="90562" tIns="45281" rIns="90562" bIns="45281" rtlCol="0" anchor="b"/>
          <a:lstStyle>
            <a:lvl1pPr algn="r">
              <a:defRPr sz="1200"/>
            </a:lvl1pPr>
          </a:lstStyle>
          <a:p>
            <a:fld id="{70CA3E2B-876D-4D4D-8698-A7361D873537}" type="slidenum">
              <a:rPr lang="en-US" smtClean="0"/>
              <a:pPr/>
              <a:t>‹#›</a:t>
            </a:fld>
            <a:endParaRPr lang="en-US"/>
          </a:p>
        </p:txBody>
      </p:sp>
    </p:spTree>
    <p:extLst>
      <p:ext uri="{BB962C8B-B14F-4D97-AF65-F5344CB8AC3E}">
        <p14:creationId xmlns:p14="http://schemas.microsoft.com/office/powerpoint/2010/main" val="131948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Jason Vincent</a:t>
            </a:r>
            <a:r>
              <a:rPr lang="en-US" baseline="0" dirty="0"/>
              <a:t>:  Welcome, overview of session &amp; present first speaker, Eunice Holland, KY River ADD</a:t>
            </a:r>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1</a:t>
            </a:fld>
            <a:endParaRPr lang="en-US"/>
          </a:p>
        </p:txBody>
      </p:sp>
    </p:spTree>
    <p:extLst>
      <p:ext uri="{BB962C8B-B14F-4D97-AF65-F5344CB8AC3E}">
        <p14:creationId xmlns:p14="http://schemas.microsoft.com/office/powerpoint/2010/main" val="748450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https://bradd-ky.maps.arcgis.com/apps/dashboards/85dbdb4bc842411a8d24be66a5dcbabc</a:t>
            </a:r>
          </a:p>
          <a:p>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10</a:t>
            </a:fld>
            <a:endParaRPr lang="en-US"/>
          </a:p>
        </p:txBody>
      </p:sp>
    </p:spTree>
    <p:extLst>
      <p:ext uri="{BB962C8B-B14F-4D97-AF65-F5344CB8AC3E}">
        <p14:creationId xmlns:p14="http://schemas.microsoft.com/office/powerpoint/2010/main" val="2453855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Jarrett Haley to Intro Jessica Elkin, KIPDA</a:t>
            </a:r>
          </a:p>
        </p:txBody>
      </p:sp>
      <p:sp>
        <p:nvSpPr>
          <p:cNvPr id="4" name="Slide Number Placeholder 3"/>
          <p:cNvSpPr>
            <a:spLocks noGrp="1"/>
          </p:cNvSpPr>
          <p:nvPr>
            <p:ph type="sldNum" sz="quarter" idx="5"/>
          </p:nvPr>
        </p:nvSpPr>
        <p:spPr/>
        <p:txBody>
          <a:bodyPr/>
          <a:lstStyle/>
          <a:p>
            <a:fld id="{70CA3E2B-876D-4D4D-8698-A7361D873537}" type="slidenum">
              <a:rPr lang="en-US" smtClean="0"/>
              <a:pPr/>
              <a:t>11</a:t>
            </a:fld>
            <a:endParaRPr lang="en-US"/>
          </a:p>
        </p:txBody>
      </p:sp>
    </p:spTree>
    <p:extLst>
      <p:ext uri="{BB962C8B-B14F-4D97-AF65-F5344CB8AC3E}">
        <p14:creationId xmlns:p14="http://schemas.microsoft.com/office/powerpoint/2010/main" val="4120522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1167">
              <a:defRPr/>
            </a:pPr>
            <a:r>
              <a:rPr lang="en-US" b="0" baseline="0" dirty="0"/>
              <a:t>Why are we here? We are here to serve the community. Our mission is to assure that each older adult and those with disabilities are armed with all that they need to remain in their home and community.  </a:t>
            </a:r>
            <a:endParaRPr lang="en-US" b="0" dirty="0"/>
          </a:p>
          <a:p>
            <a:pPr eaLnBrk="1" hangingPunct="1">
              <a:lnSpc>
                <a:spcPct val="90000"/>
              </a:lnSpc>
              <a:spcBef>
                <a:spcPct val="0"/>
              </a:spcBef>
            </a:pPr>
            <a:endParaRPr lang="en-US" alt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A3E2B-876D-4D4D-8698-A7361D87353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62675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15 AAA’s in Kentucky – KIPDA serves SEVEN counties – </a:t>
            </a:r>
          </a:p>
          <a:p>
            <a:endParaRPr lang="en-US" dirty="0"/>
          </a:p>
          <a:p>
            <a:pPr marL="171450" indent="-171450">
              <a:buFont typeface="Arial" charset="0"/>
              <a:buChar char="•"/>
            </a:pPr>
            <a:r>
              <a:rPr lang="en-US" altLang="en-US" b="1" dirty="0">
                <a:solidFill>
                  <a:schemeClr val="tx1"/>
                </a:solidFill>
                <a:cs typeface="Arial" charset="0"/>
              </a:rPr>
              <a:t>Provide access to services in local communities.</a:t>
            </a:r>
            <a:r>
              <a:rPr lang="en-US" altLang="en-US" dirty="0">
                <a:solidFill>
                  <a:schemeClr val="tx1"/>
                </a:solidFill>
                <a:cs typeface="Arial" charset="0"/>
              </a:rPr>
              <a:t> This </a:t>
            </a:r>
            <a:r>
              <a:rPr lang="en-US" altLang="en-US" dirty="0">
                <a:solidFill>
                  <a:schemeClr val="bg1"/>
                </a:solidFill>
                <a:cs typeface="Arial" charset="0"/>
              </a:rPr>
              <a:t>may </a:t>
            </a:r>
            <a:r>
              <a:rPr lang="en-US" altLang="en-US" dirty="0">
                <a:cs typeface="Arial" charset="0"/>
              </a:rPr>
              <a:t>include information and assistance, assessment, case management, telephone reassurance, friendly visiting and transportation.</a:t>
            </a:r>
          </a:p>
          <a:p>
            <a:pPr marL="171450" indent="-171450">
              <a:buFont typeface="Arial" charset="0"/>
              <a:buChar char="•"/>
            </a:pPr>
            <a:endParaRPr lang="en-US" altLang="en-US" dirty="0">
              <a:cs typeface="Arial" charset="0"/>
            </a:endParaRPr>
          </a:p>
          <a:p>
            <a:pPr marL="171450" indent="-171450">
              <a:buFont typeface="Arial" charset="0"/>
              <a:buChar char="•"/>
            </a:pPr>
            <a:r>
              <a:rPr lang="en-US" altLang="en-US" b="1" dirty="0">
                <a:cs typeface="Arial" charset="0"/>
              </a:rPr>
              <a:t>Support independent living through home and community-based care.</a:t>
            </a:r>
            <a:r>
              <a:rPr lang="en-US" altLang="en-US" dirty="0">
                <a:cs typeface="Arial" charset="0"/>
              </a:rPr>
              <a:t> Examples are personal care, homemaker and chore, adult day, respite, home repair, senior center programs, money management, family caregiver services and more. </a:t>
            </a:r>
          </a:p>
          <a:p>
            <a:pPr marL="171450" indent="-171450">
              <a:buFont typeface="Arial" charset="0"/>
              <a:buChar char="•"/>
            </a:pPr>
            <a:endParaRPr lang="en-US" altLang="en-US" dirty="0">
              <a:cs typeface="Arial" charset="0"/>
            </a:endParaRPr>
          </a:p>
          <a:p>
            <a:pPr marL="171450" indent="-171450">
              <a:buFont typeface="Arial" charset="0"/>
              <a:buChar char="•"/>
            </a:pPr>
            <a:r>
              <a:rPr lang="en-US" altLang="en-US" b="1" dirty="0">
                <a:cs typeface="Arial" charset="0"/>
              </a:rPr>
              <a:t>Meet the nutritional needs of older adults.</a:t>
            </a:r>
            <a:r>
              <a:rPr lang="en-US" altLang="en-US" dirty="0">
                <a:cs typeface="Arial" charset="0"/>
              </a:rPr>
              <a:t> These meals are served at congregate meal sites (senior centers, senior housing and adult day care centers) or delivered to the homes of frail or homebound elders. Nutrition education and counseling is also included.</a:t>
            </a:r>
          </a:p>
          <a:p>
            <a:pPr marL="171450" indent="-171450">
              <a:buFont typeface="Arial" charset="0"/>
              <a:buChar char="•"/>
            </a:pPr>
            <a:endParaRPr lang="en-US" altLang="en-US" dirty="0">
              <a:cs typeface="Arial" charset="0"/>
            </a:endParaRPr>
          </a:p>
          <a:p>
            <a:pPr marL="171450" indent="-171450">
              <a:buFont typeface="Arial" charset="0"/>
              <a:buChar char="•"/>
              <a:defRPr/>
            </a:pPr>
            <a:r>
              <a:rPr lang="en-US" altLang="en-US" b="1" dirty="0">
                <a:cs typeface="Arial" charset="0"/>
              </a:rPr>
              <a:t>Protect the basic rights of the most vulnerable elders.</a:t>
            </a:r>
            <a:r>
              <a:rPr lang="en-US" altLang="en-US" dirty="0">
                <a:cs typeface="Arial" charset="0"/>
              </a:rPr>
              <a:t> Funds are made available for the Ombudsman program, legal services and elder abuse prevention programs.</a:t>
            </a:r>
            <a:r>
              <a:rPr lang="en-US" altLang="en-US" dirty="0"/>
              <a:t> </a:t>
            </a:r>
          </a:p>
          <a:p>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13</a:t>
            </a:fld>
            <a:endParaRPr lang="en-US"/>
          </a:p>
        </p:txBody>
      </p:sp>
    </p:spTree>
    <p:extLst>
      <p:ext uri="{BB962C8B-B14F-4D97-AF65-F5344CB8AC3E}">
        <p14:creationId xmlns:p14="http://schemas.microsoft.com/office/powerpoint/2010/main" val="3598986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0"/>
              </a:spcBef>
            </a:pPr>
            <a:r>
              <a:rPr lang="en-US" altLang="en-US" dirty="0">
                <a:cs typeface="Arial" pitchFamily="34" charset="0"/>
              </a:rPr>
              <a:t>Create multi-year plans for the development of comprehensive, community-based services which meet the needs of older adults in their communities.  Provide information on and advocate for available services, programs, and policies that affect seniors within the service area.</a:t>
            </a:r>
            <a:br>
              <a:rPr lang="en-US" altLang="en-US" dirty="0">
                <a:cs typeface="Arial" pitchFamily="34" charset="0"/>
              </a:rPr>
            </a:br>
            <a:r>
              <a:rPr lang="en-US" altLang="en-US" dirty="0">
                <a:cs typeface="Arial" pitchFamily="34" charset="0"/>
              </a:rPr>
              <a:t>Coordinate Older Americans Act, state General and other funds which support the service delivery system. </a:t>
            </a:r>
            <a:r>
              <a:rPr lang="en-US" altLang="en-US" b="1" dirty="0">
                <a:cs typeface="Arial" pitchFamily="34" charset="0"/>
              </a:rPr>
              <a:t>Provide access to services in local communities.</a:t>
            </a:r>
            <a:r>
              <a:rPr lang="en-US" altLang="en-US" dirty="0">
                <a:cs typeface="Arial" pitchFamily="34" charset="0"/>
              </a:rPr>
              <a:t> This may include information and assistance, assessment, case management, telephone reassurance, friendly visiting and transportation.  </a:t>
            </a:r>
            <a:r>
              <a:rPr lang="en-US" altLang="en-US" b="1" dirty="0">
                <a:cs typeface="Arial" pitchFamily="34" charset="0"/>
              </a:rPr>
              <a:t>Support independent living through home and community-based care.</a:t>
            </a:r>
            <a:r>
              <a:rPr lang="en-US" altLang="en-US" dirty="0">
                <a:cs typeface="Arial" pitchFamily="34" charset="0"/>
              </a:rPr>
              <a:t> Examples are personal care, homemaker and chore, adult day, respite, home repair, senior center programs, money management, family caregiver services and more. </a:t>
            </a:r>
            <a:r>
              <a:rPr lang="en-US" altLang="en-US" b="1" dirty="0">
                <a:cs typeface="Arial" pitchFamily="34" charset="0"/>
              </a:rPr>
              <a:t>Meet the nutritional needs of older adults.</a:t>
            </a:r>
            <a:r>
              <a:rPr lang="en-US" altLang="en-US" dirty="0">
                <a:cs typeface="Arial" pitchFamily="34" charset="0"/>
              </a:rPr>
              <a:t> These meals are served at congregate meal sites (senior centers, senior housing and adult day care centers) or delivered to the homes of frail or homebound elders. Nutrition education and counseling is also included. </a:t>
            </a:r>
            <a:r>
              <a:rPr lang="en-US" altLang="en-US" b="1" dirty="0">
                <a:cs typeface="Arial" pitchFamily="34" charset="0"/>
              </a:rPr>
              <a:t>Protect the basic rights of the most vulnerable elders.</a:t>
            </a:r>
            <a:r>
              <a:rPr lang="en-US" altLang="en-US" dirty="0">
                <a:cs typeface="Arial" pitchFamily="34" charset="0"/>
              </a:rPr>
              <a:t> Funds are made available for the Ombudsman program, legal services and elder abuse prevention programs.</a:t>
            </a:r>
            <a:r>
              <a:rPr lang="en-US" altLang="en-US" dirty="0"/>
              <a: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A3E2B-876D-4D4D-8698-A7361D87353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1693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Between 2015 and 2040, according to the Census Bureau’s National Population Projections, the U.S. total population is projected to increase by 18 percent— from 321 million to 380 million. During this period, the ages 65 and older population is expected to increase much more rapidly—from 47.8 million to 82.3 million, an increase of 72 percent. </a:t>
            </a:r>
          </a:p>
          <a:p>
            <a:r>
              <a:rPr lang="en-US" b="1" i="1" dirty="0"/>
              <a:t>The nation’s older adult population grew by roughly 6 million between 2010 and 2014, concentrated in Southern and Western states. </a:t>
            </a:r>
            <a:r>
              <a:rPr lang="en-US" dirty="0"/>
              <a:t>A Message to the President on Aging Policy </a:t>
            </a:r>
            <a:r>
              <a:rPr lang="en-US" i="1" dirty="0"/>
              <a:t>Volume 40 .Number 4 </a:t>
            </a:r>
            <a:r>
              <a:rPr lang="en-US" dirty="0"/>
              <a:t>| 11 genders and all races and ethnic groups, the oldest-old cohort is forecasted to grow even faster than the ages-65-and-older population (132 percent versus 72 percent) over the next quarter century. By 2040, the ages-85-and-older population is projected to reach 14.6 million, up from 6.3 million in 2015. Outpacing both groups, the ages-100-and-older population is projected to increase by 168 percent between 2015 and 2040. According to Census Bureau projections, there will be an estimated 193,000 centenarians living in the United States by 2040, up from 72,000 in 2015 (U.S. Census Bureau, 2014).</a:t>
            </a:r>
          </a:p>
          <a:p>
            <a:r>
              <a:rPr lang="en-US" dirty="0"/>
              <a:t>I want you to pay these special statistics to basically show that the Baby Boomer population are increasing phenomenally.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A3E2B-876D-4D4D-8698-A7361D87353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88563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0"/>
              </a:spcBef>
            </a:pPr>
            <a:endParaRPr lang="en-US" alt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A3E2B-876D-4D4D-8698-A7361D87353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41611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AAA varies slightly in the services they provide, but for the most part these are the core services </a:t>
            </a:r>
          </a:p>
        </p:txBody>
      </p:sp>
      <p:sp>
        <p:nvSpPr>
          <p:cNvPr id="4" name="Slide Number Placeholder 3"/>
          <p:cNvSpPr>
            <a:spLocks noGrp="1"/>
          </p:cNvSpPr>
          <p:nvPr>
            <p:ph type="sldNum" sz="quarter" idx="5"/>
          </p:nvPr>
        </p:nvSpPr>
        <p:spPr/>
        <p:txBody>
          <a:bodyPr/>
          <a:lstStyle/>
          <a:p>
            <a:fld id="{70CA3E2B-876D-4D4D-8698-A7361D873537}" type="slidenum">
              <a:rPr lang="en-US" smtClean="0"/>
              <a:pPr/>
              <a:t>17</a:t>
            </a:fld>
            <a:endParaRPr lang="en-US"/>
          </a:p>
        </p:txBody>
      </p:sp>
    </p:spTree>
    <p:extLst>
      <p:ext uri="{BB962C8B-B14F-4D97-AF65-F5344CB8AC3E}">
        <p14:creationId xmlns:p14="http://schemas.microsoft.com/office/powerpoint/2010/main" val="4058616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CA3E2B-876D-4D4D-8698-A7361D873537}" type="slidenum">
              <a:rPr lang="en-US" smtClean="0"/>
              <a:pPr/>
              <a:t>18</a:t>
            </a:fld>
            <a:endParaRPr lang="en-US"/>
          </a:p>
        </p:txBody>
      </p:sp>
    </p:spTree>
    <p:extLst>
      <p:ext uri="{BB962C8B-B14F-4D97-AF65-F5344CB8AC3E}">
        <p14:creationId xmlns:p14="http://schemas.microsoft.com/office/powerpoint/2010/main" val="516849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don’t do this alone.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A3E2B-876D-4D4D-8698-A7361D87353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3489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2</a:t>
            </a:fld>
            <a:endParaRPr lang="en-US"/>
          </a:p>
        </p:txBody>
      </p:sp>
    </p:spTree>
    <p:extLst>
      <p:ext uri="{BB962C8B-B14F-4D97-AF65-F5344CB8AC3E}">
        <p14:creationId xmlns:p14="http://schemas.microsoft.com/office/powerpoint/2010/main" val="4084959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ltLang="en-US" dirty="0"/>
              <a:t>Wrap-up and conclude presentation with a charge for all of us; requesting the support of the ADD Directors and KCADDs; acknowledge the importance of lobbying state officials and legislators concerning aging funds (stop cutting; begin to increase).</a:t>
            </a:r>
          </a:p>
          <a:p>
            <a:pPr eaLnBrk="1" hangingPunct="1">
              <a:lnSpc>
                <a:spcPct val="90000"/>
              </a:lnSpc>
              <a:spcBef>
                <a:spcPct val="0"/>
              </a:spcBef>
            </a:pPr>
            <a:endParaRPr lang="en-US" alt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0CA3E2B-876D-4D4D-8698-A7361D87353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1274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Jason</a:t>
            </a:r>
            <a:r>
              <a:rPr lang="en-US" baseline="0" dirty="0"/>
              <a:t> Vincent to moderate questions for any part of the program.  Next slide is just a Thank You &amp; Closing slide.</a:t>
            </a:r>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21</a:t>
            </a:fld>
            <a:endParaRPr lang="en-US"/>
          </a:p>
        </p:txBody>
      </p:sp>
    </p:spTree>
    <p:extLst>
      <p:ext uri="{BB962C8B-B14F-4D97-AF65-F5344CB8AC3E}">
        <p14:creationId xmlns:p14="http://schemas.microsoft.com/office/powerpoint/2010/main" val="3594241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a:t>
            </a:r>
            <a:r>
              <a:rPr lang="en-US" baseline="0" dirty="0"/>
              <a:t> you.</a:t>
            </a:r>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22</a:t>
            </a:fld>
            <a:endParaRPr lang="en-US"/>
          </a:p>
        </p:txBody>
      </p:sp>
    </p:spTree>
    <p:extLst>
      <p:ext uri="{BB962C8B-B14F-4D97-AF65-F5344CB8AC3E}">
        <p14:creationId xmlns:p14="http://schemas.microsoft.com/office/powerpoint/2010/main" val="1159159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CA3E2B-876D-4D4D-8698-A7361D873537}" type="slidenum">
              <a:rPr lang="en-US" smtClean="0"/>
              <a:pPr/>
              <a:t>3</a:t>
            </a:fld>
            <a:endParaRPr lang="en-US"/>
          </a:p>
        </p:txBody>
      </p:sp>
    </p:spTree>
    <p:extLst>
      <p:ext uri="{BB962C8B-B14F-4D97-AF65-F5344CB8AC3E}">
        <p14:creationId xmlns:p14="http://schemas.microsoft.com/office/powerpoint/2010/main" val="2127784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Kentucky has maintained a Statewide Transportation Planning process since the 1970s through the ADDs</a:t>
            </a:r>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4</a:t>
            </a:fld>
            <a:endParaRPr lang="en-US"/>
          </a:p>
        </p:txBody>
      </p:sp>
    </p:spTree>
    <p:extLst>
      <p:ext uri="{BB962C8B-B14F-4D97-AF65-F5344CB8AC3E}">
        <p14:creationId xmlns:p14="http://schemas.microsoft.com/office/powerpoint/2010/main" val="823780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0CA3E2B-876D-4D4D-8698-A7361D873537}" type="slidenum">
              <a:rPr lang="en-US" smtClean="0"/>
              <a:pPr/>
              <a:t>5</a:t>
            </a:fld>
            <a:endParaRPr lang="en-US"/>
          </a:p>
        </p:txBody>
      </p:sp>
    </p:spTree>
    <p:extLst>
      <p:ext uri="{BB962C8B-B14F-4D97-AF65-F5344CB8AC3E}">
        <p14:creationId xmlns:p14="http://schemas.microsoft.com/office/powerpoint/2010/main" val="3220596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ADD has a Regional Transportation Committee that meets at least 4 times per year.  </a:t>
            </a:r>
          </a:p>
        </p:txBody>
      </p:sp>
      <p:sp>
        <p:nvSpPr>
          <p:cNvPr id="4" name="Slide Number Placeholder 3"/>
          <p:cNvSpPr>
            <a:spLocks noGrp="1"/>
          </p:cNvSpPr>
          <p:nvPr>
            <p:ph type="sldNum" sz="quarter" idx="5"/>
          </p:nvPr>
        </p:nvSpPr>
        <p:spPr/>
        <p:txBody>
          <a:bodyPr/>
          <a:lstStyle/>
          <a:p>
            <a:fld id="{70CA3E2B-876D-4D4D-8698-A7361D873537}" type="slidenum">
              <a:rPr lang="en-US" smtClean="0"/>
              <a:pPr/>
              <a:t>6</a:t>
            </a:fld>
            <a:endParaRPr lang="en-US"/>
          </a:p>
        </p:txBody>
      </p:sp>
    </p:spTree>
    <p:extLst>
      <p:ext uri="{BB962C8B-B14F-4D97-AF65-F5344CB8AC3E}">
        <p14:creationId xmlns:p14="http://schemas.microsoft.com/office/powerpoint/2010/main" val="1610656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7</a:t>
            </a:fld>
            <a:endParaRPr lang="en-US"/>
          </a:p>
        </p:txBody>
      </p:sp>
    </p:spTree>
    <p:extLst>
      <p:ext uri="{BB962C8B-B14F-4D97-AF65-F5344CB8AC3E}">
        <p14:creationId xmlns:p14="http://schemas.microsoft.com/office/powerpoint/2010/main" val="3126886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project is reviewed and scored based on the five attributes. Data and inventories collected and maintained by the ADDs feed into the (SHIFT) process of scoring projects.  </a:t>
            </a:r>
          </a:p>
          <a:p>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8</a:t>
            </a:fld>
            <a:endParaRPr lang="en-US"/>
          </a:p>
        </p:txBody>
      </p:sp>
    </p:spTree>
    <p:extLst>
      <p:ext uri="{BB962C8B-B14F-4D97-AF65-F5344CB8AC3E}">
        <p14:creationId xmlns:p14="http://schemas.microsoft.com/office/powerpoint/2010/main" val="526359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List</a:t>
            </a:r>
            <a:r>
              <a:rPr lang="en-US" dirty="0"/>
              <a:t>: Projects identified by state and local transportation leaders</a:t>
            </a:r>
          </a:p>
          <a:p>
            <a:r>
              <a:rPr lang="en-US" b="1" dirty="0"/>
              <a:t>Sponsorship</a:t>
            </a:r>
            <a:r>
              <a:rPr lang="en-US" dirty="0"/>
              <a:t>: Each ADD, MPO and Highway District is allocated a number of sponsorships based on population, lane miles and number of counties served.  After consulting with local officials, transportation leaders choose which projects to sponsor. </a:t>
            </a:r>
          </a:p>
          <a:p>
            <a:endParaRPr lang="en-US" b="1" dirty="0"/>
          </a:p>
          <a:p>
            <a:r>
              <a:rPr lang="en-US" b="1" dirty="0"/>
              <a:t>Review and Scoring</a:t>
            </a:r>
            <a:r>
              <a:rPr lang="en-US" dirty="0"/>
              <a:t>: Projects are reviewed and scored on a scale of 0 to 100 with formula using key attributes </a:t>
            </a:r>
            <a:r>
              <a:rPr lang="en-US" i="1" dirty="0"/>
              <a:t>(previous slide).    </a:t>
            </a:r>
          </a:p>
          <a:p>
            <a:endParaRPr lang="en-US" b="1" dirty="0"/>
          </a:p>
          <a:p>
            <a:r>
              <a:rPr lang="en-US" b="1" dirty="0"/>
              <a:t>Regional Priorities</a:t>
            </a:r>
            <a:r>
              <a:rPr lang="en-US" dirty="0"/>
              <a:t>: Kentucky is divided into 4 regions, each containing 3 KYTC Highway Districts.  Each region gets an equal allocation of funds.  The top ranking projects in each region are the priorities considered in drafting the State Highway Plan. </a:t>
            </a:r>
          </a:p>
          <a:p>
            <a:endParaRPr lang="en-US" b="1" dirty="0"/>
          </a:p>
          <a:p>
            <a:r>
              <a:rPr lang="en-US" b="1" dirty="0"/>
              <a:t>Recommended State Highway Plan</a:t>
            </a:r>
            <a:r>
              <a:rPr lang="en-US" i="1" dirty="0"/>
              <a:t>: </a:t>
            </a:r>
            <a:r>
              <a:rPr lang="en-US" dirty="0"/>
              <a:t>KYTC combines statewide and regional priorities to help develop the Governor’s Recommended State Highway Plan, which is presented to the General Assembly.  </a:t>
            </a:r>
          </a:p>
          <a:p>
            <a:r>
              <a:rPr lang="en-US" b="1" dirty="0"/>
              <a:t>Enacted State Highway Plan</a:t>
            </a:r>
            <a:r>
              <a:rPr lang="en-US" dirty="0"/>
              <a:t>: During the legislative session, lawmakers fine-tune the plan based on additional information and funding availability.  The result is the Enacted State Highway Plan which includes 2 years of funded projects and spending priorities for the following 4 years.  </a:t>
            </a:r>
          </a:p>
          <a:p>
            <a:endParaRPr lang="en-US" dirty="0"/>
          </a:p>
          <a:p>
            <a:r>
              <a:rPr lang="en-US" dirty="0"/>
              <a:t>If you’d like to provide input on projects and the SHIFT process, contact your local Area Development District (ADD). </a:t>
            </a:r>
            <a:r>
              <a:rPr lang="en-US" i="1" dirty="0"/>
              <a:t/>
            </a:r>
            <a:br>
              <a:rPr lang="en-US" i="1" dirty="0"/>
            </a:br>
            <a:r>
              <a:rPr lang="en-US" i="1" dirty="0"/>
              <a:t>Eunice to intro</a:t>
            </a:r>
            <a:r>
              <a:rPr lang="en-US" i="1" baseline="0" dirty="0"/>
              <a:t> Nate </a:t>
            </a:r>
            <a:r>
              <a:rPr lang="en-US" i="1" baseline="0" dirty="0" err="1"/>
              <a:t>Heisler</a:t>
            </a:r>
            <a:r>
              <a:rPr lang="en-US" i="1" baseline="0" dirty="0"/>
              <a:t>, Barren River ADD, Transportation Planner.</a:t>
            </a:r>
            <a:endParaRPr lang="en-US" i="1" dirty="0"/>
          </a:p>
          <a:p>
            <a:endParaRPr lang="en-US" dirty="0"/>
          </a:p>
        </p:txBody>
      </p:sp>
      <p:sp>
        <p:nvSpPr>
          <p:cNvPr id="4" name="Slide Number Placeholder 3"/>
          <p:cNvSpPr>
            <a:spLocks noGrp="1"/>
          </p:cNvSpPr>
          <p:nvPr>
            <p:ph type="sldNum" sz="quarter" idx="5"/>
          </p:nvPr>
        </p:nvSpPr>
        <p:spPr/>
        <p:txBody>
          <a:bodyPr/>
          <a:lstStyle/>
          <a:p>
            <a:fld id="{70CA3E2B-876D-4D4D-8698-A7361D873537}" type="slidenum">
              <a:rPr lang="en-US" smtClean="0"/>
              <a:pPr/>
              <a:t>9</a:t>
            </a:fld>
            <a:endParaRPr lang="en-US" dirty="0"/>
          </a:p>
        </p:txBody>
      </p:sp>
    </p:spTree>
    <p:extLst>
      <p:ext uri="{BB962C8B-B14F-4D97-AF65-F5344CB8AC3E}">
        <p14:creationId xmlns:p14="http://schemas.microsoft.com/office/powerpoint/2010/main" val="1127412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951015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4020077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645514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154527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38735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1348748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1599205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314608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924050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512013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2556885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31709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723040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3859453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86711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8A6EC97-D587-4396-A6F5-69430AC101AD}" type="datetimeFigureOut">
              <a:rPr lang="en-US" smtClean="0"/>
              <a:pPr/>
              <a:t>8/20/2021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1874532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8A6EC97-D587-4396-A6F5-69430AC101AD}" type="datetimeFigureOut">
              <a:rPr lang="en-US" smtClean="0"/>
              <a:pPr/>
              <a:t>8/20/2021</a:t>
            </a:fld>
            <a:endParaRPr lang="en-US"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A493B332-709F-419E-A56E-9FAA9EFD6A78}" type="slidenum">
              <a:rPr lang="en-US" smtClean="0"/>
              <a:pPr/>
              <a:t>‹#›</a:t>
            </a:fld>
            <a:endParaRPr lang="en-US" dirty="0"/>
          </a:p>
        </p:txBody>
      </p:sp>
    </p:spTree>
    <p:extLst>
      <p:ext uri="{BB962C8B-B14F-4D97-AF65-F5344CB8AC3E}">
        <p14:creationId xmlns:p14="http://schemas.microsoft.com/office/powerpoint/2010/main" val="3487006610"/>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nate.heisler@bradd.org"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s://bradd-ky.maps.arcgis.com/apps/dashboards/85dbdb4bc842411a8d24be66a5dcbabc" TargetMode="Externa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hyperlink" Target="mailto:eunice.holland@kradd.org"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mailto:eunice.holland@kradd.or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1BC77-1CC9-456A-BCC7-80E379845B78}"/>
              </a:ext>
            </a:extLst>
          </p:cNvPr>
          <p:cNvSpPr>
            <a:spLocks noGrp="1"/>
          </p:cNvSpPr>
          <p:nvPr>
            <p:ph type="ctrTitle"/>
          </p:nvPr>
        </p:nvSpPr>
        <p:spPr>
          <a:xfrm>
            <a:off x="914400" y="2417366"/>
            <a:ext cx="6042914" cy="1646302"/>
          </a:xfrm>
        </p:spPr>
        <p:txBody>
          <a:bodyPr/>
          <a:lstStyle/>
          <a:p>
            <a:r>
              <a:rPr lang="en-US" sz="4000" dirty="0" err="1">
                <a:solidFill>
                  <a:srgbClr val="009144"/>
                </a:solidFill>
              </a:rPr>
              <a:t>SHIFT</a:t>
            </a:r>
            <a:r>
              <a:rPr lang="en-US" sz="4000" dirty="0" err="1"/>
              <a:t>ing</a:t>
            </a:r>
            <a:r>
              <a:rPr lang="en-US" sz="4000" dirty="0"/>
              <a:t> Through Transportation Planning</a:t>
            </a:r>
            <a:r>
              <a:rPr lang="en-US" dirty="0"/>
              <a:t/>
            </a:r>
            <a:br>
              <a:rPr lang="en-US" dirty="0"/>
            </a:br>
            <a:r>
              <a:rPr lang="en-US" sz="4000" dirty="0"/>
              <a:t> </a:t>
            </a:r>
            <a:br>
              <a:rPr lang="en-US" sz="4000" dirty="0"/>
            </a:br>
            <a:r>
              <a:rPr lang="en-US" sz="4000" dirty="0"/>
              <a:t>Navigating Health &amp; Human Services Programs</a:t>
            </a:r>
          </a:p>
        </p:txBody>
      </p:sp>
      <p:sp>
        <p:nvSpPr>
          <p:cNvPr id="3" name="Subtitle 2">
            <a:extLst>
              <a:ext uri="{FF2B5EF4-FFF2-40B4-BE49-F238E27FC236}">
                <a16:creationId xmlns:a16="http://schemas.microsoft.com/office/drawing/2014/main" id="{A3D480AD-2587-47BB-AA23-C5C5D3558715}"/>
              </a:ext>
            </a:extLst>
          </p:cNvPr>
          <p:cNvSpPr>
            <a:spLocks noGrp="1"/>
          </p:cNvSpPr>
          <p:nvPr>
            <p:ph type="subTitle" idx="1"/>
          </p:nvPr>
        </p:nvSpPr>
        <p:spPr/>
        <p:txBody>
          <a:bodyPr/>
          <a:lstStyle/>
          <a:p>
            <a:r>
              <a:rPr lang="en-US" dirty="0"/>
              <a:t>Kentucky’s Area Development Districts</a:t>
            </a:r>
          </a:p>
        </p:txBody>
      </p:sp>
    </p:spTree>
    <p:extLst>
      <p:ext uri="{BB962C8B-B14F-4D97-AF65-F5344CB8AC3E}">
        <p14:creationId xmlns:p14="http://schemas.microsoft.com/office/powerpoint/2010/main" val="3723940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CA62B-52BA-4152-A131-729FFC7C509A}"/>
              </a:ext>
            </a:extLst>
          </p:cNvPr>
          <p:cNvSpPr txBox="1">
            <a:spLocks/>
          </p:cNvSpPr>
          <p:nvPr/>
        </p:nvSpPr>
        <p:spPr>
          <a:xfrm>
            <a:off x="152400" y="85945"/>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dirty="0"/>
              <a:t/>
            </a:r>
            <a:br>
              <a:rPr lang="en-US" sz="3200" dirty="0"/>
            </a:br>
            <a:r>
              <a:rPr lang="en-US" sz="3200" dirty="0"/>
              <a:t>Regional Transportation Planning</a:t>
            </a:r>
          </a:p>
        </p:txBody>
      </p:sp>
      <p:sp>
        <p:nvSpPr>
          <p:cNvPr id="3" name="Rectangle 2">
            <a:extLst>
              <a:ext uri="{FF2B5EF4-FFF2-40B4-BE49-F238E27FC236}">
                <a16:creationId xmlns:a16="http://schemas.microsoft.com/office/drawing/2014/main" id="{0B9FF369-35B6-4DF0-97B7-DE5E355F3BD4}"/>
              </a:ext>
            </a:extLst>
          </p:cNvPr>
          <p:cNvSpPr/>
          <p:nvPr/>
        </p:nvSpPr>
        <p:spPr>
          <a:xfrm>
            <a:off x="1066800" y="3276600"/>
            <a:ext cx="6015493" cy="954107"/>
          </a:xfrm>
          <a:prstGeom prst="rect">
            <a:avLst/>
          </a:prstGeom>
        </p:spPr>
        <p:txBody>
          <a:bodyPr wrap="none">
            <a:spAutoFit/>
          </a:bodyPr>
          <a:lstStyle/>
          <a:p>
            <a:pPr algn="ctr"/>
            <a:r>
              <a:rPr lang="en-US" sz="2800" dirty="0"/>
              <a:t>Nate </a:t>
            </a:r>
            <a:r>
              <a:rPr lang="en-US" sz="2800" dirty="0" err="1"/>
              <a:t>Heisler</a:t>
            </a:r>
            <a:r>
              <a:rPr lang="en-US" sz="2800" dirty="0"/>
              <a:t>, Transportation Planner</a:t>
            </a:r>
          </a:p>
          <a:p>
            <a:pPr algn="ctr"/>
            <a:r>
              <a:rPr lang="en-US" sz="2800" dirty="0">
                <a:hlinkClick r:id="rId3"/>
              </a:rPr>
              <a:t>nate.heisler@bradd.org</a:t>
            </a:r>
            <a:r>
              <a:rPr lang="en-US" sz="2800" dirty="0"/>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4601" y="4648199"/>
            <a:ext cx="3127315" cy="2028397"/>
          </a:xfrm>
          <a:prstGeom prst="rect">
            <a:avLst/>
          </a:prstGeom>
        </p:spPr>
      </p:pic>
      <p:sp>
        <p:nvSpPr>
          <p:cNvPr id="7" name="Rectangle 6">
            <a:extLst>
              <a:ext uri="{FF2B5EF4-FFF2-40B4-BE49-F238E27FC236}">
                <a16:creationId xmlns:a16="http://schemas.microsoft.com/office/drawing/2014/main" id="{0B9FF369-35B6-4DF0-97B7-DE5E355F3BD4}"/>
              </a:ext>
            </a:extLst>
          </p:cNvPr>
          <p:cNvSpPr/>
          <p:nvPr/>
        </p:nvSpPr>
        <p:spPr>
          <a:xfrm>
            <a:off x="1142999" y="1722499"/>
            <a:ext cx="5486401" cy="954107"/>
          </a:xfrm>
          <a:prstGeom prst="rect">
            <a:avLst/>
          </a:prstGeom>
        </p:spPr>
        <p:txBody>
          <a:bodyPr wrap="square">
            <a:spAutoFit/>
          </a:bodyPr>
          <a:lstStyle/>
          <a:p>
            <a:pPr algn="ctr"/>
            <a:r>
              <a:rPr lang="en-US" sz="2800" dirty="0">
                <a:hlinkClick r:id="rId5"/>
              </a:rPr>
              <a:t>Barren River Regional Transportation Dashboard</a:t>
            </a:r>
            <a:endParaRPr lang="en-US" sz="2800" dirty="0"/>
          </a:p>
        </p:txBody>
      </p:sp>
    </p:spTree>
    <p:extLst>
      <p:ext uri="{BB962C8B-B14F-4D97-AF65-F5344CB8AC3E}">
        <p14:creationId xmlns:p14="http://schemas.microsoft.com/office/powerpoint/2010/main" val="3037461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B9FF369-35B6-4DF0-97B7-DE5E355F3BD4}"/>
              </a:ext>
            </a:extLst>
          </p:cNvPr>
          <p:cNvSpPr/>
          <p:nvPr/>
        </p:nvSpPr>
        <p:spPr>
          <a:xfrm>
            <a:off x="457200" y="1524000"/>
            <a:ext cx="7467600" cy="2677656"/>
          </a:xfrm>
          <a:prstGeom prst="rect">
            <a:avLst/>
          </a:prstGeom>
        </p:spPr>
        <p:txBody>
          <a:bodyPr wrap="square">
            <a:spAutoFit/>
          </a:bodyPr>
          <a:lstStyle/>
          <a:p>
            <a:r>
              <a:rPr lang="en-US" sz="2800" dirty="0"/>
              <a:t>Jessica Elkin</a:t>
            </a:r>
          </a:p>
          <a:p>
            <a:r>
              <a:rPr lang="en-US" sz="2800" dirty="0"/>
              <a:t>Social Services Division Director</a:t>
            </a:r>
          </a:p>
          <a:p>
            <a:r>
              <a:rPr lang="en-US" sz="2800" dirty="0"/>
              <a:t>Area Agency on Aging </a:t>
            </a:r>
          </a:p>
          <a:p>
            <a:r>
              <a:rPr lang="en-US" sz="2800" dirty="0" err="1"/>
              <a:t>Kentuckiana</a:t>
            </a:r>
            <a:r>
              <a:rPr lang="en-US" sz="2800" dirty="0"/>
              <a:t> Regional Planning and Development Agency – KIPDA </a:t>
            </a:r>
          </a:p>
          <a:p>
            <a:r>
              <a:rPr lang="en-US" sz="2800" dirty="0">
                <a:hlinkClick r:id="rId3"/>
              </a:rPr>
              <a:t>Jessica.Elkin@kipda.org</a:t>
            </a:r>
            <a:endParaRPr lang="en-US" sz="2800" dirty="0"/>
          </a:p>
        </p:txBody>
      </p:sp>
      <p:sp>
        <p:nvSpPr>
          <p:cNvPr id="5" name="Title 1">
            <a:extLst>
              <a:ext uri="{FF2B5EF4-FFF2-40B4-BE49-F238E27FC236}">
                <a16:creationId xmlns:a16="http://schemas.microsoft.com/office/drawing/2014/main" id="{443286FB-DB2B-42E4-AA8F-59C13476F117}"/>
              </a:ext>
            </a:extLst>
          </p:cNvPr>
          <p:cNvSpPr txBox="1">
            <a:spLocks/>
          </p:cNvSpPr>
          <p:nvPr/>
        </p:nvSpPr>
        <p:spPr>
          <a:xfrm>
            <a:off x="457200" y="76200"/>
            <a:ext cx="71628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dirty="0"/>
              <a:t/>
            </a:r>
            <a:br>
              <a:rPr lang="en-US" sz="3200" dirty="0"/>
            </a:br>
            <a:r>
              <a:rPr lang="en-US" sz="3200" dirty="0"/>
              <a:t>Area Agency on Aging Planning</a:t>
            </a:r>
          </a:p>
        </p:txBody>
      </p:sp>
    </p:spTree>
    <p:extLst>
      <p:ext uri="{BB962C8B-B14F-4D97-AF65-F5344CB8AC3E}">
        <p14:creationId xmlns:p14="http://schemas.microsoft.com/office/powerpoint/2010/main" val="3321247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381000" y="-152400"/>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
            </a:r>
            <a:b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br>
            <a:r>
              <a:rPr lang="en-US" sz="3200" dirty="0">
                <a:solidFill>
                  <a:srgbClr val="0F6FC6"/>
                </a:solidFill>
                <a:latin typeface="Trebuchet MS" panose="020B0603020202020204"/>
              </a:rPr>
              <a:t>Kentucky’s Area Agencies on Aging:</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Here to Serve </a:t>
            </a:r>
            <a:r>
              <a:rPr lang="en-US" sz="3200" dirty="0">
                <a:solidFill>
                  <a:srgbClr val="0F6FC6"/>
                </a:solidFill>
                <a:latin typeface="Trebuchet MS" panose="020B0603020202020204"/>
              </a:rPr>
              <a:t>The</a:t>
            </a: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 Community</a:t>
            </a: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381000" y="1493590"/>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0F6FC6"/>
              </a:buClr>
              <a:buSzPct val="80000"/>
              <a:buNone/>
              <a:tabLst/>
              <a:defRPr/>
            </a:pPr>
            <a:endParaRPr kumimoji="0" lang="en-US"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695323" y="4210568"/>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pic>
        <p:nvPicPr>
          <p:cNvPr id="3" name="Picture 2">
            <a:extLst>
              <a:ext uri="{FF2B5EF4-FFF2-40B4-BE49-F238E27FC236}">
                <a16:creationId xmlns:a16="http://schemas.microsoft.com/office/drawing/2014/main" id="{B8AF9121-0443-4828-9051-D6904047AB75}"/>
              </a:ext>
            </a:extLst>
          </p:cNvPr>
          <p:cNvPicPr>
            <a:picLocks noChangeAspect="1"/>
          </p:cNvPicPr>
          <p:nvPr/>
        </p:nvPicPr>
        <p:blipFill>
          <a:blip r:embed="rId3"/>
          <a:stretch>
            <a:fillRect/>
          </a:stretch>
        </p:blipFill>
        <p:spPr>
          <a:xfrm>
            <a:off x="1143000" y="1672974"/>
            <a:ext cx="5447043" cy="4720411"/>
          </a:xfrm>
          <a:prstGeom prst="rect">
            <a:avLst/>
          </a:prstGeom>
        </p:spPr>
      </p:pic>
    </p:spTree>
    <p:extLst>
      <p:ext uri="{BB962C8B-B14F-4D97-AF65-F5344CB8AC3E}">
        <p14:creationId xmlns:p14="http://schemas.microsoft.com/office/powerpoint/2010/main" val="305572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76B5EC-54F3-488C-9AE6-9775542E08E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28600" y="304800"/>
            <a:ext cx="7126287" cy="327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D1CA9878-AFA1-402B-9AA9-20748BAFD857}"/>
              </a:ext>
            </a:extLst>
          </p:cNvPr>
          <p:cNvSpPr txBox="1"/>
          <p:nvPr/>
        </p:nvSpPr>
        <p:spPr>
          <a:xfrm>
            <a:off x="1744002" y="4114800"/>
            <a:ext cx="4519955" cy="984885"/>
          </a:xfrm>
          <a:prstGeom prst="rect">
            <a:avLst/>
          </a:prstGeom>
          <a:noFill/>
        </p:spPr>
        <p:txBody>
          <a:bodyPr wrap="none" rtlCol="0">
            <a:spAutoFit/>
          </a:bodyPr>
          <a:lstStyle/>
          <a:p>
            <a:pPr algn="ctr"/>
            <a:r>
              <a:rPr lang="en-US" sz="2000" dirty="0"/>
              <a:t>Kentucky’s 15 Area Agencies on Aging </a:t>
            </a:r>
          </a:p>
          <a:p>
            <a:pPr algn="ctr"/>
            <a:r>
              <a:rPr lang="en-US" sz="2000" dirty="0"/>
              <a:t>and Independent Living Districts</a:t>
            </a:r>
          </a:p>
          <a:p>
            <a:endParaRPr lang="en-US" dirty="0"/>
          </a:p>
        </p:txBody>
      </p:sp>
      <p:sp>
        <p:nvSpPr>
          <p:cNvPr id="5" name="TextBox 4">
            <a:extLst>
              <a:ext uri="{FF2B5EF4-FFF2-40B4-BE49-F238E27FC236}">
                <a16:creationId xmlns:a16="http://schemas.microsoft.com/office/drawing/2014/main" id="{296D1E59-5311-490F-9992-B5E459AEBA5C}"/>
              </a:ext>
            </a:extLst>
          </p:cNvPr>
          <p:cNvSpPr txBox="1"/>
          <p:nvPr/>
        </p:nvSpPr>
        <p:spPr>
          <a:xfrm>
            <a:off x="143821" y="5105400"/>
            <a:ext cx="7295843" cy="307777"/>
          </a:xfrm>
          <a:prstGeom prst="rect">
            <a:avLst/>
          </a:prstGeom>
          <a:noFill/>
        </p:spPr>
        <p:txBody>
          <a:bodyPr wrap="none" rtlCol="0">
            <a:spAutoFit/>
          </a:bodyPr>
          <a:lstStyle/>
          <a:p>
            <a:r>
              <a:rPr lang="en-US" sz="1400" dirty="0"/>
              <a:t>KIPDA serves seven counties: Jefferson, Bullitt, Spencer, Henry, Shelby, Trimble, Oldham</a:t>
            </a:r>
          </a:p>
        </p:txBody>
      </p:sp>
    </p:spTree>
    <p:extLst>
      <p:ext uri="{BB962C8B-B14F-4D97-AF65-F5344CB8AC3E}">
        <p14:creationId xmlns:p14="http://schemas.microsoft.com/office/powerpoint/2010/main" val="2134641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33814" y="-343936"/>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
            </a:r>
            <a:b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b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Kentucky’s Area Agencies on Aging &amp; Independent Living</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533400" y="1600200"/>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800" dirty="0">
                <a:solidFill>
                  <a:prstClr val="black">
                    <a:lumMod val="75000"/>
                    <a:lumOff val="25000"/>
                  </a:prstClr>
                </a:solidFill>
                <a:latin typeface="Trebuchet MS" panose="020B0603020202020204"/>
              </a:rPr>
              <a:t>There are fifteen (15) Area Agencies on Aging and Independent Living (AAAIL) in the State.</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8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Each of the AAAs are attached to the Area Development Districts (ADD) in the State.</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800" dirty="0">
                <a:solidFill>
                  <a:prstClr val="black">
                    <a:lumMod val="75000"/>
                    <a:lumOff val="25000"/>
                  </a:prstClr>
                </a:solidFill>
                <a:latin typeface="Trebuchet MS" panose="020B0603020202020204"/>
              </a:rPr>
              <a:t>Each AAA is responsible for general planning, development and implementation of various activities.</a:t>
            </a:r>
          </a:p>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695323" y="4210568"/>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769042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228600" y="-152400"/>
            <a:ext cx="5223986"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
            </a:r>
            <a:b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b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Older Adult Population </a:t>
            </a:r>
            <a:r>
              <a:rPr lang="en-US" sz="3200" dirty="0">
                <a:solidFill>
                  <a:srgbClr val="0F6FC6"/>
                </a:solidFill>
                <a:latin typeface="Trebuchet MS" panose="020B0603020202020204"/>
              </a:rPr>
              <a:t>Growing at an Astounding Rate</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4276490" y="1600200"/>
            <a:ext cx="32680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fontAlgn="auto">
              <a:lnSpc>
                <a:spcPct val="90000"/>
              </a:lnSpc>
              <a:tabLst/>
              <a:defRPr/>
            </a:pPr>
            <a:r>
              <a:rPr lang="en-US" sz="2200" dirty="0"/>
              <a:t>Oldest old population, 85+, is growing at a rate of 132% vs. 72%</a:t>
            </a:r>
          </a:p>
          <a:p>
            <a:pPr marL="342900" marR="0" lvl="0" indent="-342900" fontAlgn="auto">
              <a:lnSpc>
                <a:spcPct val="90000"/>
              </a:lnSpc>
              <a:tabLst/>
              <a:defRPr/>
            </a:pPr>
            <a:r>
              <a:rPr lang="en-US" sz="2200" dirty="0"/>
              <a:t>By 2040, 85+ will be 14.6 million: up from 6.3 million in 2015.</a:t>
            </a:r>
          </a:p>
          <a:p>
            <a:pPr marL="342900" marR="0" lvl="0" indent="-342900" fontAlgn="auto">
              <a:lnSpc>
                <a:spcPct val="90000"/>
              </a:lnSpc>
              <a:tabLst/>
              <a:defRPr/>
            </a:pPr>
            <a:r>
              <a:rPr lang="en-US" sz="2200" dirty="0"/>
              <a:t>100+ population increase by 168%     (2015 – 2040).</a:t>
            </a:r>
          </a:p>
          <a:p>
            <a:pPr marL="342900" marR="0" lvl="0" indent="-342900" fontAlgn="auto">
              <a:lnSpc>
                <a:spcPct val="90000"/>
              </a:lnSpc>
              <a:tabLst/>
              <a:defRPr/>
            </a:pPr>
            <a:r>
              <a:rPr lang="en-US" sz="2200" dirty="0"/>
              <a:t>From 72,000 to 193,000 centenarians.</a:t>
            </a:r>
          </a:p>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695323" y="4210568"/>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
        <p:nvSpPr>
          <p:cNvPr id="3" name="TextBox 2">
            <a:extLst>
              <a:ext uri="{FF2B5EF4-FFF2-40B4-BE49-F238E27FC236}">
                <a16:creationId xmlns:a16="http://schemas.microsoft.com/office/drawing/2014/main" id="{F46AAF82-6105-4EAF-BB84-7EA2DCD67EE8}"/>
              </a:ext>
            </a:extLst>
          </p:cNvPr>
          <p:cNvSpPr txBox="1"/>
          <p:nvPr/>
        </p:nvSpPr>
        <p:spPr>
          <a:xfrm>
            <a:off x="695323" y="2057400"/>
            <a:ext cx="184731" cy="369332"/>
          </a:xfrm>
          <a:prstGeom prst="rect">
            <a:avLst/>
          </a:prstGeom>
          <a:noFill/>
        </p:spPr>
        <p:txBody>
          <a:bodyPr wrap="none" rtlCol="0">
            <a:spAutoFit/>
          </a:bodyPr>
          <a:lstStyle/>
          <a:p>
            <a:endParaRPr lang="en-US" dirty="0"/>
          </a:p>
        </p:txBody>
      </p:sp>
      <p:pic>
        <p:nvPicPr>
          <p:cNvPr id="6" name="Picture 5">
            <a:extLst>
              <a:ext uri="{FF2B5EF4-FFF2-40B4-BE49-F238E27FC236}">
                <a16:creationId xmlns:a16="http://schemas.microsoft.com/office/drawing/2014/main" id="{A91536D8-A649-4C8C-B221-370384D1D4F2}"/>
              </a:ext>
            </a:extLst>
          </p:cNvPr>
          <p:cNvPicPr>
            <a:picLocks noChangeAspect="1"/>
          </p:cNvPicPr>
          <p:nvPr/>
        </p:nvPicPr>
        <p:blipFill>
          <a:blip r:embed="rId3"/>
          <a:stretch>
            <a:fillRect/>
          </a:stretch>
        </p:blipFill>
        <p:spPr>
          <a:xfrm>
            <a:off x="690459" y="1905000"/>
            <a:ext cx="3383573" cy="3682303"/>
          </a:xfrm>
          <a:prstGeom prst="rect">
            <a:avLst/>
          </a:prstGeom>
        </p:spPr>
      </p:pic>
    </p:spTree>
    <p:extLst>
      <p:ext uri="{BB962C8B-B14F-4D97-AF65-F5344CB8AC3E}">
        <p14:creationId xmlns:p14="http://schemas.microsoft.com/office/powerpoint/2010/main" val="3171211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533400" y="-152400"/>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
            </a:r>
            <a:b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br>
            <a:r>
              <a:rPr lang="en-US" sz="3200" dirty="0">
                <a:solidFill>
                  <a:srgbClr val="0F6FC6"/>
                </a:solidFill>
                <a:latin typeface="Trebuchet MS" panose="020B0603020202020204"/>
              </a:rPr>
              <a:t>Aging and Disability</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Resource Center – ADRC </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533400" y="1477152"/>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400" dirty="0">
                <a:solidFill>
                  <a:prstClr val="black">
                    <a:lumMod val="75000"/>
                    <a:lumOff val="25000"/>
                  </a:prstClr>
                </a:solidFill>
                <a:latin typeface="Trebuchet MS" panose="020B0603020202020204"/>
              </a:rPr>
              <a:t>“No Wrong Door” or “Single Point of Entry”</a:t>
            </a:r>
          </a:p>
          <a:p>
            <a:r>
              <a:rPr kumimoji="0" lang="en-US"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Provides </a:t>
            </a:r>
            <a:r>
              <a:rPr lang="en-US" altLang="en-US" sz="2400" dirty="0"/>
              <a:t>assistance to community members with information, assistance, and resources related to services and supports for individuals who are 60 years of age and older and/or persons with disabilities and their caregivers. </a:t>
            </a:r>
          </a:p>
          <a:p>
            <a:r>
              <a:rPr lang="en-US" altLang="en-US" sz="2400" dirty="0"/>
              <a:t>Referrals may come from anyone in the community. The individual needing services, a guardian or spouse, a caregiver, or a health care provider, etc...</a:t>
            </a:r>
            <a:endParaRPr kumimoji="0" lang="en-US"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695323" y="4210568"/>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781315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8C8D14B-C171-47A3-81C2-71D30C9B1321}"/>
              </a:ext>
            </a:extLst>
          </p:cNvPr>
          <p:cNvSpPr txBox="1"/>
          <p:nvPr/>
        </p:nvSpPr>
        <p:spPr>
          <a:xfrm>
            <a:off x="609600" y="228600"/>
            <a:ext cx="6400800" cy="584775"/>
          </a:xfrm>
          <a:prstGeom prst="rect">
            <a:avLst/>
          </a:prstGeom>
          <a:noFill/>
        </p:spPr>
        <p:txBody>
          <a:bodyPr wrap="square">
            <a:spAutoFit/>
          </a:bodyPr>
          <a:lstStyle/>
          <a:p>
            <a:r>
              <a:rPr kumimoji="0" lang="en-US" altLang="en-US" sz="3200" b="0" i="0" u="none" strike="noStrike" kern="1200" cap="none" spc="0" normalizeH="0" baseline="0" noProof="0" dirty="0">
                <a:ln>
                  <a:noFill/>
                </a:ln>
                <a:solidFill>
                  <a:srgbClr val="0070C0"/>
                </a:solidFill>
                <a:effectLst/>
                <a:uLnTx/>
                <a:uFillTx/>
                <a:latin typeface="Trebuchet MS"/>
                <a:ea typeface="+mn-ea"/>
                <a:cs typeface="+mn-cs"/>
              </a:rPr>
              <a:t>Programs Administered</a:t>
            </a:r>
            <a:endParaRPr lang="en-US" sz="3200" dirty="0">
              <a:solidFill>
                <a:srgbClr val="0070C0"/>
              </a:solidFill>
            </a:endParaRPr>
          </a:p>
        </p:txBody>
      </p:sp>
      <p:sp>
        <p:nvSpPr>
          <p:cNvPr id="8" name="TextBox 7">
            <a:extLst>
              <a:ext uri="{FF2B5EF4-FFF2-40B4-BE49-F238E27FC236}">
                <a16:creationId xmlns:a16="http://schemas.microsoft.com/office/drawing/2014/main" id="{A8E2C6B8-E0DA-42E9-BB23-7856BC3A29B5}"/>
              </a:ext>
            </a:extLst>
          </p:cNvPr>
          <p:cNvSpPr txBox="1"/>
          <p:nvPr/>
        </p:nvSpPr>
        <p:spPr>
          <a:xfrm>
            <a:off x="587714" y="822784"/>
            <a:ext cx="3124199" cy="5416868"/>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Information </a:t>
            </a:r>
            <a:r>
              <a:rPr lang="en-US" dirty="0">
                <a:solidFill>
                  <a:prstClr val="black">
                    <a:lumMod val="75000"/>
                    <a:lumOff val="25000"/>
                  </a:prstClr>
                </a:solidFill>
                <a:latin typeface="Trebuchet MS" panose="020B0603020202020204"/>
              </a:rPr>
              <a:t>and Assistance</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Assessment / Case </a:t>
            </a:r>
            <a:r>
              <a:rPr lang="en-US" dirty="0">
                <a:solidFill>
                  <a:prstClr val="black">
                    <a:lumMod val="75000"/>
                    <a:lumOff val="25000"/>
                  </a:prstClr>
                </a:solidFill>
                <a:latin typeface="Trebuchet MS" panose="020B0603020202020204"/>
              </a:rPr>
              <a:t>Management / Service Advisor</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Homecare</a:t>
            </a:r>
            <a:endParaRPr lang="en-US" dirty="0">
              <a:solidFill>
                <a:prstClr val="black"/>
              </a:solidFill>
              <a:latin typeface="Trebuchet MS"/>
            </a:endParaRP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solidFill>
                <a:effectLst/>
                <a:uLnTx/>
                <a:uFillTx/>
                <a:latin typeface="Trebuchet MS"/>
                <a:ea typeface="+mn-ea"/>
                <a:cs typeface="+mn-cs"/>
              </a:rPr>
              <a:t>Medicaid Waivers (Participant Directed Services)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solidFill>
                <a:effectLst/>
                <a:uLnTx/>
                <a:uFillTx/>
                <a:latin typeface="Trebuchet MS"/>
                <a:ea typeface="+mn-ea"/>
                <a:cs typeface="+mn-cs"/>
              </a:rPr>
              <a:t>Senior Cent</a:t>
            </a:r>
            <a:r>
              <a:rPr lang="en-US" dirty="0" err="1">
                <a:solidFill>
                  <a:prstClr val="black"/>
                </a:solidFill>
                <a:latin typeface="Trebuchet MS"/>
              </a:rPr>
              <a:t>ers</a:t>
            </a:r>
            <a:r>
              <a:rPr lang="en-US" dirty="0">
                <a:solidFill>
                  <a:prstClr val="black"/>
                </a:solidFill>
                <a:latin typeface="Trebuchet MS"/>
              </a:rPr>
              <a:t> / Support Services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solidFill>
                <a:effectLst/>
                <a:uLnTx/>
                <a:uFillTx/>
                <a:latin typeface="Trebuchet MS"/>
                <a:ea typeface="+mn-ea"/>
                <a:cs typeface="+mn-cs"/>
              </a:rPr>
              <a:t>Medicare Improvements for Patients and Providers (MIPPA)</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dirty="0">
                <a:solidFill>
                  <a:prstClr val="black"/>
                </a:solidFill>
                <a:latin typeface="Trebuchet MS"/>
              </a:rPr>
              <a:t>Senior Nutrition Program</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dirty="0">
                <a:solidFill>
                  <a:prstClr val="black"/>
                </a:solidFill>
                <a:latin typeface="Trebuchet MS"/>
              </a:rPr>
              <a:t>Transportation Services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endPar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
        <p:nvSpPr>
          <p:cNvPr id="10" name="TextBox 9">
            <a:extLst>
              <a:ext uri="{FF2B5EF4-FFF2-40B4-BE49-F238E27FC236}">
                <a16:creationId xmlns:a16="http://schemas.microsoft.com/office/drawing/2014/main" id="{C39B659B-72B8-4BAA-AEAF-D61896613F30}"/>
              </a:ext>
            </a:extLst>
          </p:cNvPr>
          <p:cNvSpPr txBox="1"/>
          <p:nvPr/>
        </p:nvSpPr>
        <p:spPr>
          <a:xfrm>
            <a:off x="3731368" y="813375"/>
            <a:ext cx="3050431" cy="4001095"/>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Family Caregiver Program / Grandparents Raising Grandchildren</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dirty="0">
                <a:solidFill>
                  <a:prstClr val="black">
                    <a:lumMod val="75000"/>
                    <a:lumOff val="25000"/>
                  </a:prstClr>
                </a:solidFill>
                <a:latin typeface="Trebuchet MS" panose="020B0603020202020204"/>
              </a:rPr>
              <a:t>Health Promotion &amp; Disease Prevention</a:t>
            </a:r>
            <a:endPar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dirty="0">
                <a:solidFill>
                  <a:prstClr val="black">
                    <a:lumMod val="75000"/>
                    <a:lumOff val="25000"/>
                  </a:prstClr>
                </a:solidFill>
                <a:latin typeface="Trebuchet MS" panose="020B0603020202020204"/>
              </a:rPr>
              <a:t>Long Term Care Ombudsman Services / Elder Abuse Prevention</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State Health Insurance Assistance Program (Benefits Counseling)  </a:t>
            </a:r>
            <a:r>
              <a:rPr lang="en-US" dirty="0">
                <a:solidFill>
                  <a:prstClr val="black">
                    <a:lumMod val="75000"/>
                    <a:lumOff val="25000"/>
                  </a:prstClr>
                </a:solidFill>
                <a:latin typeface="Trebuchet MS" panose="020B0603020202020204"/>
              </a:rPr>
              <a:t>(SHIP)</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dirty="0">
                <a:solidFill>
                  <a:prstClr val="black">
                    <a:lumMod val="75000"/>
                    <a:lumOff val="25000"/>
                  </a:prstClr>
                </a:solidFill>
                <a:latin typeface="Trebuchet MS" panose="020B0603020202020204"/>
              </a:rPr>
              <a:t>Other Programs</a:t>
            </a:r>
          </a:p>
        </p:txBody>
      </p:sp>
    </p:spTree>
    <p:extLst>
      <p:ext uri="{BB962C8B-B14F-4D97-AF65-F5344CB8AC3E}">
        <p14:creationId xmlns:p14="http://schemas.microsoft.com/office/powerpoint/2010/main" val="4220087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49F37EC-8C34-4FF5-A4A4-4D97692FAC08}"/>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67269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8C8D14B-C171-47A3-81C2-71D30C9B1321}"/>
              </a:ext>
            </a:extLst>
          </p:cNvPr>
          <p:cNvSpPr txBox="1"/>
          <p:nvPr/>
        </p:nvSpPr>
        <p:spPr>
          <a:xfrm>
            <a:off x="609600" y="206297"/>
            <a:ext cx="6400800"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3200" b="0" i="0" u="none" strike="noStrike" kern="1200" cap="none" spc="0" normalizeH="0" baseline="0" noProof="0" dirty="0">
                <a:ln>
                  <a:noFill/>
                </a:ln>
                <a:solidFill>
                  <a:srgbClr val="0070C0"/>
                </a:solidFill>
                <a:effectLst/>
                <a:uLnTx/>
                <a:uFillTx/>
                <a:latin typeface="Trebuchet MS"/>
                <a:ea typeface="+mn-ea"/>
                <a:cs typeface="+mn-cs"/>
              </a:rPr>
              <a:t>Network Partners </a:t>
            </a:r>
            <a:endParaRPr kumimoji="0" lang="en-US" sz="3200" b="0" i="0" u="none" strike="noStrike" kern="1200" cap="none" spc="0" normalizeH="0" baseline="0" noProof="0" dirty="0">
              <a:ln>
                <a:noFill/>
              </a:ln>
              <a:solidFill>
                <a:srgbClr val="0070C0"/>
              </a:solidFill>
              <a:effectLst/>
              <a:uLnTx/>
              <a:uFillTx/>
              <a:latin typeface="Trebuchet MS" panose="020B0603020202020204"/>
              <a:ea typeface="+mn-ea"/>
              <a:cs typeface="+mn-cs"/>
            </a:endParaRPr>
          </a:p>
        </p:txBody>
      </p:sp>
      <p:sp>
        <p:nvSpPr>
          <p:cNvPr id="8" name="TextBox 7">
            <a:extLst>
              <a:ext uri="{FF2B5EF4-FFF2-40B4-BE49-F238E27FC236}">
                <a16:creationId xmlns:a16="http://schemas.microsoft.com/office/drawing/2014/main" id="{A8E2C6B8-E0DA-42E9-BB23-7856BC3A29B5}"/>
              </a:ext>
            </a:extLst>
          </p:cNvPr>
          <p:cNvSpPr txBox="1"/>
          <p:nvPr/>
        </p:nvSpPr>
        <p:spPr>
          <a:xfrm>
            <a:off x="607170" y="1030813"/>
            <a:ext cx="3124199" cy="4555093"/>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Local Government</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Home Health Agencies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Hospitals / Clinics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Nursing Homes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Adult Day Care</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Senior Housing Units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Universities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Health Departments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Libraries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Schools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Child and Adult Protective Services</a:t>
            </a:r>
          </a:p>
        </p:txBody>
      </p:sp>
      <p:sp>
        <p:nvSpPr>
          <p:cNvPr id="10" name="TextBox 9">
            <a:extLst>
              <a:ext uri="{FF2B5EF4-FFF2-40B4-BE49-F238E27FC236}">
                <a16:creationId xmlns:a16="http://schemas.microsoft.com/office/drawing/2014/main" id="{C39B659B-72B8-4BAA-AEAF-D61896613F30}"/>
              </a:ext>
            </a:extLst>
          </p:cNvPr>
          <p:cNvSpPr txBox="1"/>
          <p:nvPr/>
        </p:nvSpPr>
        <p:spPr>
          <a:xfrm>
            <a:off x="3721641" y="1030813"/>
            <a:ext cx="3050431" cy="3939540"/>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Assisted Living Facilities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International Community Partners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AARP</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Private In-Home Service providers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Veterans Administration</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lang="en-US" sz="2000" dirty="0">
                <a:solidFill>
                  <a:prstClr val="black">
                    <a:lumMod val="75000"/>
                    <a:lumOff val="25000"/>
                  </a:prstClr>
                </a:solidFill>
                <a:latin typeface="Trebuchet MS" panose="020B0603020202020204"/>
              </a:rPr>
              <a:t>Youth Service Centers</a:t>
            </a:r>
          </a:p>
          <a:p>
            <a:pPr marL="342900" marR="0" lvl="0" indent="-342900" algn="l" defTabSz="457200" rtl="0" eaLnBrk="1" fontAlgn="auto" latinLnBrk="0" hangingPunct="1">
              <a:lnSpc>
                <a:spcPct val="100000"/>
              </a:lnSpc>
              <a:spcBef>
                <a:spcPts val="600"/>
              </a:spcBef>
              <a:spcAft>
                <a:spcPts val="0"/>
              </a:spcAft>
              <a:buClr>
                <a:srgbClr val="0F6FC6"/>
              </a:buClr>
              <a:buSzPct val="80000"/>
              <a:buFont typeface="Wingdings 3" charset="2"/>
              <a:buChar char=""/>
              <a:tabLst/>
              <a:defRPr/>
            </a:pPr>
            <a:r>
              <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Community Centers</a:t>
            </a:r>
          </a:p>
        </p:txBody>
      </p:sp>
    </p:spTree>
    <p:extLst>
      <p:ext uri="{BB962C8B-B14F-4D97-AF65-F5344CB8AC3E}">
        <p14:creationId xmlns:p14="http://schemas.microsoft.com/office/powerpoint/2010/main" val="4035597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1BC77-1CC9-456A-BCC7-80E379845B78}"/>
              </a:ext>
            </a:extLst>
          </p:cNvPr>
          <p:cNvSpPr>
            <a:spLocks noGrp="1"/>
          </p:cNvSpPr>
          <p:nvPr>
            <p:ph type="ctrTitle"/>
          </p:nvPr>
        </p:nvSpPr>
        <p:spPr/>
        <p:txBody>
          <a:bodyPr/>
          <a:lstStyle/>
          <a:p>
            <a:r>
              <a:rPr lang="en-US" dirty="0" err="1">
                <a:solidFill>
                  <a:srgbClr val="009144"/>
                </a:solidFill>
              </a:rPr>
              <a:t>SHIFT</a:t>
            </a:r>
            <a:r>
              <a:rPr lang="en-US" dirty="0" err="1"/>
              <a:t>ing</a:t>
            </a:r>
            <a:r>
              <a:rPr lang="en-US" dirty="0"/>
              <a:t> Through Transportation Planning</a:t>
            </a:r>
          </a:p>
        </p:txBody>
      </p:sp>
      <p:sp>
        <p:nvSpPr>
          <p:cNvPr id="3" name="Subtitle 2">
            <a:extLst>
              <a:ext uri="{FF2B5EF4-FFF2-40B4-BE49-F238E27FC236}">
                <a16:creationId xmlns:a16="http://schemas.microsoft.com/office/drawing/2014/main" id="{A3D480AD-2587-47BB-AA23-C5C5D3558715}"/>
              </a:ext>
            </a:extLst>
          </p:cNvPr>
          <p:cNvSpPr>
            <a:spLocks noGrp="1"/>
          </p:cNvSpPr>
          <p:nvPr>
            <p:ph type="subTitle" idx="1"/>
          </p:nvPr>
        </p:nvSpPr>
        <p:spPr/>
        <p:txBody>
          <a:bodyPr/>
          <a:lstStyle/>
          <a:p>
            <a:r>
              <a:rPr lang="en-US" dirty="0"/>
              <a:t>Kentucky’s Area Development Districts</a:t>
            </a:r>
          </a:p>
        </p:txBody>
      </p:sp>
    </p:spTree>
    <p:extLst>
      <p:ext uri="{BB962C8B-B14F-4D97-AF65-F5344CB8AC3E}">
        <p14:creationId xmlns:p14="http://schemas.microsoft.com/office/powerpoint/2010/main" val="555410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381000" y="-152400"/>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
            </a:r>
            <a:b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br>
            <a:r>
              <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rPr>
              <a:t>The Aging Network</a:t>
            </a: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F6FC6"/>
              </a:solidFill>
              <a:effectLst/>
              <a:uLnTx/>
              <a:uFillTx/>
              <a:latin typeface="Trebuchet MS" panose="020B0603020202020204"/>
              <a:ea typeface="+mj-ea"/>
              <a:cs typeface="+mj-cs"/>
            </a:endParaRP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381000" y="1105936"/>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lvl="0"/>
            <a:r>
              <a:rPr lang="en-US" sz="2400" dirty="0"/>
              <a:t>This was a brief overview of the Area Agency on Aging Network (of programs and services).</a:t>
            </a:r>
          </a:p>
          <a:p>
            <a:r>
              <a:rPr lang="en-US" sz="2400" dirty="0"/>
              <a:t>This network of services must continue to grow and develop in order to be able to meet the continued need of the growing older adult population. </a:t>
            </a:r>
          </a:p>
          <a:p>
            <a:r>
              <a:rPr lang="en-US" sz="2400" dirty="0"/>
              <a:t>Local/Community support must continue to ensure that the Aging Network is able to meet the need of older adults in the future. Partnerships with public &amp; private entities must continue.</a:t>
            </a:r>
          </a:p>
          <a:p>
            <a:r>
              <a:rPr lang="en-US" sz="2400" dirty="0"/>
              <a:t>Strong and consistent advocacy must continue.</a:t>
            </a:r>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695323" y="4210568"/>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0F6FC6"/>
              </a:buClr>
              <a:buSzPct val="80000"/>
              <a:buFont typeface="Wingdings 3" charset="2"/>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619501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EE31020-DBEA-4883-B714-1DD4DEC0C898}"/>
              </a:ext>
            </a:extLst>
          </p:cNvPr>
          <p:cNvPicPr>
            <a:picLocks noChangeAspect="1"/>
          </p:cNvPicPr>
          <p:nvPr/>
        </p:nvPicPr>
        <p:blipFill>
          <a:blip r:embed="rId3"/>
          <a:stretch>
            <a:fillRect/>
          </a:stretch>
        </p:blipFill>
        <p:spPr>
          <a:xfrm>
            <a:off x="1295400" y="1429637"/>
            <a:ext cx="5273318" cy="3998725"/>
          </a:xfrm>
          <a:prstGeom prst="rect">
            <a:avLst/>
          </a:prstGeom>
        </p:spPr>
      </p:pic>
    </p:spTree>
    <p:extLst>
      <p:ext uri="{BB962C8B-B14F-4D97-AF65-F5344CB8AC3E}">
        <p14:creationId xmlns:p14="http://schemas.microsoft.com/office/powerpoint/2010/main" val="1670068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83690"/>
            <a:ext cx="7162800" cy="3218421"/>
          </a:xfrm>
          <a:prstGeom prst="rect">
            <a:avLst/>
          </a:prstGeom>
        </p:spPr>
      </p:pic>
      <p:sp>
        <p:nvSpPr>
          <p:cNvPr id="5" name="Rectangle 4"/>
          <p:cNvSpPr/>
          <p:nvPr/>
        </p:nvSpPr>
        <p:spPr>
          <a:xfrm>
            <a:off x="762000" y="5257800"/>
            <a:ext cx="6248400" cy="1200329"/>
          </a:xfrm>
          <a:prstGeom prst="rect">
            <a:avLst/>
          </a:prstGeom>
        </p:spPr>
        <p:txBody>
          <a:bodyPr wrap="square">
            <a:spAutoFit/>
          </a:bodyPr>
          <a:lstStyle/>
          <a:p>
            <a:pPr algn="ctr"/>
            <a:r>
              <a:rPr lang="en-US" sz="2400" dirty="0"/>
              <a:t>KY Council of Area Development Districts</a:t>
            </a:r>
          </a:p>
          <a:p>
            <a:pPr algn="ctr"/>
            <a:r>
              <a:rPr lang="en-US" sz="2400" dirty="0"/>
              <a:t>KY Association of District Directors</a:t>
            </a:r>
          </a:p>
          <a:p>
            <a:pPr algn="ctr"/>
            <a:r>
              <a:rPr lang="en-US" sz="2400" dirty="0">
                <a:solidFill>
                  <a:schemeClr val="tx2">
                    <a:lumMod val="60000"/>
                    <a:lumOff val="40000"/>
                  </a:schemeClr>
                </a:solidFill>
              </a:rPr>
              <a:t>www.kcadd.org</a:t>
            </a:r>
          </a:p>
        </p:txBody>
      </p:sp>
      <p:sp>
        <p:nvSpPr>
          <p:cNvPr id="6" name="Rectangle 5"/>
          <p:cNvSpPr/>
          <p:nvPr/>
        </p:nvSpPr>
        <p:spPr>
          <a:xfrm>
            <a:off x="773229" y="3655076"/>
            <a:ext cx="6382325" cy="1446550"/>
          </a:xfrm>
          <a:prstGeom prst="rect">
            <a:avLst/>
          </a:prstGeom>
          <a:noFill/>
        </p:spPr>
        <p:txBody>
          <a:bodyPr wrap="none" lIns="91440" tIns="45720" rIns="91440" bIns="45720">
            <a:spAutoFit/>
          </a:bodyPr>
          <a:lstStyle/>
          <a:p>
            <a:pPr algn="ctr"/>
            <a:r>
              <a:rPr lang="en-US" sz="88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THANK YOU</a:t>
            </a:r>
          </a:p>
        </p:txBody>
      </p:sp>
    </p:spTree>
    <p:extLst>
      <p:ext uri="{BB962C8B-B14F-4D97-AF65-F5344CB8AC3E}">
        <p14:creationId xmlns:p14="http://schemas.microsoft.com/office/powerpoint/2010/main" val="2705529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B9FF369-35B6-4DF0-97B7-DE5E355F3BD4}"/>
              </a:ext>
            </a:extLst>
          </p:cNvPr>
          <p:cNvSpPr/>
          <p:nvPr/>
        </p:nvSpPr>
        <p:spPr>
          <a:xfrm>
            <a:off x="457200" y="1524000"/>
            <a:ext cx="7467600" cy="2246769"/>
          </a:xfrm>
          <a:prstGeom prst="rect">
            <a:avLst/>
          </a:prstGeom>
        </p:spPr>
        <p:txBody>
          <a:bodyPr wrap="square">
            <a:spAutoFit/>
          </a:bodyPr>
          <a:lstStyle/>
          <a:p>
            <a:r>
              <a:rPr lang="en-US" sz="2800" dirty="0"/>
              <a:t>Eunice Holland</a:t>
            </a:r>
          </a:p>
          <a:p>
            <a:r>
              <a:rPr lang="en-US" sz="2800" dirty="0"/>
              <a:t>Transportation Planner</a:t>
            </a:r>
          </a:p>
          <a:p>
            <a:r>
              <a:rPr lang="en-US" sz="2800" dirty="0"/>
              <a:t>ADD Planner Assistance Program Coordinator</a:t>
            </a:r>
          </a:p>
          <a:p>
            <a:r>
              <a:rPr lang="en-US" sz="2800" dirty="0"/>
              <a:t>Kentucky River Area Development District</a:t>
            </a:r>
          </a:p>
          <a:p>
            <a:r>
              <a:rPr lang="en-US" sz="2800" dirty="0">
                <a:hlinkClick r:id="rId3"/>
              </a:rPr>
              <a:t>eunice.holland@kradd.org</a:t>
            </a:r>
            <a:r>
              <a:rPr lang="en-US" sz="2800" dirty="0"/>
              <a:t> </a:t>
            </a:r>
          </a:p>
        </p:txBody>
      </p:sp>
      <p:pic>
        <p:nvPicPr>
          <p:cNvPr id="8" name="Picture 7">
            <a:extLst>
              <a:ext uri="{FF2B5EF4-FFF2-40B4-BE49-F238E27FC236}">
                <a16:creationId xmlns:a16="http://schemas.microsoft.com/office/drawing/2014/main" id="{C581A14E-7024-44A2-BB2A-167CF1F577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3795088"/>
            <a:ext cx="6477000" cy="2492464"/>
          </a:xfrm>
          <a:prstGeom prst="rect">
            <a:avLst/>
          </a:prstGeom>
        </p:spPr>
      </p:pic>
      <p:sp>
        <p:nvSpPr>
          <p:cNvPr id="5" name="Title 1">
            <a:extLst>
              <a:ext uri="{FF2B5EF4-FFF2-40B4-BE49-F238E27FC236}">
                <a16:creationId xmlns:a16="http://schemas.microsoft.com/office/drawing/2014/main" id="{443286FB-DB2B-42E4-AA8F-59C13476F117}"/>
              </a:ext>
            </a:extLst>
          </p:cNvPr>
          <p:cNvSpPr txBox="1">
            <a:spLocks/>
          </p:cNvSpPr>
          <p:nvPr/>
        </p:nvSpPr>
        <p:spPr>
          <a:xfrm>
            <a:off x="152400" y="76200"/>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dirty="0"/>
              <a:t/>
            </a:r>
            <a:br>
              <a:rPr lang="en-US" sz="3200" dirty="0"/>
            </a:br>
            <a:r>
              <a:rPr lang="en-US" sz="3200" dirty="0"/>
              <a:t>Regional Transportation Planning</a:t>
            </a:r>
          </a:p>
        </p:txBody>
      </p:sp>
    </p:spTree>
    <p:extLst>
      <p:ext uri="{BB962C8B-B14F-4D97-AF65-F5344CB8AC3E}">
        <p14:creationId xmlns:p14="http://schemas.microsoft.com/office/powerpoint/2010/main" val="21880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33813" y="18850"/>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dirty="0"/>
              <a:t/>
            </a:r>
            <a:br>
              <a:rPr lang="en-US" sz="3200" dirty="0"/>
            </a:br>
            <a:r>
              <a:rPr lang="en-US" sz="3200" dirty="0"/>
              <a:t>Regional Transportation Planning</a:t>
            </a: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152399" y="1524000"/>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sz="2200" dirty="0"/>
              <a:t>In 1995, Kentucky expanded and formulized a public involvement process for the Statewide Regional Transportation Planning Program</a:t>
            </a:r>
          </a:p>
          <a:p>
            <a:r>
              <a:rPr lang="en-US" sz="2400" dirty="0"/>
              <a:t>A major portion of this program is accomplished through</a:t>
            </a:r>
            <a:r>
              <a:rPr lang="en-US" sz="2200" dirty="0"/>
              <a:t> a cooperative program with: </a:t>
            </a:r>
          </a:p>
          <a:p>
            <a:pPr lvl="1"/>
            <a:r>
              <a:rPr lang="en-US" sz="2200" dirty="0"/>
              <a:t>KYTC Central Planning Office</a:t>
            </a:r>
          </a:p>
          <a:p>
            <a:pPr lvl="1"/>
            <a:r>
              <a:rPr lang="en-US" sz="2200" dirty="0"/>
              <a:t>12 Highway District Offices (HDO)</a:t>
            </a:r>
          </a:p>
          <a:p>
            <a:pPr lvl="1"/>
            <a:r>
              <a:rPr lang="en-US" sz="2200" dirty="0"/>
              <a:t>9 Metropolitan Planning Organizations (MPO)</a:t>
            </a:r>
          </a:p>
        </p:txBody>
      </p:sp>
      <p:pic>
        <p:nvPicPr>
          <p:cNvPr id="5" name="Picture 12" descr="highway districts">
            <a:extLst>
              <a:ext uri="{FF2B5EF4-FFF2-40B4-BE49-F238E27FC236}">
                <a16:creationId xmlns:a16="http://schemas.microsoft.com/office/drawing/2014/main" id="{A625CBFB-29A4-434D-BFAF-AB29F2ED81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4460" y="4876800"/>
            <a:ext cx="3742109"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707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22698" y="35668"/>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dirty="0"/>
              <a:t/>
            </a:r>
            <a:br>
              <a:rPr lang="en-US" sz="3200" dirty="0"/>
            </a:br>
            <a:r>
              <a:rPr lang="en-US" sz="3200" dirty="0"/>
              <a:t>Regional Transportation Planning</a:t>
            </a: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287793" y="930613"/>
            <a:ext cx="6959641" cy="47244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sz="2000" dirty="0"/>
          </a:p>
          <a:p>
            <a:pPr marL="172719" indent="-172719">
              <a:buFont typeface="Arial" panose="020B0604020202020204" pitchFamily="34" charset="0"/>
              <a:buChar char="•"/>
            </a:pPr>
            <a:r>
              <a:rPr lang="en-US" sz="2800" dirty="0"/>
              <a:t>Analysis of data and transportation systems</a:t>
            </a:r>
          </a:p>
          <a:p>
            <a:pPr marL="172719" indent="-172719">
              <a:buFont typeface="Arial" panose="020B0604020202020204" pitchFamily="34" charset="0"/>
              <a:buChar char="•"/>
            </a:pPr>
            <a:r>
              <a:rPr lang="en-US" sz="2800" dirty="0"/>
              <a:t>Identification and evaluation of needs in the region</a:t>
            </a:r>
          </a:p>
          <a:p>
            <a:pPr marL="172719" indent="-172719">
              <a:buFont typeface="Arial" panose="020B0604020202020204" pitchFamily="34" charset="0"/>
              <a:buChar char="•"/>
            </a:pPr>
            <a:r>
              <a:rPr lang="en-US" sz="2800" dirty="0"/>
              <a:t>Coordination of public input</a:t>
            </a:r>
          </a:p>
          <a:p>
            <a:pPr marL="172719" indent="-172719">
              <a:buFont typeface="Arial" panose="020B0604020202020204" pitchFamily="34" charset="0"/>
              <a:buChar char="•"/>
            </a:pPr>
            <a:r>
              <a:rPr lang="en-US" sz="2800" dirty="0"/>
              <a:t>Evaluation and prioritization and ranking of projects </a:t>
            </a:r>
          </a:p>
          <a:p>
            <a:endParaRPr lang="en-US" sz="2000" dirty="0"/>
          </a:p>
        </p:txBody>
      </p:sp>
    </p:spTree>
    <p:extLst>
      <p:ext uri="{BB962C8B-B14F-4D97-AF65-F5344CB8AC3E}">
        <p14:creationId xmlns:p14="http://schemas.microsoft.com/office/powerpoint/2010/main" val="2614964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33814" y="-343936"/>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dirty="0"/>
              <a:t/>
            </a:r>
            <a:br>
              <a:rPr lang="en-US" sz="3200" dirty="0"/>
            </a:br>
            <a:r>
              <a:rPr lang="en-US" sz="3200" dirty="0"/>
              <a:t>Regional Transportation Committee</a:t>
            </a: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695323" y="285232"/>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sz="2000" dirty="0"/>
          </a:p>
          <a:p>
            <a:pPr marL="0" indent="0">
              <a:buNone/>
            </a:pPr>
            <a:r>
              <a:rPr lang="en-US" sz="2400" dirty="0"/>
              <a:t>Membership includes:</a:t>
            </a:r>
          </a:p>
          <a:p>
            <a:pPr>
              <a:spcBef>
                <a:spcPts val="600"/>
              </a:spcBef>
            </a:pPr>
            <a:r>
              <a:rPr lang="en-US" sz="2200" dirty="0"/>
              <a:t>Local Elected Officials</a:t>
            </a:r>
          </a:p>
          <a:p>
            <a:pPr>
              <a:spcBef>
                <a:spcPts val="600"/>
              </a:spcBef>
            </a:pPr>
            <a:r>
              <a:rPr lang="en-US" sz="2200" dirty="0"/>
              <a:t>Emergency/Safety Officials</a:t>
            </a:r>
          </a:p>
          <a:p>
            <a:pPr>
              <a:spcBef>
                <a:spcPts val="600"/>
              </a:spcBef>
            </a:pPr>
            <a:r>
              <a:rPr lang="en-US" sz="2200" dirty="0"/>
              <a:t>Freight</a:t>
            </a:r>
          </a:p>
          <a:p>
            <a:pPr>
              <a:spcBef>
                <a:spcPts val="600"/>
              </a:spcBef>
            </a:pPr>
            <a:r>
              <a:rPr lang="en-US" sz="2200" dirty="0"/>
              <a:t>Economic Development</a:t>
            </a:r>
          </a:p>
          <a:p>
            <a:pPr>
              <a:spcBef>
                <a:spcPts val="600"/>
              </a:spcBef>
            </a:pPr>
            <a:r>
              <a:rPr lang="en-US" sz="2200" dirty="0"/>
              <a:t>Planning &amp; Zoning</a:t>
            </a:r>
          </a:p>
          <a:p>
            <a:pPr>
              <a:spcBef>
                <a:spcPts val="600"/>
              </a:spcBef>
            </a:pPr>
            <a:r>
              <a:rPr lang="en-US" sz="2200" dirty="0"/>
              <a:t>Public Transit</a:t>
            </a:r>
          </a:p>
          <a:p>
            <a:pPr>
              <a:spcBef>
                <a:spcPts val="600"/>
              </a:spcBef>
            </a:pPr>
            <a:r>
              <a:rPr lang="en-US" sz="2200" dirty="0"/>
              <a:t>Tourism</a:t>
            </a:r>
          </a:p>
          <a:p>
            <a:pPr>
              <a:spcBef>
                <a:spcPts val="600"/>
              </a:spcBef>
            </a:pPr>
            <a:r>
              <a:rPr lang="en-US" sz="2200" dirty="0"/>
              <a:t>Private Citizens</a:t>
            </a:r>
          </a:p>
          <a:p>
            <a:pPr marL="0" indent="0">
              <a:buNone/>
            </a:pPr>
            <a:endParaRPr lang="en-US" sz="2000" dirty="0"/>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695323" y="4210568"/>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sz="2000" dirty="0"/>
          </a:p>
          <a:p>
            <a:pPr marL="0" indent="0">
              <a:buNone/>
            </a:pPr>
            <a:r>
              <a:rPr lang="en-US" sz="2400" dirty="0"/>
              <a:t>RTC Duties:</a:t>
            </a:r>
          </a:p>
          <a:p>
            <a:pPr>
              <a:spcBef>
                <a:spcPts val="600"/>
              </a:spcBef>
            </a:pPr>
            <a:r>
              <a:rPr lang="en-US" sz="2200" dirty="0"/>
              <a:t>Advocacy body on transportation issues</a:t>
            </a:r>
          </a:p>
          <a:p>
            <a:pPr>
              <a:spcBef>
                <a:spcPts val="600"/>
              </a:spcBef>
            </a:pPr>
            <a:r>
              <a:rPr lang="en-US" sz="2200" dirty="0"/>
              <a:t>Provide assistance with ADD Annual Work Program</a:t>
            </a:r>
          </a:p>
          <a:p>
            <a:pPr>
              <a:spcBef>
                <a:spcPts val="600"/>
              </a:spcBef>
            </a:pPr>
            <a:r>
              <a:rPr lang="en-US" sz="2200" dirty="0"/>
              <a:t>Evaluate and prioritize road projects</a:t>
            </a:r>
          </a:p>
          <a:p>
            <a:pPr marL="0" indent="0">
              <a:buNone/>
            </a:pPr>
            <a:endParaRPr lang="en-US" sz="2000" dirty="0"/>
          </a:p>
        </p:txBody>
      </p:sp>
    </p:spTree>
    <p:extLst>
      <p:ext uri="{BB962C8B-B14F-4D97-AF65-F5344CB8AC3E}">
        <p14:creationId xmlns:p14="http://schemas.microsoft.com/office/powerpoint/2010/main" val="1050465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457200" y="-270625"/>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dirty="0"/>
              <a:t/>
            </a:r>
            <a:br>
              <a:rPr lang="en-US" sz="3200" dirty="0"/>
            </a:br>
            <a:r>
              <a:rPr lang="en-US" sz="3200" dirty="0"/>
              <a:t>Road Project Prioritization </a:t>
            </a: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533400" y="685800"/>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sz="2000" dirty="0"/>
          </a:p>
          <a:p>
            <a:pPr marL="0" indent="0">
              <a:buNone/>
            </a:pPr>
            <a:r>
              <a:rPr lang="en-US" sz="3200" b="1" dirty="0">
                <a:solidFill>
                  <a:srgbClr val="009144"/>
                </a:solidFill>
              </a:rPr>
              <a:t>S</a:t>
            </a:r>
            <a:r>
              <a:rPr lang="en-US" sz="2400" dirty="0"/>
              <a:t>trategic </a:t>
            </a:r>
            <a:r>
              <a:rPr lang="en-US" sz="3200" b="1" dirty="0">
                <a:solidFill>
                  <a:srgbClr val="009144"/>
                </a:solidFill>
              </a:rPr>
              <a:t>H</a:t>
            </a:r>
            <a:r>
              <a:rPr lang="en-US" sz="2400" dirty="0"/>
              <a:t>ighway </a:t>
            </a:r>
            <a:r>
              <a:rPr lang="en-US" sz="3200" b="1" dirty="0">
                <a:solidFill>
                  <a:srgbClr val="009144"/>
                </a:solidFill>
              </a:rPr>
              <a:t>I</a:t>
            </a:r>
            <a:r>
              <a:rPr lang="en-US" sz="2400" dirty="0"/>
              <a:t>nvestment </a:t>
            </a:r>
            <a:r>
              <a:rPr lang="en-US" sz="3200" b="1" dirty="0">
                <a:solidFill>
                  <a:srgbClr val="009144"/>
                </a:solidFill>
              </a:rPr>
              <a:t>F</a:t>
            </a:r>
            <a:r>
              <a:rPr lang="en-US" sz="2400" dirty="0"/>
              <a:t>ormula for </a:t>
            </a:r>
            <a:r>
              <a:rPr lang="en-US" sz="3200" b="1" dirty="0">
                <a:solidFill>
                  <a:srgbClr val="009144"/>
                </a:solidFill>
              </a:rPr>
              <a:t>T</a:t>
            </a:r>
            <a:r>
              <a:rPr lang="en-US" sz="2400" dirty="0"/>
              <a:t>omorrow is a data-driven, objective approach to compare capital improvement projects and prioritize limited transportation funds.</a:t>
            </a:r>
          </a:p>
          <a:p>
            <a:pPr marL="0" indent="0">
              <a:buNone/>
            </a:pPr>
            <a:endParaRPr lang="en-US" sz="2000" dirty="0"/>
          </a:p>
        </p:txBody>
      </p:sp>
      <p:sp>
        <p:nvSpPr>
          <p:cNvPr id="5" name="Content Placeholder 2">
            <a:extLst>
              <a:ext uri="{FF2B5EF4-FFF2-40B4-BE49-F238E27FC236}">
                <a16:creationId xmlns:a16="http://schemas.microsoft.com/office/drawing/2014/main" id="{C1B4E0C7-EDAB-436D-B479-AAC16705B8BC}"/>
              </a:ext>
            </a:extLst>
          </p:cNvPr>
          <p:cNvSpPr txBox="1">
            <a:spLocks/>
          </p:cNvSpPr>
          <p:nvPr/>
        </p:nvSpPr>
        <p:spPr>
          <a:xfrm>
            <a:off x="533400" y="2438400"/>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sz="2000" dirty="0"/>
          </a:p>
          <a:p>
            <a:pPr marL="0" indent="0">
              <a:buNone/>
            </a:pPr>
            <a:r>
              <a:rPr lang="en-US" sz="2800" dirty="0"/>
              <a:t>Projects Included:</a:t>
            </a:r>
          </a:p>
          <a:p>
            <a:r>
              <a:rPr lang="en-US" sz="2800" dirty="0"/>
              <a:t>Safety Improvements</a:t>
            </a:r>
          </a:p>
          <a:p>
            <a:r>
              <a:rPr lang="en-US" sz="2800" dirty="0"/>
              <a:t>Road Widening</a:t>
            </a:r>
          </a:p>
          <a:p>
            <a:r>
              <a:rPr lang="en-US" sz="2800" dirty="0"/>
              <a:t>Reconstruction</a:t>
            </a:r>
          </a:p>
          <a:p>
            <a:r>
              <a:rPr lang="en-US" sz="2800" dirty="0"/>
              <a:t>New Routes and Interchanges</a:t>
            </a:r>
          </a:p>
          <a:p>
            <a:pPr marL="0" indent="0">
              <a:buNone/>
            </a:pPr>
            <a:endParaRPr lang="en-US" sz="2000" dirty="0"/>
          </a:p>
        </p:txBody>
      </p:sp>
      <p:pic>
        <p:nvPicPr>
          <p:cNvPr id="7" name="Picture 6">
            <a:extLst>
              <a:ext uri="{FF2B5EF4-FFF2-40B4-BE49-F238E27FC236}">
                <a16:creationId xmlns:a16="http://schemas.microsoft.com/office/drawing/2014/main" id="{8CEB2D3F-4224-416F-82F2-0692766158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1376" y="5767387"/>
            <a:ext cx="2101248" cy="809625"/>
          </a:xfrm>
          <a:prstGeom prst="rect">
            <a:avLst/>
          </a:prstGeom>
        </p:spPr>
      </p:pic>
    </p:spTree>
    <p:extLst>
      <p:ext uri="{BB962C8B-B14F-4D97-AF65-F5344CB8AC3E}">
        <p14:creationId xmlns:p14="http://schemas.microsoft.com/office/powerpoint/2010/main" val="2566525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727127" y="-228600"/>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400" dirty="0"/>
              <a:t/>
            </a:r>
            <a:br>
              <a:rPr lang="en-US" sz="4400" dirty="0"/>
            </a:br>
            <a:r>
              <a:rPr lang="en-US" sz="4400" dirty="0"/>
              <a:t>Key Attributes</a:t>
            </a:r>
          </a:p>
        </p:txBody>
      </p:sp>
      <p:sp>
        <p:nvSpPr>
          <p:cNvPr id="4" name="Content Placeholder 2">
            <a:extLst>
              <a:ext uri="{FF2B5EF4-FFF2-40B4-BE49-F238E27FC236}">
                <a16:creationId xmlns:a16="http://schemas.microsoft.com/office/drawing/2014/main" id="{323C8CE2-B38E-4D4E-8C72-35BBC48D2E1E}"/>
              </a:ext>
            </a:extLst>
          </p:cNvPr>
          <p:cNvSpPr txBox="1">
            <a:spLocks/>
          </p:cNvSpPr>
          <p:nvPr/>
        </p:nvSpPr>
        <p:spPr>
          <a:xfrm>
            <a:off x="533400" y="685800"/>
            <a:ext cx="7230429" cy="2362200"/>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endParaRPr lang="en-US" sz="2000" dirty="0"/>
          </a:p>
          <a:p>
            <a:pPr marL="0" indent="0">
              <a:buNone/>
            </a:pPr>
            <a:r>
              <a:rPr lang="en-US" sz="3200" dirty="0"/>
              <a:t>Projects are scored based on these five key attributes:</a:t>
            </a:r>
          </a:p>
          <a:p>
            <a:pPr marL="0" indent="0">
              <a:buNone/>
            </a:pPr>
            <a:endParaRPr lang="en-US" sz="2000" dirty="0"/>
          </a:p>
        </p:txBody>
      </p:sp>
      <p:sp>
        <p:nvSpPr>
          <p:cNvPr id="10" name="Right Arrow 24">
            <a:extLst>
              <a:ext uri="{FF2B5EF4-FFF2-40B4-BE49-F238E27FC236}">
                <a16:creationId xmlns:a16="http://schemas.microsoft.com/office/drawing/2014/main" id="{D5FBFEC3-6D11-40AB-A14F-FCA66922AA9B}"/>
              </a:ext>
            </a:extLst>
          </p:cNvPr>
          <p:cNvSpPr/>
          <p:nvPr/>
        </p:nvSpPr>
        <p:spPr>
          <a:xfrm>
            <a:off x="37693" y="1856030"/>
            <a:ext cx="9106307" cy="3505200"/>
          </a:xfrm>
          <a:prstGeom prst="rightArrow">
            <a:avLst/>
          </a:prstGeom>
          <a:solidFill>
            <a:srgbClr val="009144"/>
          </a:solidFill>
          <a:ln w="76200">
            <a:solidFill>
              <a:schemeClr val="bg1"/>
            </a:solidFill>
          </a:ln>
        </p:spPr>
        <p:style>
          <a:lnRef idx="0">
            <a:schemeClr val="accent5">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pic>
        <p:nvPicPr>
          <p:cNvPr id="14" name="Picture 13">
            <a:extLst>
              <a:ext uri="{FF2B5EF4-FFF2-40B4-BE49-F238E27FC236}">
                <a16:creationId xmlns:a16="http://schemas.microsoft.com/office/drawing/2014/main" id="{7C0ABE1D-1A00-45CC-BE31-B091B6CB4075}"/>
              </a:ext>
            </a:extLst>
          </p:cNvPr>
          <p:cNvPicPr>
            <a:picLocks noChangeAspect="1"/>
          </p:cNvPicPr>
          <p:nvPr/>
        </p:nvPicPr>
        <p:blipFill>
          <a:blip r:embed="rId3"/>
          <a:stretch>
            <a:fillRect/>
          </a:stretch>
        </p:blipFill>
        <p:spPr>
          <a:xfrm>
            <a:off x="160020" y="2864852"/>
            <a:ext cx="8145780" cy="1457392"/>
          </a:xfrm>
          <a:prstGeom prst="rect">
            <a:avLst/>
          </a:prstGeom>
        </p:spPr>
      </p:pic>
      <p:pic>
        <p:nvPicPr>
          <p:cNvPr id="15" name="Picture 14">
            <a:extLst>
              <a:ext uri="{FF2B5EF4-FFF2-40B4-BE49-F238E27FC236}">
                <a16:creationId xmlns:a16="http://schemas.microsoft.com/office/drawing/2014/main" id="{6DAF8A51-E9E1-40F1-9D5B-EFAAD7D9DA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0223" y="5486400"/>
            <a:ext cx="2101248" cy="809625"/>
          </a:xfrm>
          <a:prstGeom prst="rect">
            <a:avLst/>
          </a:prstGeom>
        </p:spPr>
      </p:pic>
    </p:spTree>
    <p:extLst>
      <p:ext uri="{BB962C8B-B14F-4D97-AF65-F5344CB8AC3E}">
        <p14:creationId xmlns:p14="http://schemas.microsoft.com/office/powerpoint/2010/main" val="2934898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78137-437F-4CCC-A39C-A5901AA0F7DC}"/>
              </a:ext>
            </a:extLst>
          </p:cNvPr>
          <p:cNvSpPr txBox="1">
            <a:spLocks/>
          </p:cNvSpPr>
          <p:nvPr/>
        </p:nvSpPr>
        <p:spPr>
          <a:xfrm>
            <a:off x="-452834" y="-267736"/>
            <a:ext cx="7467600" cy="1258336"/>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400" dirty="0"/>
              <a:t/>
            </a:r>
            <a:br>
              <a:rPr lang="en-US" sz="4400" dirty="0"/>
            </a:br>
            <a:r>
              <a:rPr lang="en-US" sz="4400" dirty="0"/>
              <a:t>Prioritization Timeline</a:t>
            </a:r>
          </a:p>
        </p:txBody>
      </p:sp>
      <p:pic>
        <p:nvPicPr>
          <p:cNvPr id="6" name="Picture 5">
            <a:extLst>
              <a:ext uri="{FF2B5EF4-FFF2-40B4-BE49-F238E27FC236}">
                <a16:creationId xmlns:a16="http://schemas.microsoft.com/office/drawing/2014/main" id="{1B1F2380-34A5-4BC9-843A-A060B03EF5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0223" y="5486400"/>
            <a:ext cx="2101248" cy="809625"/>
          </a:xfrm>
          <a:prstGeom prst="rect">
            <a:avLst/>
          </a:prstGeom>
        </p:spPr>
      </p:pic>
      <p:sp>
        <p:nvSpPr>
          <p:cNvPr id="30" name="Right Arrow 24">
            <a:extLst>
              <a:ext uri="{FF2B5EF4-FFF2-40B4-BE49-F238E27FC236}">
                <a16:creationId xmlns:a16="http://schemas.microsoft.com/office/drawing/2014/main" id="{52BD0640-6325-4A8B-BE10-3715B7A382E4}"/>
              </a:ext>
            </a:extLst>
          </p:cNvPr>
          <p:cNvSpPr/>
          <p:nvPr/>
        </p:nvSpPr>
        <p:spPr>
          <a:xfrm>
            <a:off x="-76199" y="1466850"/>
            <a:ext cx="9220200" cy="3886200"/>
          </a:xfrm>
          <a:prstGeom prst="rightArrow">
            <a:avLst/>
          </a:prstGeom>
          <a:solidFill>
            <a:srgbClr val="009144"/>
          </a:solidFill>
          <a:ln w="76200">
            <a:solidFill>
              <a:schemeClr val="bg1"/>
            </a:solidFill>
          </a:ln>
        </p:spPr>
        <p:style>
          <a:lnRef idx="0">
            <a:schemeClr val="accent5">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31" name="Group 30">
            <a:extLst>
              <a:ext uri="{FF2B5EF4-FFF2-40B4-BE49-F238E27FC236}">
                <a16:creationId xmlns:a16="http://schemas.microsoft.com/office/drawing/2014/main" id="{86E767FB-F1EA-4C96-A191-4817F57FD45B}"/>
              </a:ext>
            </a:extLst>
          </p:cNvPr>
          <p:cNvGrpSpPr/>
          <p:nvPr/>
        </p:nvGrpSpPr>
        <p:grpSpPr>
          <a:xfrm>
            <a:off x="111997" y="2559569"/>
            <a:ext cx="8879602" cy="1716455"/>
            <a:chOff x="832886" y="3055517"/>
            <a:chExt cx="10526228" cy="1565130"/>
          </a:xfrm>
        </p:grpSpPr>
        <p:grpSp>
          <p:nvGrpSpPr>
            <p:cNvPr id="32" name="Group 31">
              <a:extLst>
                <a:ext uri="{FF2B5EF4-FFF2-40B4-BE49-F238E27FC236}">
                  <a16:creationId xmlns:a16="http://schemas.microsoft.com/office/drawing/2014/main" id="{EB32069F-CEA3-499C-BEF5-7B08E566A2DB}"/>
                </a:ext>
              </a:extLst>
            </p:cNvPr>
            <p:cNvGrpSpPr/>
            <p:nvPr/>
          </p:nvGrpSpPr>
          <p:grpSpPr>
            <a:xfrm>
              <a:off x="832886" y="3055517"/>
              <a:ext cx="1351778" cy="1565130"/>
              <a:chOff x="297426" y="1120375"/>
              <a:chExt cx="1351778" cy="1565130"/>
            </a:xfrm>
          </p:grpSpPr>
          <p:sp>
            <p:nvSpPr>
              <p:cNvPr id="51" name="Rounded Rectangle 22">
                <a:extLst>
                  <a:ext uri="{FF2B5EF4-FFF2-40B4-BE49-F238E27FC236}">
                    <a16:creationId xmlns:a16="http://schemas.microsoft.com/office/drawing/2014/main" id="{496F68C4-F245-436C-AAFF-62B88EE9063A}"/>
                  </a:ext>
                </a:extLst>
              </p:cNvPr>
              <p:cNvSpPr/>
              <p:nvPr/>
            </p:nvSpPr>
            <p:spPr>
              <a:xfrm>
                <a:off x="297426" y="1120375"/>
                <a:ext cx="1351778" cy="1565130"/>
              </a:xfrm>
              <a:prstGeom prst="roundRect">
                <a:avLst/>
              </a:prstGeom>
              <a:solidFill>
                <a:srgbClr val="0070C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52" name="Rounded Rectangle 5">
                <a:extLst>
                  <a:ext uri="{FF2B5EF4-FFF2-40B4-BE49-F238E27FC236}">
                    <a16:creationId xmlns:a16="http://schemas.microsoft.com/office/drawing/2014/main" id="{DF8C8253-9A8C-4CB8-8C65-B1377CB41A30}"/>
                  </a:ext>
                </a:extLst>
              </p:cNvPr>
              <p:cNvSpPr/>
              <p:nvPr/>
            </p:nvSpPr>
            <p:spPr>
              <a:xfrm>
                <a:off x="363414" y="1186363"/>
                <a:ext cx="1219802" cy="1433154"/>
              </a:xfrm>
              <a:prstGeom prst="rect">
                <a:avLst/>
              </a:prstGeom>
              <a:solidFill>
                <a:srgbClr val="0070C0"/>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KYTC Develops Initial Project List</a:t>
                </a:r>
              </a:p>
            </p:txBody>
          </p:sp>
        </p:grpSp>
        <p:grpSp>
          <p:nvGrpSpPr>
            <p:cNvPr id="33" name="Group 32">
              <a:extLst>
                <a:ext uri="{FF2B5EF4-FFF2-40B4-BE49-F238E27FC236}">
                  <a16:creationId xmlns:a16="http://schemas.microsoft.com/office/drawing/2014/main" id="{6F7FC69B-AF4C-4A99-B4E1-4C209C11B420}"/>
                </a:ext>
              </a:extLst>
            </p:cNvPr>
            <p:cNvGrpSpPr/>
            <p:nvPr/>
          </p:nvGrpSpPr>
          <p:grpSpPr>
            <a:xfrm>
              <a:off x="2361961" y="3055517"/>
              <a:ext cx="1351778" cy="1565130"/>
              <a:chOff x="1826501" y="1120375"/>
              <a:chExt cx="1351778" cy="1565130"/>
            </a:xfrm>
          </p:grpSpPr>
          <p:sp>
            <p:nvSpPr>
              <p:cNvPr id="49" name="Rounded Rectangle 20">
                <a:extLst>
                  <a:ext uri="{FF2B5EF4-FFF2-40B4-BE49-F238E27FC236}">
                    <a16:creationId xmlns:a16="http://schemas.microsoft.com/office/drawing/2014/main" id="{808A478E-5F99-43F1-A8D4-D8AE8F0D68CF}"/>
                  </a:ext>
                </a:extLst>
              </p:cNvPr>
              <p:cNvSpPr/>
              <p:nvPr/>
            </p:nvSpPr>
            <p:spPr>
              <a:xfrm>
                <a:off x="1826501" y="1120375"/>
                <a:ext cx="1351778" cy="1565130"/>
              </a:xfrm>
              <a:prstGeom prst="roundRect">
                <a:avLst/>
              </a:prstGeom>
              <a:solidFill>
                <a:schemeClr val="tx1"/>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50" name="Rounded Rectangle 7">
                <a:extLst>
                  <a:ext uri="{FF2B5EF4-FFF2-40B4-BE49-F238E27FC236}">
                    <a16:creationId xmlns:a16="http://schemas.microsoft.com/office/drawing/2014/main" id="{43CD8DF4-1608-4940-92F3-493F9D6690D7}"/>
                  </a:ext>
                </a:extLst>
              </p:cNvPr>
              <p:cNvSpPr/>
              <p:nvPr/>
            </p:nvSpPr>
            <p:spPr>
              <a:xfrm>
                <a:off x="1892489" y="1186363"/>
                <a:ext cx="1219802" cy="1433154"/>
              </a:xfrm>
              <a:prstGeom prst="rect">
                <a:avLst/>
              </a:prstGeom>
              <a:solidFill>
                <a:schemeClr val="tx1"/>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ADD, HDO, &amp; Local Leaders Identify Needed Changes</a:t>
                </a:r>
              </a:p>
            </p:txBody>
          </p:sp>
        </p:grpSp>
        <p:grpSp>
          <p:nvGrpSpPr>
            <p:cNvPr id="34" name="Group 33">
              <a:extLst>
                <a:ext uri="{FF2B5EF4-FFF2-40B4-BE49-F238E27FC236}">
                  <a16:creationId xmlns:a16="http://schemas.microsoft.com/office/drawing/2014/main" id="{3E713C06-5C0F-45F9-98A8-06D2B38BB964}"/>
                </a:ext>
              </a:extLst>
            </p:cNvPr>
            <p:cNvGrpSpPr/>
            <p:nvPr/>
          </p:nvGrpSpPr>
          <p:grpSpPr>
            <a:xfrm>
              <a:off x="3891036" y="3055517"/>
              <a:ext cx="1351778" cy="1565130"/>
              <a:chOff x="3355576" y="1120375"/>
              <a:chExt cx="1351778" cy="1565130"/>
            </a:xfrm>
          </p:grpSpPr>
          <p:sp>
            <p:nvSpPr>
              <p:cNvPr id="47" name="Rounded Rectangle 18">
                <a:extLst>
                  <a:ext uri="{FF2B5EF4-FFF2-40B4-BE49-F238E27FC236}">
                    <a16:creationId xmlns:a16="http://schemas.microsoft.com/office/drawing/2014/main" id="{C084924B-0E52-4D65-90F1-E102B8F204DE}"/>
                  </a:ext>
                </a:extLst>
              </p:cNvPr>
              <p:cNvSpPr/>
              <p:nvPr/>
            </p:nvSpPr>
            <p:spPr>
              <a:xfrm>
                <a:off x="3355576" y="1120375"/>
                <a:ext cx="1351778" cy="1565130"/>
              </a:xfrm>
              <a:prstGeom prst="roundRect">
                <a:avLst/>
              </a:prstGeom>
              <a:solidFill>
                <a:srgbClr val="0070C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48" name="Rounded Rectangle 9">
                <a:extLst>
                  <a:ext uri="{FF2B5EF4-FFF2-40B4-BE49-F238E27FC236}">
                    <a16:creationId xmlns:a16="http://schemas.microsoft.com/office/drawing/2014/main" id="{E0327A76-7053-4BC2-A824-050BDA5DC773}"/>
                  </a:ext>
                </a:extLst>
              </p:cNvPr>
              <p:cNvSpPr/>
              <p:nvPr/>
            </p:nvSpPr>
            <p:spPr>
              <a:xfrm>
                <a:off x="3421564" y="1186363"/>
                <a:ext cx="1219802" cy="1433154"/>
              </a:xfrm>
              <a:prstGeom prst="rect">
                <a:avLst/>
              </a:prstGeom>
              <a:solidFill>
                <a:srgbClr val="0070C0"/>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KYTC Calculates Scores for Statewide, Regional Projects</a:t>
                </a:r>
              </a:p>
            </p:txBody>
          </p:sp>
        </p:grpSp>
        <p:grpSp>
          <p:nvGrpSpPr>
            <p:cNvPr id="35" name="Group 34">
              <a:extLst>
                <a:ext uri="{FF2B5EF4-FFF2-40B4-BE49-F238E27FC236}">
                  <a16:creationId xmlns:a16="http://schemas.microsoft.com/office/drawing/2014/main" id="{A4E9FAA9-472E-415E-A21C-83684E98C80C}"/>
                </a:ext>
              </a:extLst>
            </p:cNvPr>
            <p:cNvGrpSpPr/>
            <p:nvPr/>
          </p:nvGrpSpPr>
          <p:grpSpPr>
            <a:xfrm>
              <a:off x="5420111" y="3055517"/>
              <a:ext cx="1351778" cy="1565130"/>
              <a:chOff x="4884651" y="1120375"/>
              <a:chExt cx="1351778" cy="1565130"/>
            </a:xfrm>
          </p:grpSpPr>
          <p:sp>
            <p:nvSpPr>
              <p:cNvPr id="45" name="Rounded Rectangle 16">
                <a:extLst>
                  <a:ext uri="{FF2B5EF4-FFF2-40B4-BE49-F238E27FC236}">
                    <a16:creationId xmlns:a16="http://schemas.microsoft.com/office/drawing/2014/main" id="{A1DBD782-0CDD-46E1-8920-CEF563F5B126}"/>
                  </a:ext>
                </a:extLst>
              </p:cNvPr>
              <p:cNvSpPr/>
              <p:nvPr/>
            </p:nvSpPr>
            <p:spPr>
              <a:xfrm>
                <a:off x="4884651" y="1120375"/>
                <a:ext cx="1351778" cy="1565130"/>
              </a:xfrm>
              <a:prstGeom prst="roundRect">
                <a:avLst/>
              </a:prstGeom>
              <a:solidFill>
                <a:schemeClr val="tx1"/>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46" name="Rounded Rectangle 11">
                <a:extLst>
                  <a:ext uri="{FF2B5EF4-FFF2-40B4-BE49-F238E27FC236}">
                    <a16:creationId xmlns:a16="http://schemas.microsoft.com/office/drawing/2014/main" id="{9DE99F57-396B-41B5-A781-B5D89B9A68AB}"/>
                  </a:ext>
                </a:extLst>
              </p:cNvPr>
              <p:cNvSpPr/>
              <p:nvPr/>
            </p:nvSpPr>
            <p:spPr>
              <a:xfrm>
                <a:off x="4950639" y="1186363"/>
                <a:ext cx="1219802" cy="1433154"/>
              </a:xfrm>
              <a:prstGeom prst="rect">
                <a:avLst/>
              </a:prstGeom>
              <a:solidFill>
                <a:schemeClr val="tx1"/>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ADD, HDO, &amp; Local Leaders Provide Input on Regional Projects</a:t>
                </a:r>
              </a:p>
            </p:txBody>
          </p:sp>
        </p:grpSp>
        <p:grpSp>
          <p:nvGrpSpPr>
            <p:cNvPr id="36" name="Group 35">
              <a:extLst>
                <a:ext uri="{FF2B5EF4-FFF2-40B4-BE49-F238E27FC236}">
                  <a16:creationId xmlns:a16="http://schemas.microsoft.com/office/drawing/2014/main" id="{442157B1-9111-44F2-AB22-37716DEA5B28}"/>
                </a:ext>
              </a:extLst>
            </p:cNvPr>
            <p:cNvGrpSpPr/>
            <p:nvPr/>
          </p:nvGrpSpPr>
          <p:grpSpPr>
            <a:xfrm>
              <a:off x="6949186" y="3055517"/>
              <a:ext cx="1351778" cy="1565130"/>
              <a:chOff x="6413726" y="1120375"/>
              <a:chExt cx="1351778" cy="1565130"/>
            </a:xfrm>
          </p:grpSpPr>
          <p:sp>
            <p:nvSpPr>
              <p:cNvPr id="43" name="Rounded Rectangle 14">
                <a:extLst>
                  <a:ext uri="{FF2B5EF4-FFF2-40B4-BE49-F238E27FC236}">
                    <a16:creationId xmlns:a16="http://schemas.microsoft.com/office/drawing/2014/main" id="{7F1C1999-3140-4236-97CC-C5CB9B7AA769}"/>
                  </a:ext>
                </a:extLst>
              </p:cNvPr>
              <p:cNvSpPr/>
              <p:nvPr/>
            </p:nvSpPr>
            <p:spPr>
              <a:xfrm>
                <a:off x="6413726" y="1120375"/>
                <a:ext cx="1351778" cy="1565130"/>
              </a:xfrm>
              <a:prstGeom prst="roundRect">
                <a:avLst/>
              </a:prstGeom>
              <a:solidFill>
                <a:srgbClr val="0070C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44" name="Rounded Rectangle 13">
                <a:extLst>
                  <a:ext uri="{FF2B5EF4-FFF2-40B4-BE49-F238E27FC236}">
                    <a16:creationId xmlns:a16="http://schemas.microsoft.com/office/drawing/2014/main" id="{8AF79E3D-BF4B-404A-8E00-D74F42E44F0E}"/>
                  </a:ext>
                </a:extLst>
              </p:cNvPr>
              <p:cNvSpPr/>
              <p:nvPr/>
            </p:nvSpPr>
            <p:spPr>
              <a:xfrm>
                <a:off x="6479714" y="1186363"/>
                <a:ext cx="1219802" cy="1433154"/>
              </a:xfrm>
              <a:prstGeom prst="rect">
                <a:avLst/>
              </a:prstGeom>
              <a:solidFill>
                <a:srgbClr val="0070C0"/>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KYTC Develops Draft Highway Plan for Governor</a:t>
                </a:r>
              </a:p>
            </p:txBody>
          </p:sp>
        </p:grpSp>
        <p:grpSp>
          <p:nvGrpSpPr>
            <p:cNvPr id="37" name="Group 36">
              <a:extLst>
                <a:ext uri="{FF2B5EF4-FFF2-40B4-BE49-F238E27FC236}">
                  <a16:creationId xmlns:a16="http://schemas.microsoft.com/office/drawing/2014/main" id="{CFD9827D-7F02-45AC-8B1A-E0E557C9AF3F}"/>
                </a:ext>
              </a:extLst>
            </p:cNvPr>
            <p:cNvGrpSpPr/>
            <p:nvPr/>
          </p:nvGrpSpPr>
          <p:grpSpPr>
            <a:xfrm>
              <a:off x="8478261" y="3055517"/>
              <a:ext cx="1351778" cy="1565130"/>
              <a:chOff x="7942801" y="1120375"/>
              <a:chExt cx="1351778" cy="1565130"/>
            </a:xfrm>
          </p:grpSpPr>
          <p:sp>
            <p:nvSpPr>
              <p:cNvPr id="41" name="Rounded Rectangle 12">
                <a:extLst>
                  <a:ext uri="{FF2B5EF4-FFF2-40B4-BE49-F238E27FC236}">
                    <a16:creationId xmlns:a16="http://schemas.microsoft.com/office/drawing/2014/main" id="{12A48EC4-3872-496A-A20F-6E986D820032}"/>
                  </a:ext>
                </a:extLst>
              </p:cNvPr>
              <p:cNvSpPr/>
              <p:nvPr/>
            </p:nvSpPr>
            <p:spPr>
              <a:xfrm>
                <a:off x="7942801" y="1120375"/>
                <a:ext cx="1351778" cy="1565130"/>
              </a:xfrm>
              <a:prstGeom prst="roundRect">
                <a:avLst/>
              </a:prstGeom>
              <a:solidFill>
                <a:schemeClr val="tx1"/>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42" name="Rounded Rectangle 15">
                <a:extLst>
                  <a:ext uri="{FF2B5EF4-FFF2-40B4-BE49-F238E27FC236}">
                    <a16:creationId xmlns:a16="http://schemas.microsoft.com/office/drawing/2014/main" id="{CCC0105E-F4CF-40CA-8257-09C1FE3BF1AB}"/>
                  </a:ext>
                </a:extLst>
              </p:cNvPr>
              <p:cNvSpPr/>
              <p:nvPr/>
            </p:nvSpPr>
            <p:spPr>
              <a:xfrm>
                <a:off x="8008789" y="1186363"/>
                <a:ext cx="1219802" cy="1433154"/>
              </a:xfrm>
              <a:prstGeom prst="rect">
                <a:avLst/>
              </a:prstGeom>
              <a:solidFill>
                <a:schemeClr val="tx1"/>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Governor Finalizes, Presents Plan to General Assembly</a:t>
                </a:r>
              </a:p>
            </p:txBody>
          </p:sp>
        </p:grpSp>
        <p:grpSp>
          <p:nvGrpSpPr>
            <p:cNvPr id="38" name="Group 37">
              <a:extLst>
                <a:ext uri="{FF2B5EF4-FFF2-40B4-BE49-F238E27FC236}">
                  <a16:creationId xmlns:a16="http://schemas.microsoft.com/office/drawing/2014/main" id="{3D977743-E2C8-4D91-83A6-F1BEBC1B9CC6}"/>
                </a:ext>
              </a:extLst>
            </p:cNvPr>
            <p:cNvGrpSpPr/>
            <p:nvPr/>
          </p:nvGrpSpPr>
          <p:grpSpPr>
            <a:xfrm>
              <a:off x="10007336" y="3055517"/>
              <a:ext cx="1351778" cy="1565130"/>
              <a:chOff x="9471876" y="1120375"/>
              <a:chExt cx="1351778" cy="1565130"/>
            </a:xfrm>
          </p:grpSpPr>
          <p:sp>
            <p:nvSpPr>
              <p:cNvPr id="39" name="Rounded Rectangle 10">
                <a:extLst>
                  <a:ext uri="{FF2B5EF4-FFF2-40B4-BE49-F238E27FC236}">
                    <a16:creationId xmlns:a16="http://schemas.microsoft.com/office/drawing/2014/main" id="{EBA6573C-17F3-4D28-AF1E-6558CBFBAC09}"/>
                  </a:ext>
                </a:extLst>
              </p:cNvPr>
              <p:cNvSpPr/>
              <p:nvPr/>
            </p:nvSpPr>
            <p:spPr>
              <a:xfrm>
                <a:off x="9471876" y="1120375"/>
                <a:ext cx="1351778" cy="1565130"/>
              </a:xfrm>
              <a:prstGeom prst="roundRect">
                <a:avLst/>
              </a:prstGeom>
              <a:solidFill>
                <a:srgbClr val="0070C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40" name="Rounded Rectangle 17">
                <a:extLst>
                  <a:ext uri="{FF2B5EF4-FFF2-40B4-BE49-F238E27FC236}">
                    <a16:creationId xmlns:a16="http://schemas.microsoft.com/office/drawing/2014/main" id="{6EA5EA7F-6E15-46CB-8189-74F3C4537BC6}"/>
                  </a:ext>
                </a:extLst>
              </p:cNvPr>
              <p:cNvSpPr/>
              <p:nvPr/>
            </p:nvSpPr>
            <p:spPr>
              <a:xfrm>
                <a:off x="9537864" y="1186363"/>
                <a:ext cx="1219802" cy="1433154"/>
              </a:xfrm>
              <a:prstGeom prst="rect">
                <a:avLst/>
              </a:prstGeom>
              <a:solidFill>
                <a:srgbClr val="0070C0"/>
              </a:solid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US" sz="1500" b="1" dirty="0"/>
                  <a:t>General Assembly, Governor Enact Highway Plan</a:t>
                </a:r>
              </a:p>
            </p:txBody>
          </p:sp>
        </p:grpSp>
      </p:grpSp>
    </p:spTree>
    <p:extLst>
      <p:ext uri="{BB962C8B-B14F-4D97-AF65-F5344CB8AC3E}">
        <p14:creationId xmlns:p14="http://schemas.microsoft.com/office/powerpoint/2010/main" val="864497161"/>
      </p:ext>
    </p:extLst>
  </p:cSld>
  <p:clrMapOvr>
    <a:masterClrMapping/>
  </p:clrMapOvr>
</p:sld>
</file>

<file path=ppt/theme/theme1.xml><?xml version="1.0" encoding="utf-8"?>
<a:theme xmlns:a="http://schemas.openxmlformats.org/drawingml/2006/main" name="Facet">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3182</TotalTime>
  <Words>1856</Words>
  <Application>Microsoft Office PowerPoint</Application>
  <PresentationFormat>On-screen Show (4:3)</PresentationFormat>
  <Paragraphs>187</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Trebuchet MS</vt:lpstr>
      <vt:lpstr>Wingdings 3</vt:lpstr>
      <vt:lpstr>Facet</vt:lpstr>
      <vt:lpstr>SHIFTing Through Transportation Planning   Navigating Health &amp; Human Services Programs</vt:lpstr>
      <vt:lpstr>SHIFTing Through Transportation Planning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and Economic Development</dc:title>
  <dc:creator>PADD Staff</dc:creator>
  <cp:keywords>Board;2014</cp:keywords>
  <cp:lastModifiedBy>Eric Sexton</cp:lastModifiedBy>
  <cp:revision>220</cp:revision>
  <cp:lastPrinted>2021-08-19T14:40:01Z</cp:lastPrinted>
  <dcterms:created xsi:type="dcterms:W3CDTF">2013-07-03T01:34:03Z</dcterms:created>
  <dcterms:modified xsi:type="dcterms:W3CDTF">2021-08-20T15:40:09Z</dcterms:modified>
</cp:coreProperties>
</file>