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2" r:id="rId4"/>
    <p:sldId id="260" r:id="rId5"/>
    <p:sldId id="259" r:id="rId6"/>
    <p:sldId id="261" r:id="rId7"/>
    <p:sldId id="263" r:id="rId8"/>
    <p:sldId id="264" r:id="rId9"/>
    <p:sldId id="265" r:id="rId10"/>
    <p:sldId id="267" r:id="rId11"/>
    <p:sldId id="266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61" d="100"/>
          <a:sy n="61" d="100"/>
        </p:scale>
        <p:origin x="582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3AE585-3CBE-48B7-962D-D506D12BD59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DE4D511-407A-4B13-A4FE-3AC8F4F9831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4E5177A-4341-4F76-B94E-9CD742DCE64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79531E9-4B43-48FA-AD08-3A6988FB2B13}" type="datetimeFigureOut">
              <a:rPr lang="en-US" smtClean="0"/>
              <a:t>8/24/2021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D1EA51D-8031-4898-9E63-C6EA6CF9E1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DE0C17E-C8D8-4BE0-BE05-D14126218F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08F9ED0-5BA4-4A33-B8B8-7FD80FFE3A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60156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532232-40D5-410C-A749-8D823D219A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9F95ECF-ED52-4E19-B8C6-595C85E9220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968CCFA-A574-44CC-88DE-BAC90FC29EB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79531E9-4B43-48FA-AD08-3A6988FB2B13}" type="datetimeFigureOut">
              <a:rPr lang="en-US" smtClean="0"/>
              <a:t>8/24/2021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BF85072-D7EB-4493-97FC-DA5BCB2BB6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E53515D-67B6-46C2-9B7C-1B7E5A353D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08F9ED0-5BA4-4A33-B8B8-7FD80FFE3A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38871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B417BF1-1FB1-4603-A92F-B19BBF6BEE2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E5B3085-E785-42FF-91D7-417AD988F36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CFE3C88-B7D8-42F4-AECF-AC633EADB34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79531E9-4B43-48FA-AD08-3A6988FB2B13}" type="datetimeFigureOut">
              <a:rPr lang="en-US" smtClean="0"/>
              <a:t>8/24/2021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99B5537-946F-48C6-9D10-78B02A4317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A0E359E-30F9-45CC-A167-86E4B4E747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08F9ED0-5BA4-4A33-B8B8-7FD80FFE3A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23735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082114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7CDD3A-3255-4015-8F0D-E8CFD094AA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11819" y="207963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95EDFC-EA78-485C-AF9A-DB11A4F046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11819" y="1690688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2145DA-8B6C-4242-940B-E331ECC704B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79531E9-4B43-48FA-AD08-3A6988FB2B13}" type="datetimeFigureOut">
              <a:rPr lang="en-US" smtClean="0"/>
              <a:t>8/24/2021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44204C-1F90-45C2-9C86-989B6705CF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3C92FF7-F26D-4762-B2A7-E149702AAB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08F9ED0-5BA4-4A33-B8B8-7FD80FFE3A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7970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337609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456995-6047-4D9C-AE9D-2539FEC5FD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F69AEF2-B7DE-4560-B7F1-61F33D645FC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D36FC7D-3AF1-4211-85A7-40CF9CE5FD0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59F4D9D-B3F2-4D01-8F6B-F66C4C613A6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79531E9-4B43-48FA-AD08-3A6988FB2B13}" type="datetimeFigureOut">
              <a:rPr lang="en-US" smtClean="0"/>
              <a:t>8/24/2021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0EB8FC5-9FD9-4114-8F9A-4C661B54E6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C46F4CF-0B2C-4535-A9DB-6269002F13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08F9ED0-5BA4-4A33-B8B8-7FD80FFE3A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3377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0E8E0B-BF94-4486-8C4B-1BF8D5F34A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14DB446-84F5-48F4-9213-8619A54F4C0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63F10F4-F677-4E54-9318-E438DA5357A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2B7CF67-A110-459E-BB51-84049B0B5B5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9EB5E9E-7B91-4F98-97AA-C09E2F88EC1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CA4408B-1496-4339-926B-A5C3C5D6182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79531E9-4B43-48FA-AD08-3A6988FB2B13}" type="datetimeFigureOut">
              <a:rPr lang="en-US" smtClean="0"/>
              <a:t>8/24/2021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C195825-BC35-440D-B5CF-B1199B36A6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09749C2-3CAE-4E4E-A9C1-426C0F26D9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08F9ED0-5BA4-4A33-B8B8-7FD80FFE3A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44427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EE422B-F7DB-465E-866F-E56351A983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9B717AE-C765-4C81-8873-715973B3998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79531E9-4B43-48FA-AD08-3A6988FB2B13}" type="datetimeFigureOut">
              <a:rPr lang="en-US" smtClean="0"/>
              <a:t>8/24/2021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849B232-A1C5-46E7-91E6-790B70E67C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3783E9B-E90A-455C-9FDB-3C6AD7B047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08F9ED0-5BA4-4A33-B8B8-7FD80FFE3A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12424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733FA9F-0307-4ADB-986C-4448C1CE9A7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79531E9-4B43-48FA-AD08-3A6988FB2B13}" type="datetimeFigureOut">
              <a:rPr lang="en-US" smtClean="0"/>
              <a:t>8/24/2021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EE87E9D-98EC-462E-8878-68EC12C2BA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EDCD798-57B0-47CD-9CC8-C1E03424F4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08F9ED0-5BA4-4A33-B8B8-7FD80FFE3A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16173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BB8A50-EEDC-45EC-BB80-980FD61238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7CA23D9-26A9-47A4-ACDC-7BE33D74719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D9E351E-0118-4FA6-8A58-091CF6C9AAB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4E7CC61-6D69-4956-9F3F-5BBCBA54010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79531E9-4B43-48FA-AD08-3A6988FB2B13}" type="datetimeFigureOut">
              <a:rPr lang="en-US" smtClean="0"/>
              <a:t>8/24/2021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4DD6BEC-3B11-4D3F-A458-D6E2C2CAD1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9DA3B5E-2CC2-464A-A063-435FDBBDB2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08F9ED0-5BA4-4A33-B8B8-7FD80FFE3A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15203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C4D0F8-AE4D-437D-8CB3-128118DD0D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9622359-EC4C-4249-9A51-2CCF8793C2A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1A6D332-056F-4695-A3DE-968F1E4F368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2BC76AE-7A3A-4AE4-B07C-A7120C827EC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79531E9-4B43-48FA-AD08-3A6988FB2B13}" type="datetimeFigureOut">
              <a:rPr lang="en-US" smtClean="0"/>
              <a:t>8/24/2021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1382B93-449D-464C-8546-03735744F2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243730D-E106-4DD9-9E18-4A04B89707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08F9ED0-5BA4-4A33-B8B8-7FD80FFE3A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57425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microsoft.com/office/2007/relationships/hdphoto" Target="../media/hdphoto1.wdp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icture containing text, outdoor, sign&#10;&#10;Description automatically generated">
            <a:extLst>
              <a:ext uri="{FF2B5EF4-FFF2-40B4-BE49-F238E27FC236}">
                <a16:creationId xmlns:a16="http://schemas.microsoft.com/office/drawing/2014/main" id="{998D1645-ABE2-410D-96A5-F1D3BFE47975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3462" y="5088836"/>
            <a:ext cx="7858538" cy="1645564"/>
          </a:xfrm>
          <a:prstGeom prst="rect">
            <a:avLst/>
          </a:prstGeom>
        </p:spPr>
      </p:pic>
      <p:pic>
        <p:nvPicPr>
          <p:cNvPr id="10" name="Picture 9" descr="Logo&#10;&#10;Description automatically generated">
            <a:extLst>
              <a:ext uri="{FF2B5EF4-FFF2-40B4-BE49-F238E27FC236}">
                <a16:creationId xmlns:a16="http://schemas.microsoft.com/office/drawing/2014/main" id="{29AF94B5-ED4E-4830-A7D1-EB738FDAAFE0}"/>
              </a:ext>
            </a:extLst>
          </p:cNvPr>
          <p:cNvPicPr>
            <a:picLocks noChangeAspect="1"/>
          </p:cNvPicPr>
          <p:nvPr userDrawn="1"/>
        </p:nvPicPr>
        <p:blipFill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colorTemperature colorTemp="59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270" y="0"/>
            <a:ext cx="2941982" cy="284921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28221298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mailto:Scott.Sharp@ky.gov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hyperlink" Target="mailto:SheriK.Mahan@ky.gov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mailto:purchaseadd@purchaseadd.org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mailto:JoannaShake@gradd.com" TargetMode="External"/><Relationship Id="rId4" Type="http://schemas.openxmlformats.org/officeDocument/2006/relationships/hyperlink" Target="mailto:jason.vincent@ky.gov" TargetMode="Externa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502230" y="3540035"/>
            <a:ext cx="92223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>
                <a:latin typeface="Bookman Old Style" panose="02050604050505020204" pitchFamily="18" charset="0"/>
              </a:rPr>
              <a:t>DRA, ARC Grant Programs, &amp; IRT</a:t>
            </a:r>
            <a:r>
              <a:rPr lang="en-US" sz="4000" dirty="0" smtClean="0">
                <a:latin typeface="Bookman Old Style" panose="02050604050505020204" pitchFamily="18" charset="0"/>
              </a:rPr>
              <a:t> </a:t>
            </a:r>
            <a:endParaRPr lang="en-US" sz="4000" dirty="0"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0651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F02B3CE6-1A4F-44F5-8390-AFB5EB708D58}"/>
              </a:ext>
            </a:extLst>
          </p:cNvPr>
          <p:cNvSpPr txBox="1"/>
          <p:nvPr/>
        </p:nvSpPr>
        <p:spPr>
          <a:xfrm>
            <a:off x="0" y="0"/>
            <a:ext cx="12192000" cy="1895060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pic>
        <p:nvPicPr>
          <p:cNvPr id="6" name="Picture 5" descr="A picture containing text, outdoor, sign&#10;&#10;Description automatically generated">
            <a:extLst>
              <a:ext uri="{FF2B5EF4-FFF2-40B4-BE49-F238E27FC236}">
                <a16:creationId xmlns:a16="http://schemas.microsoft.com/office/drawing/2014/main" id="{83FEDCBF-5C18-4BD0-8663-BE1B7283A501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061" y="6285100"/>
            <a:ext cx="2386134" cy="5069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188" y="274320"/>
            <a:ext cx="12152811" cy="1259206"/>
          </a:xfrm>
        </p:spPr>
        <p:txBody>
          <a:bodyPr/>
          <a:lstStyle/>
          <a:p>
            <a:pPr algn="ctr"/>
            <a:r>
              <a:rPr lang="en-US" dirty="0" smtClean="0">
                <a:latin typeface="Bookman Old Style" panose="02050604050505020204" pitchFamily="18" charset="0"/>
              </a:rPr>
              <a:t>ARC Funding Programs Cont’d</a:t>
            </a:r>
            <a:endParaRPr lang="en-US" dirty="0">
              <a:latin typeface="Bookman Old Style" panose="020506040505050202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895060"/>
            <a:ext cx="12191999" cy="4283671"/>
          </a:xfrm>
        </p:spPr>
        <p:txBody>
          <a:bodyPr/>
          <a:lstStyle/>
          <a:p>
            <a:pPr>
              <a:buFont typeface="Wingdings" panose="05000000000000000000" pitchFamily="2" charset="2"/>
              <a:buChar char="§"/>
            </a:pPr>
            <a:r>
              <a:rPr lang="en-US" sz="1400" dirty="0" smtClean="0">
                <a:solidFill>
                  <a:srgbClr val="333333"/>
                </a:solidFill>
                <a:latin typeface="Century Schoolbook" panose="02040604050505020304" pitchFamily="18" charset="0"/>
              </a:rPr>
              <a:t>.</a:t>
            </a:r>
            <a:endParaRPr lang="en-US" sz="1400" dirty="0" smtClean="0">
              <a:solidFill>
                <a:srgbClr val="333333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>
              <a:buFont typeface="Wingdings" panose="05000000000000000000" pitchFamily="2" charset="2"/>
              <a:buChar char="§"/>
            </a:pPr>
            <a:r>
              <a:rPr lang="en-US" sz="2000" dirty="0">
                <a:solidFill>
                  <a:srgbClr val="333333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ARC INSPIRE (</a:t>
            </a:r>
            <a:r>
              <a:rPr lang="en-US" sz="2000" dirty="0" smtClean="0">
                <a:solidFill>
                  <a:srgbClr val="333333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Investments </a:t>
            </a:r>
            <a:r>
              <a:rPr lang="en-US" sz="2000" dirty="0">
                <a:solidFill>
                  <a:srgbClr val="333333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Supporting Partnerships In Recovery </a:t>
            </a:r>
            <a:r>
              <a:rPr lang="en-US" sz="2000" dirty="0" smtClean="0">
                <a:solidFill>
                  <a:srgbClr val="333333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Ecosystems) 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sz="2000" dirty="0" smtClean="0">
                <a:solidFill>
                  <a:srgbClr val="333333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Competitive Federal ARC Initiative addressing </a:t>
            </a:r>
            <a:r>
              <a:rPr lang="en-US" sz="2000" dirty="0">
                <a:solidFill>
                  <a:srgbClr val="333333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the substance abuse crisis by creating or expanding a recovery ecosystem that will lead to workforce entry or re-entry. Successful projects will support the post-treatment to employment continuum, which could include investments in healthcare networks that support substance abuse recovery professionals, recovery-focused job training programs, as well as initiatives designed to coordinate, or link, recovery services and training that support the recovery ecosystem, among others.</a:t>
            </a:r>
            <a:endParaRPr lang="en-US" sz="2000" dirty="0" smtClean="0">
              <a:solidFill>
                <a:srgbClr val="333333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>
              <a:buFont typeface="Wingdings" panose="05000000000000000000" pitchFamily="2" charset="2"/>
              <a:buChar char="§"/>
            </a:pPr>
            <a:endParaRPr lang="en-US" sz="1800" dirty="0" smtClean="0">
              <a:solidFill>
                <a:srgbClr val="333333"/>
              </a:solidFill>
              <a:latin typeface="Bookman Old Style" panose="02050604050505020204" pitchFamily="18" charset="0"/>
            </a:endParaRPr>
          </a:p>
          <a:p>
            <a:pPr lvl="1">
              <a:buFont typeface="Wingdings" panose="05000000000000000000" pitchFamily="2" charset="2"/>
              <a:buChar char="§"/>
            </a:pPr>
            <a:endParaRPr lang="en-US" sz="1600" dirty="0" smtClean="0">
              <a:solidFill>
                <a:srgbClr val="333333"/>
              </a:solidFill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8340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F02B3CE6-1A4F-44F5-8390-AFB5EB708D58}"/>
              </a:ext>
            </a:extLst>
          </p:cNvPr>
          <p:cNvSpPr txBox="1"/>
          <p:nvPr/>
        </p:nvSpPr>
        <p:spPr>
          <a:xfrm>
            <a:off x="0" y="0"/>
            <a:ext cx="12192000" cy="1895060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pic>
        <p:nvPicPr>
          <p:cNvPr id="6" name="Picture 5" descr="A picture containing text, outdoor, sign&#10;&#10;Description automatically generated">
            <a:extLst>
              <a:ext uri="{FF2B5EF4-FFF2-40B4-BE49-F238E27FC236}">
                <a16:creationId xmlns:a16="http://schemas.microsoft.com/office/drawing/2014/main" id="{83FEDCBF-5C18-4BD0-8663-BE1B7283A501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061" y="6285100"/>
            <a:ext cx="2386134" cy="5069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188" y="274320"/>
            <a:ext cx="12152811" cy="1259206"/>
          </a:xfrm>
        </p:spPr>
        <p:txBody>
          <a:bodyPr/>
          <a:lstStyle/>
          <a:p>
            <a:pPr algn="ctr"/>
            <a:r>
              <a:rPr lang="en-US" dirty="0" smtClean="0">
                <a:latin typeface="Bookman Old Style" panose="02050604050505020204" pitchFamily="18" charset="0"/>
              </a:rPr>
              <a:t>Questions?</a:t>
            </a:r>
            <a:endParaRPr lang="en-US" dirty="0">
              <a:latin typeface="Bookman Old Style" panose="020506040505050202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895060"/>
            <a:ext cx="12191999" cy="4283671"/>
          </a:xfrm>
        </p:spPr>
        <p:txBody>
          <a:bodyPr/>
          <a:lstStyle/>
          <a:p>
            <a:pPr marL="0" indent="0" algn="ctr">
              <a:buNone/>
            </a:pPr>
            <a:endParaRPr lang="en-US" sz="1200" dirty="0" smtClean="0">
              <a:solidFill>
                <a:srgbClr val="333333"/>
              </a:solidFill>
              <a:latin typeface="Bookman Old Style" panose="02050604050505020204" pitchFamily="18" charset="0"/>
            </a:endParaRPr>
          </a:p>
          <a:p>
            <a:pPr marL="0" indent="0" algn="ctr">
              <a:buNone/>
            </a:pPr>
            <a:endParaRPr lang="en-US" sz="1200" dirty="0">
              <a:solidFill>
                <a:srgbClr val="333333"/>
              </a:solidFill>
              <a:latin typeface="Bookman Old Style" panose="02050604050505020204" pitchFamily="18" charset="0"/>
            </a:endParaRPr>
          </a:p>
          <a:p>
            <a:pPr marL="0" indent="0" algn="ctr">
              <a:buNone/>
            </a:pPr>
            <a:r>
              <a:rPr lang="en-US" sz="2000" dirty="0" smtClean="0">
                <a:solidFill>
                  <a:srgbClr val="333333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Scott Sharp, ARC Program Manager</a:t>
            </a:r>
            <a:endParaRPr lang="en-US" sz="2000" dirty="0">
              <a:solidFill>
                <a:srgbClr val="333333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0" indent="0" algn="ctr">
              <a:buNone/>
            </a:pPr>
            <a:r>
              <a:rPr lang="en-US" sz="2000" dirty="0" smtClean="0">
                <a:solidFill>
                  <a:srgbClr val="333333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Email</a:t>
            </a:r>
            <a:r>
              <a:rPr lang="en-US" sz="2000" dirty="0">
                <a:solidFill>
                  <a:srgbClr val="333333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:  </a:t>
            </a:r>
            <a:r>
              <a:rPr lang="en-US" sz="2000" dirty="0" smtClean="0">
                <a:solidFill>
                  <a:srgbClr val="333333"/>
                </a:solidFill>
                <a:latin typeface="Segoe UI" panose="020B0502040204020203" pitchFamily="34" charset="0"/>
                <a:cs typeface="Segoe UI" panose="020B0502040204020203" pitchFamily="34" charset="0"/>
                <a:hlinkClick r:id="rId3"/>
              </a:rPr>
              <a:t>Scott.Sharp@ky.gov</a:t>
            </a:r>
            <a:endParaRPr lang="en-US" sz="2000" dirty="0" smtClean="0">
              <a:solidFill>
                <a:srgbClr val="333333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0" indent="0" algn="ctr">
              <a:buNone/>
            </a:pPr>
            <a:r>
              <a:rPr lang="en-US" sz="2000">
                <a:solidFill>
                  <a:srgbClr val="333333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Phone</a:t>
            </a:r>
            <a:r>
              <a:rPr lang="en-US" sz="2000">
                <a:solidFill>
                  <a:srgbClr val="333333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:  </a:t>
            </a:r>
            <a:r>
              <a:rPr lang="en-US" sz="2000" smtClean="0">
                <a:solidFill>
                  <a:srgbClr val="333333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502-892-3476</a:t>
            </a:r>
          </a:p>
          <a:p>
            <a:pPr marL="0" indent="0" algn="ctr">
              <a:buNone/>
            </a:pPr>
            <a:endParaRPr lang="en-US" sz="2000" dirty="0">
              <a:solidFill>
                <a:srgbClr val="333333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0" indent="0" algn="ctr">
              <a:buNone/>
            </a:pPr>
            <a:r>
              <a:rPr lang="en-US" sz="2000" dirty="0" smtClean="0">
                <a:solidFill>
                  <a:srgbClr val="333333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Sheri Mahan, Executive Assistant</a:t>
            </a:r>
          </a:p>
          <a:p>
            <a:pPr marL="0" indent="0" algn="ctr">
              <a:buNone/>
            </a:pPr>
            <a:r>
              <a:rPr lang="en-US" sz="2000" dirty="0" smtClean="0">
                <a:solidFill>
                  <a:srgbClr val="333333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Email:  </a:t>
            </a:r>
            <a:r>
              <a:rPr lang="en-US" sz="2000" dirty="0" smtClean="0">
                <a:solidFill>
                  <a:srgbClr val="333333"/>
                </a:solidFill>
                <a:latin typeface="Segoe UI" panose="020B0502040204020203" pitchFamily="34" charset="0"/>
                <a:cs typeface="Segoe UI" panose="020B0502040204020203" pitchFamily="34" charset="0"/>
                <a:hlinkClick r:id="rId4"/>
              </a:rPr>
              <a:t>SheriK.Mahan@ky.gov</a:t>
            </a:r>
            <a:endParaRPr lang="en-US" sz="2000" dirty="0" smtClean="0">
              <a:solidFill>
                <a:srgbClr val="333333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0" indent="0" algn="ctr">
              <a:buNone/>
            </a:pPr>
            <a:r>
              <a:rPr lang="en-US" sz="2000" dirty="0" smtClean="0">
                <a:solidFill>
                  <a:srgbClr val="333333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Phone</a:t>
            </a:r>
            <a:r>
              <a:rPr lang="en-US" sz="2000" dirty="0">
                <a:solidFill>
                  <a:srgbClr val="333333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:   </a:t>
            </a:r>
            <a:r>
              <a:rPr lang="en-US" sz="2000" dirty="0" smtClean="0">
                <a:solidFill>
                  <a:srgbClr val="333333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502-892-3159</a:t>
            </a:r>
          </a:p>
          <a:p>
            <a:pPr marL="0" indent="0" algn="ctr">
              <a:buNone/>
            </a:pPr>
            <a:r>
              <a:rPr lang="en-US" sz="2000" dirty="0" smtClean="0">
                <a:solidFill>
                  <a:srgbClr val="333333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Cell:  502-229-2305</a:t>
            </a:r>
          </a:p>
        </p:txBody>
      </p:sp>
    </p:spTree>
    <p:extLst>
      <p:ext uri="{BB962C8B-B14F-4D97-AF65-F5344CB8AC3E}">
        <p14:creationId xmlns:p14="http://schemas.microsoft.com/office/powerpoint/2010/main" val="323053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F02B3CE6-1A4F-44F5-8390-AFB5EB708D58}"/>
              </a:ext>
            </a:extLst>
          </p:cNvPr>
          <p:cNvSpPr txBox="1"/>
          <p:nvPr/>
        </p:nvSpPr>
        <p:spPr>
          <a:xfrm>
            <a:off x="0" y="-63062"/>
            <a:ext cx="12192000" cy="1895060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pic>
        <p:nvPicPr>
          <p:cNvPr id="6" name="Picture 5" descr="A picture containing text, outdoor, sign&#10;&#10;Description automatically generated">
            <a:extLst>
              <a:ext uri="{FF2B5EF4-FFF2-40B4-BE49-F238E27FC236}">
                <a16:creationId xmlns:a16="http://schemas.microsoft.com/office/drawing/2014/main" id="{83FEDCBF-5C18-4BD0-8663-BE1B7283A501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061" y="6285100"/>
            <a:ext cx="2386134" cy="5069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188" y="274320"/>
            <a:ext cx="12152811" cy="1259206"/>
          </a:xfrm>
        </p:spPr>
        <p:txBody>
          <a:bodyPr/>
          <a:lstStyle/>
          <a:p>
            <a:pPr algn="ctr"/>
            <a:r>
              <a:rPr lang="en-US" sz="5400" dirty="0" smtClean="0">
                <a:latin typeface="Century Schoolbook" panose="02040604050505020304" pitchFamily="18" charset="0"/>
              </a:rPr>
              <a:t>Delta Regional Authority (DRA)</a:t>
            </a:r>
            <a:endParaRPr lang="en-US" sz="5400" dirty="0">
              <a:latin typeface="Century Schoolbook" panose="020406040505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895060"/>
            <a:ext cx="12191999" cy="4283671"/>
          </a:xfrm>
        </p:spPr>
        <p:txBody>
          <a:bodyPr/>
          <a:lstStyle/>
          <a:p>
            <a:pPr>
              <a:buFont typeface="Wingdings" panose="05000000000000000000" pitchFamily="2" charset="2"/>
              <a:buChar char="§"/>
            </a:pPr>
            <a:r>
              <a:rPr lang="en-US" sz="2400" dirty="0" smtClean="0">
                <a:solidFill>
                  <a:srgbClr val="333333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Established </a:t>
            </a:r>
            <a:r>
              <a:rPr lang="en-US" sz="2400" dirty="0">
                <a:solidFill>
                  <a:srgbClr val="333333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in 2000 by Congress, the Delta Regional Authority makes strategic investments of federal appropriations into the </a:t>
            </a:r>
            <a:r>
              <a:rPr lang="en-US" sz="2400" dirty="0" smtClean="0">
                <a:solidFill>
                  <a:srgbClr val="333333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physical </a:t>
            </a:r>
            <a:r>
              <a:rPr lang="en-US" sz="2400" dirty="0">
                <a:solidFill>
                  <a:srgbClr val="333333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and human infrastructure of Delta communities</a:t>
            </a:r>
            <a:r>
              <a:rPr lang="en-US" sz="2400" dirty="0" smtClean="0">
                <a:solidFill>
                  <a:srgbClr val="333333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</a:t>
            </a:r>
          </a:p>
          <a:p>
            <a:pPr>
              <a:buFont typeface="Wingdings" panose="05000000000000000000" pitchFamily="2" charset="2"/>
              <a:buChar char="§"/>
            </a:pPr>
            <a:endParaRPr lang="en-US" sz="2400" dirty="0" smtClean="0">
              <a:solidFill>
                <a:srgbClr val="333333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>
              <a:buFont typeface="Wingdings" panose="05000000000000000000" pitchFamily="2" charset="2"/>
              <a:buChar char="§"/>
            </a:pPr>
            <a:r>
              <a:rPr lang="en-US" sz="2400" dirty="0" smtClean="0">
                <a:solidFill>
                  <a:srgbClr val="333333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DRA Board is comprised </a:t>
            </a:r>
            <a:r>
              <a:rPr lang="en-US" sz="2400" dirty="0">
                <a:solidFill>
                  <a:srgbClr val="333333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of the Federal Co-Chairman, appointed by the President and confirmed by the U.S. Senate, and the governors of the eight states </a:t>
            </a:r>
            <a:r>
              <a:rPr lang="en-US" sz="2400" dirty="0" smtClean="0">
                <a:solidFill>
                  <a:srgbClr val="333333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(Alabama, Arkansas, Illinois, Kentucky, Louisianan, Mississippi, Missouri, and Tennessee)</a:t>
            </a:r>
          </a:p>
          <a:p>
            <a:pPr>
              <a:buFont typeface="Wingdings" panose="05000000000000000000" pitchFamily="2" charset="2"/>
              <a:buChar char="§"/>
            </a:pPr>
            <a:endParaRPr lang="en-US" sz="2400" dirty="0">
              <a:solidFill>
                <a:srgbClr val="333333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>
              <a:buFont typeface="Wingdings" panose="05000000000000000000" pitchFamily="2" charset="2"/>
              <a:buChar char="§"/>
            </a:pPr>
            <a:r>
              <a:rPr lang="en-US" sz="2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2400" dirty="0" smtClean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DRA Region in KY consists of all the Counties in the Purchase and Pennyrile ADD’s, and 4 Counties in the Green River ADD (Henderson, McLean, Union and Webster). </a:t>
            </a:r>
            <a:endParaRPr lang="en-US" sz="24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6658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F02B3CE6-1A4F-44F5-8390-AFB5EB708D58}"/>
              </a:ext>
            </a:extLst>
          </p:cNvPr>
          <p:cNvSpPr txBox="1"/>
          <p:nvPr/>
        </p:nvSpPr>
        <p:spPr>
          <a:xfrm>
            <a:off x="0" y="0"/>
            <a:ext cx="12192000" cy="1895060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pic>
        <p:nvPicPr>
          <p:cNvPr id="6" name="Picture 5" descr="A picture containing text, outdoor, sign&#10;&#10;Description automatically generated">
            <a:extLst>
              <a:ext uri="{FF2B5EF4-FFF2-40B4-BE49-F238E27FC236}">
                <a16:creationId xmlns:a16="http://schemas.microsoft.com/office/drawing/2014/main" id="{83FEDCBF-5C18-4BD0-8663-BE1B7283A501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061" y="6285100"/>
            <a:ext cx="2386134" cy="5069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188" y="274320"/>
            <a:ext cx="12152811" cy="1259206"/>
          </a:xfrm>
        </p:spPr>
        <p:txBody>
          <a:bodyPr/>
          <a:lstStyle/>
          <a:p>
            <a:pPr algn="ctr"/>
            <a:r>
              <a:rPr lang="en-US" sz="5400" dirty="0" smtClean="0">
                <a:latin typeface="Century Schoolbook" panose="02040604050505020304" pitchFamily="18" charset="0"/>
              </a:rPr>
              <a:t>DRA Region in KY</a:t>
            </a:r>
            <a:endParaRPr lang="en-US" sz="5400" dirty="0">
              <a:latin typeface="Century Schoolbook" panose="02040604050505020304" pitchFamily="18" charset="0"/>
            </a:endParaRPr>
          </a:p>
        </p:txBody>
      </p:sp>
      <p:pic>
        <p:nvPicPr>
          <p:cNvPr id="13" name="Content Placeholder 12"/>
          <p:cNvPicPr>
            <a:picLocks noGrp="1" noChangeAspect="1"/>
          </p:cNvPicPr>
          <p:nvPr>
            <p:ph idx="1"/>
          </p:nvPr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291" r="59640" b="11319"/>
          <a:stretch/>
        </p:blipFill>
        <p:spPr>
          <a:xfrm>
            <a:off x="3037490" y="1895060"/>
            <a:ext cx="5223642" cy="4295533"/>
          </a:xfrm>
        </p:spPr>
      </p:pic>
    </p:spTree>
    <p:extLst>
      <p:ext uri="{BB962C8B-B14F-4D97-AF65-F5344CB8AC3E}">
        <p14:creationId xmlns:p14="http://schemas.microsoft.com/office/powerpoint/2010/main" val="4208161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F02B3CE6-1A4F-44F5-8390-AFB5EB708D58}"/>
              </a:ext>
            </a:extLst>
          </p:cNvPr>
          <p:cNvSpPr txBox="1"/>
          <p:nvPr/>
        </p:nvSpPr>
        <p:spPr>
          <a:xfrm>
            <a:off x="0" y="0"/>
            <a:ext cx="12192000" cy="1895060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pic>
        <p:nvPicPr>
          <p:cNvPr id="6" name="Picture 5" descr="A picture containing text, outdoor, sign&#10;&#10;Description automatically generated">
            <a:extLst>
              <a:ext uri="{FF2B5EF4-FFF2-40B4-BE49-F238E27FC236}">
                <a16:creationId xmlns:a16="http://schemas.microsoft.com/office/drawing/2014/main" id="{83FEDCBF-5C18-4BD0-8663-BE1B7283A501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061" y="6285100"/>
            <a:ext cx="2386134" cy="5069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188" y="274320"/>
            <a:ext cx="12152811" cy="1259206"/>
          </a:xfrm>
        </p:spPr>
        <p:txBody>
          <a:bodyPr/>
          <a:lstStyle/>
          <a:p>
            <a:pPr algn="ctr"/>
            <a:r>
              <a:rPr lang="en-US" dirty="0" smtClean="0">
                <a:latin typeface="Century Schoolbook" panose="02040604050505020304" pitchFamily="18" charset="0"/>
              </a:rPr>
              <a:t>DRA Eligibility, Funding, &amp; Project Types</a:t>
            </a:r>
            <a:endParaRPr lang="en-US" dirty="0">
              <a:latin typeface="Century Schoolbook" panose="020406040505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895060"/>
            <a:ext cx="12191999" cy="4283671"/>
          </a:xfrm>
        </p:spPr>
        <p:txBody>
          <a:bodyPr/>
          <a:lstStyle/>
          <a:p>
            <a:pPr>
              <a:buFont typeface="Wingdings" panose="05000000000000000000" pitchFamily="2" charset="2"/>
              <a:buChar char="§"/>
            </a:pPr>
            <a:r>
              <a:rPr lang="en-US" sz="2400" dirty="0" smtClean="0">
                <a:solidFill>
                  <a:srgbClr val="333333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Cities, Counties, Special Districts and non-profit entities are eligible.  No maximum project amount and no specific match is required but priority is given to projects the leverage other funds.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2400" dirty="0" smtClean="0">
                <a:solidFill>
                  <a:srgbClr val="333333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States Economic Development Assistance Program (SEDAP): Kentucky Annual appropriation for DRA projects is typically around $1.5 million each year.  (Amount derived from a formula applied to the amount of funds allotted to DRA in the Federal Budget)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2400" dirty="0" smtClean="0">
                <a:solidFill>
                  <a:srgbClr val="333333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Types of projects that can be funded: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 smtClean="0">
                <a:solidFill>
                  <a:srgbClr val="333333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Basic Public Infrastructure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 smtClean="0">
                <a:solidFill>
                  <a:srgbClr val="333333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Transportation Infrastructure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 smtClean="0">
                <a:solidFill>
                  <a:srgbClr val="333333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Business Development (focus on entrepreneurship) 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 smtClean="0">
                <a:solidFill>
                  <a:srgbClr val="333333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Workforce Development</a:t>
            </a:r>
          </a:p>
          <a:p>
            <a:endParaRPr lang="en-US" sz="2400" dirty="0" smtClean="0">
              <a:solidFill>
                <a:srgbClr val="333333"/>
              </a:solidFill>
              <a:latin typeface="Century Schoolbook" panose="020406040505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0308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F02B3CE6-1A4F-44F5-8390-AFB5EB708D58}"/>
              </a:ext>
            </a:extLst>
          </p:cNvPr>
          <p:cNvSpPr txBox="1"/>
          <p:nvPr/>
        </p:nvSpPr>
        <p:spPr>
          <a:xfrm>
            <a:off x="0" y="0"/>
            <a:ext cx="12192000" cy="1895060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pic>
        <p:nvPicPr>
          <p:cNvPr id="6" name="Picture 5" descr="A picture containing text, outdoor, sign&#10;&#10;Description automatically generated">
            <a:extLst>
              <a:ext uri="{FF2B5EF4-FFF2-40B4-BE49-F238E27FC236}">
                <a16:creationId xmlns:a16="http://schemas.microsoft.com/office/drawing/2014/main" id="{83FEDCBF-5C18-4BD0-8663-BE1B7283A501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061" y="6285100"/>
            <a:ext cx="2386134" cy="5069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188" y="274320"/>
            <a:ext cx="12152811" cy="1259206"/>
          </a:xfrm>
        </p:spPr>
        <p:txBody>
          <a:bodyPr/>
          <a:lstStyle/>
          <a:p>
            <a:pPr algn="ctr"/>
            <a:r>
              <a:rPr lang="en-US" sz="5400" dirty="0" smtClean="0">
                <a:latin typeface="Century Schoolbook" panose="02040604050505020304" pitchFamily="18" charset="0"/>
              </a:rPr>
              <a:t>Applying for DRA</a:t>
            </a:r>
            <a:endParaRPr lang="en-US" sz="5400" dirty="0">
              <a:latin typeface="Century Schoolbook" panose="020406040505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895060"/>
            <a:ext cx="12191999" cy="4283671"/>
          </a:xfrm>
        </p:spPr>
        <p:txBody>
          <a:bodyPr/>
          <a:lstStyle/>
          <a:p>
            <a:pPr>
              <a:buFont typeface="Wingdings" panose="05000000000000000000" pitchFamily="2" charset="2"/>
              <a:buChar char="§"/>
            </a:pPr>
            <a:r>
              <a:rPr lang="en-US" sz="2400" dirty="0" smtClean="0">
                <a:solidFill>
                  <a:srgbClr val="333333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Potential Applicants should start by contacting/working with their respective Area Development District.  The Area Development Districts will assists applicants with the development of their project application and submit directly to DRA.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2400" dirty="0" smtClean="0">
                <a:solidFill>
                  <a:srgbClr val="333333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ADD Contacts: 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b="1" u="sng" dirty="0">
                <a:solidFill>
                  <a:srgbClr val="333333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Purchase </a:t>
            </a:r>
            <a:r>
              <a:rPr lang="en-US" b="1" u="sng" dirty="0" smtClean="0">
                <a:solidFill>
                  <a:srgbClr val="333333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ADD:</a:t>
            </a:r>
            <a:r>
              <a:rPr lang="en-US" b="1" dirty="0" smtClean="0">
                <a:solidFill>
                  <a:srgbClr val="333333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dirty="0">
                <a:solidFill>
                  <a:srgbClr val="333333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Jeremy </a:t>
            </a:r>
            <a:r>
              <a:rPr lang="en-US" dirty="0" smtClean="0">
                <a:solidFill>
                  <a:srgbClr val="333333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Buchanan, Executive Director, Phone 270-251-6132 </a:t>
            </a:r>
            <a:r>
              <a:rPr lang="en-US" dirty="0" smtClean="0">
                <a:solidFill>
                  <a:srgbClr val="333333"/>
                </a:solidFill>
                <a:latin typeface="Segoe UI" panose="020B0502040204020203" pitchFamily="34" charset="0"/>
                <a:cs typeface="Segoe UI" panose="020B0502040204020203" pitchFamily="34" charset="0"/>
                <a:hlinkClick r:id="rId3"/>
              </a:rPr>
              <a:t>purchaseadd@purchaseadd.org</a:t>
            </a:r>
            <a:endParaRPr lang="en-US" dirty="0" smtClean="0">
              <a:solidFill>
                <a:srgbClr val="333333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lvl="1">
              <a:buFont typeface="Courier New" panose="02070309020205020404" pitchFamily="49" charset="0"/>
              <a:buChar char="o"/>
            </a:pPr>
            <a:endParaRPr lang="en-US" dirty="0" smtClean="0">
              <a:solidFill>
                <a:srgbClr val="333333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b="1" u="sng" dirty="0" smtClean="0">
                <a:solidFill>
                  <a:srgbClr val="333333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Pennyrile ADD</a:t>
            </a:r>
            <a:r>
              <a:rPr lang="en-US" b="1" dirty="0" smtClean="0">
                <a:solidFill>
                  <a:srgbClr val="333333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: </a:t>
            </a:r>
            <a:r>
              <a:rPr lang="en-US" dirty="0" smtClean="0">
                <a:solidFill>
                  <a:srgbClr val="333333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Jason Vincent, Executive Director</a:t>
            </a:r>
            <a:r>
              <a:rPr lang="en-US" dirty="0">
                <a:solidFill>
                  <a:srgbClr val="333333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dirty="0" smtClean="0">
                <a:solidFill>
                  <a:srgbClr val="333333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Phone 270-886-9484, </a:t>
            </a:r>
            <a:r>
              <a:rPr lang="en-US" dirty="0" smtClean="0">
                <a:solidFill>
                  <a:srgbClr val="333333"/>
                </a:solidFill>
                <a:latin typeface="Segoe UI" panose="020B0502040204020203" pitchFamily="34" charset="0"/>
                <a:cs typeface="Segoe UI" panose="020B0502040204020203" pitchFamily="34" charset="0"/>
                <a:hlinkClick r:id="rId4"/>
              </a:rPr>
              <a:t>jason.vincent@ky.gov</a:t>
            </a:r>
            <a:r>
              <a:rPr lang="en-US" dirty="0" smtClean="0">
                <a:solidFill>
                  <a:srgbClr val="333333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</a:p>
          <a:p>
            <a:pPr lvl="1">
              <a:buFont typeface="Courier New" panose="02070309020205020404" pitchFamily="49" charset="0"/>
              <a:buChar char="o"/>
            </a:pPr>
            <a:endParaRPr lang="en-US" dirty="0" smtClean="0">
              <a:solidFill>
                <a:srgbClr val="333333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b="1" u="sng" dirty="0" smtClean="0">
                <a:solidFill>
                  <a:srgbClr val="333333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Green River ADD</a:t>
            </a:r>
            <a:r>
              <a:rPr lang="en-US" b="1" u="sng" dirty="0">
                <a:solidFill>
                  <a:srgbClr val="333333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:</a:t>
            </a:r>
            <a:r>
              <a:rPr lang="en-US" dirty="0">
                <a:solidFill>
                  <a:srgbClr val="333333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Joanna </a:t>
            </a:r>
            <a:r>
              <a:rPr lang="en-US" dirty="0" smtClean="0">
                <a:solidFill>
                  <a:srgbClr val="333333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Shake, Executive Director, Phone</a:t>
            </a:r>
            <a:r>
              <a:rPr lang="en-US" dirty="0">
                <a:solidFill>
                  <a:srgbClr val="333333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: </a:t>
            </a:r>
            <a:r>
              <a:rPr lang="en-US" dirty="0" smtClean="0">
                <a:solidFill>
                  <a:srgbClr val="333333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270-852-1324 </a:t>
            </a:r>
            <a:r>
              <a:rPr lang="en-US" dirty="0" smtClean="0">
                <a:solidFill>
                  <a:srgbClr val="333333"/>
                </a:solidFill>
                <a:latin typeface="Segoe UI" panose="020B0502040204020203" pitchFamily="34" charset="0"/>
                <a:cs typeface="Segoe UI" panose="020B0502040204020203" pitchFamily="34" charset="0"/>
                <a:hlinkClick r:id="rId5"/>
              </a:rPr>
              <a:t>JoannaShake@gradd.com</a:t>
            </a:r>
            <a:r>
              <a:rPr lang="en-US" dirty="0" smtClean="0">
                <a:solidFill>
                  <a:srgbClr val="333333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endParaRPr lang="en-US" dirty="0">
              <a:solidFill>
                <a:srgbClr val="333333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8491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F02B3CE6-1A4F-44F5-8390-AFB5EB708D58}"/>
              </a:ext>
            </a:extLst>
          </p:cNvPr>
          <p:cNvSpPr txBox="1"/>
          <p:nvPr/>
        </p:nvSpPr>
        <p:spPr>
          <a:xfrm>
            <a:off x="0" y="0"/>
            <a:ext cx="12192000" cy="1895060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pic>
        <p:nvPicPr>
          <p:cNvPr id="6" name="Picture 5" descr="A picture containing text, outdoor, sign&#10;&#10;Description automatically generated">
            <a:extLst>
              <a:ext uri="{FF2B5EF4-FFF2-40B4-BE49-F238E27FC236}">
                <a16:creationId xmlns:a16="http://schemas.microsoft.com/office/drawing/2014/main" id="{83FEDCBF-5C18-4BD0-8663-BE1B7283A501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061" y="6285100"/>
            <a:ext cx="2386134" cy="5069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188" y="274320"/>
            <a:ext cx="12152811" cy="1259206"/>
          </a:xfrm>
        </p:spPr>
        <p:txBody>
          <a:bodyPr/>
          <a:lstStyle/>
          <a:p>
            <a:pPr algn="ctr"/>
            <a:r>
              <a:rPr lang="en-US" sz="4800" dirty="0" smtClean="0">
                <a:latin typeface="Century Schoolbook" panose="02040604050505020304" pitchFamily="18" charset="0"/>
              </a:rPr>
              <a:t>Appalachian Regional Commission (ARC)</a:t>
            </a:r>
            <a:endParaRPr lang="en-US" sz="4800" dirty="0">
              <a:latin typeface="Century Schoolbook" panose="020406040505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895060"/>
            <a:ext cx="12191999" cy="4283671"/>
          </a:xfrm>
        </p:spPr>
        <p:txBody>
          <a:bodyPr/>
          <a:lstStyle/>
          <a:p>
            <a:pPr>
              <a:buFont typeface="Wingdings" panose="05000000000000000000" pitchFamily="2" charset="2"/>
              <a:buChar char="§"/>
            </a:pPr>
            <a:r>
              <a:rPr lang="en-US" sz="2000" dirty="0">
                <a:solidFill>
                  <a:srgbClr val="333333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ARC is a federal-state economic development program designed to assist in the economic development of Appalachia through a diversity of projects in the areas of public infrastructure (water, sewer, solid waste, housing, and telecommunications), human resource development (education/workforce development, affordable/accessible healthcare, and leadership development) and business/entrepreneurial development</a:t>
            </a:r>
            <a:r>
              <a:rPr lang="en-US" sz="2000" dirty="0" smtClean="0">
                <a:solidFill>
                  <a:srgbClr val="333333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</a:t>
            </a:r>
            <a:endParaRPr lang="en-US" sz="2000" dirty="0">
              <a:solidFill>
                <a:srgbClr val="333333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>
              <a:buFont typeface="Wingdings" panose="05000000000000000000" pitchFamily="2" charset="2"/>
              <a:buChar char="§"/>
            </a:pPr>
            <a:r>
              <a:rPr lang="en-US" sz="2000" dirty="0" smtClean="0">
                <a:solidFill>
                  <a:srgbClr val="333333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ARC </a:t>
            </a:r>
            <a:r>
              <a:rPr lang="en-US" sz="2000" dirty="0">
                <a:solidFill>
                  <a:srgbClr val="333333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is led by a Commission composed of the Governors from each of the Region’s 13 states, and a Federal Co-Chair who is appointed by the President and confirmed by the Senate</a:t>
            </a:r>
            <a:r>
              <a:rPr lang="en-US" sz="2000" dirty="0" smtClean="0">
                <a:solidFill>
                  <a:srgbClr val="333333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   (ARC States: Alabama, Georgia, Kentucky, Maryland, Mississippi, New York, North Carolina, Ohio, Pennsylvania, South Carolina, Tennessee, Virginia, and West Virginia) 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2000" dirty="0" smtClean="0">
                <a:solidFill>
                  <a:srgbClr val="333333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Kentucky’s ARC Region is comprised of 54 Counties in Eastern and South Central Kentucky that are located in 9 Area Development Districts (ARC ADD’s: All Counties-Big Sandy, Buffalo Trace, Cumberland Valley, Gateway, FIVCO, KY River, and Lake Cumberland; Some Counties- Bluegrass, and Barren River</a:t>
            </a:r>
          </a:p>
        </p:txBody>
      </p:sp>
    </p:spTree>
    <p:extLst>
      <p:ext uri="{BB962C8B-B14F-4D97-AF65-F5344CB8AC3E}">
        <p14:creationId xmlns:p14="http://schemas.microsoft.com/office/powerpoint/2010/main" val="1999151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F02B3CE6-1A4F-44F5-8390-AFB5EB708D58}"/>
              </a:ext>
            </a:extLst>
          </p:cNvPr>
          <p:cNvSpPr txBox="1"/>
          <p:nvPr/>
        </p:nvSpPr>
        <p:spPr>
          <a:xfrm>
            <a:off x="0" y="0"/>
            <a:ext cx="12192000" cy="1895060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pic>
        <p:nvPicPr>
          <p:cNvPr id="6" name="Picture 5" descr="A picture containing text, outdoor, sign&#10;&#10;Description automatically generated">
            <a:extLst>
              <a:ext uri="{FF2B5EF4-FFF2-40B4-BE49-F238E27FC236}">
                <a16:creationId xmlns:a16="http://schemas.microsoft.com/office/drawing/2014/main" id="{83FEDCBF-5C18-4BD0-8663-BE1B7283A501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061" y="6285100"/>
            <a:ext cx="2386134" cy="5069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188" y="274320"/>
            <a:ext cx="12152811" cy="1259206"/>
          </a:xfrm>
        </p:spPr>
        <p:txBody>
          <a:bodyPr/>
          <a:lstStyle/>
          <a:p>
            <a:pPr algn="ctr"/>
            <a:r>
              <a:rPr lang="en-US" sz="5400" dirty="0" smtClean="0">
                <a:latin typeface="Century Schoolbook" panose="02040604050505020304" pitchFamily="18" charset="0"/>
              </a:rPr>
              <a:t>ARC Region in Kentucky</a:t>
            </a:r>
            <a:endParaRPr lang="en-US" sz="5400" dirty="0">
              <a:latin typeface="Century Schoolbook" panose="02040604050505020304" pitchFamily="18" charset="0"/>
            </a:endParaRPr>
          </a:p>
        </p:txBody>
      </p:sp>
      <p:pic>
        <p:nvPicPr>
          <p:cNvPr id="11" name="Content Placeholder 10"/>
          <p:cNvPicPr>
            <a:picLocks noGrp="1" noChangeAspect="1"/>
          </p:cNvPicPr>
          <p:nvPr>
            <p:ph idx="1"/>
          </p:nvPr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266" t="13802" b="18566"/>
          <a:stretch/>
        </p:blipFill>
        <p:spPr>
          <a:xfrm>
            <a:off x="2480439" y="1975945"/>
            <a:ext cx="7598979" cy="4151585"/>
          </a:xfrm>
        </p:spPr>
      </p:pic>
    </p:spTree>
    <p:extLst>
      <p:ext uri="{BB962C8B-B14F-4D97-AF65-F5344CB8AC3E}">
        <p14:creationId xmlns:p14="http://schemas.microsoft.com/office/powerpoint/2010/main" val="4272111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F02B3CE6-1A4F-44F5-8390-AFB5EB708D58}"/>
              </a:ext>
            </a:extLst>
          </p:cNvPr>
          <p:cNvSpPr txBox="1"/>
          <p:nvPr/>
        </p:nvSpPr>
        <p:spPr>
          <a:xfrm>
            <a:off x="0" y="0"/>
            <a:ext cx="12192000" cy="1895060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pic>
        <p:nvPicPr>
          <p:cNvPr id="6" name="Picture 5" descr="A picture containing text, outdoor, sign&#10;&#10;Description automatically generated">
            <a:extLst>
              <a:ext uri="{FF2B5EF4-FFF2-40B4-BE49-F238E27FC236}">
                <a16:creationId xmlns:a16="http://schemas.microsoft.com/office/drawing/2014/main" id="{83FEDCBF-5C18-4BD0-8663-BE1B7283A501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061" y="6285100"/>
            <a:ext cx="2386134" cy="5069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188" y="274320"/>
            <a:ext cx="12152811" cy="1259206"/>
          </a:xfrm>
        </p:spPr>
        <p:txBody>
          <a:bodyPr/>
          <a:lstStyle/>
          <a:p>
            <a:pPr algn="ctr"/>
            <a:r>
              <a:rPr lang="en-US" sz="4800" dirty="0" smtClean="0">
                <a:latin typeface="Century Schoolbook" panose="02040604050505020304" pitchFamily="18" charset="0"/>
              </a:rPr>
              <a:t>ARC Eligibility &amp; </a:t>
            </a:r>
            <a:r>
              <a:rPr lang="en-US" sz="4800" dirty="0">
                <a:latin typeface="Century Schoolbook" panose="02040604050505020304" pitchFamily="18" charset="0"/>
              </a:rPr>
              <a:t>Project Types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895060"/>
            <a:ext cx="12191999" cy="4283671"/>
          </a:xfrm>
        </p:spPr>
        <p:txBody>
          <a:bodyPr/>
          <a:lstStyle/>
          <a:p>
            <a:pPr>
              <a:buFont typeface="Wingdings" panose="05000000000000000000" pitchFamily="2" charset="2"/>
              <a:buChar char="§"/>
            </a:pPr>
            <a:r>
              <a:rPr lang="en-US" sz="2200" dirty="0">
                <a:solidFill>
                  <a:srgbClr val="333333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Local governments, special districts, and non-profit entities </a:t>
            </a:r>
            <a:r>
              <a:rPr lang="en-US" sz="2200" dirty="0" smtClean="0">
                <a:solidFill>
                  <a:srgbClr val="333333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are </a:t>
            </a:r>
            <a:r>
              <a:rPr lang="en-US" sz="2200" dirty="0">
                <a:solidFill>
                  <a:srgbClr val="333333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eligible to apply for </a:t>
            </a:r>
            <a:r>
              <a:rPr lang="en-US" sz="2200" dirty="0" smtClean="0">
                <a:solidFill>
                  <a:srgbClr val="333333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ARC </a:t>
            </a:r>
            <a:r>
              <a:rPr lang="en-US" sz="2200" dirty="0">
                <a:solidFill>
                  <a:srgbClr val="333333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grant dollars.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2200" dirty="0" smtClean="0">
                <a:solidFill>
                  <a:srgbClr val="333333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No </a:t>
            </a:r>
            <a:r>
              <a:rPr lang="en-US" sz="2200" dirty="0">
                <a:solidFill>
                  <a:srgbClr val="333333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maximum project </a:t>
            </a:r>
            <a:r>
              <a:rPr lang="en-US" sz="2200" dirty="0" smtClean="0">
                <a:solidFill>
                  <a:srgbClr val="333333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amount.  However, projects requesting $1 million or more should be discussed with DLG before applying.  Matching </a:t>
            </a:r>
            <a:r>
              <a:rPr lang="en-US" sz="2200" dirty="0">
                <a:solidFill>
                  <a:srgbClr val="333333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requirements </a:t>
            </a:r>
            <a:r>
              <a:rPr lang="en-US" sz="2200" dirty="0" smtClean="0">
                <a:solidFill>
                  <a:srgbClr val="333333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are twenty </a:t>
            </a:r>
            <a:r>
              <a:rPr lang="en-US" sz="2200" dirty="0">
                <a:solidFill>
                  <a:srgbClr val="333333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percent (20%) for distressed </a:t>
            </a:r>
            <a:r>
              <a:rPr lang="en-US" sz="2200" dirty="0" smtClean="0">
                <a:solidFill>
                  <a:srgbClr val="333333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counties, thirty percent (30%) for </a:t>
            </a:r>
            <a:r>
              <a:rPr lang="en-US" sz="2200" dirty="0">
                <a:solidFill>
                  <a:srgbClr val="333333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at-risk counties, </a:t>
            </a:r>
            <a:r>
              <a:rPr lang="en-US" sz="2200" dirty="0" smtClean="0">
                <a:solidFill>
                  <a:srgbClr val="333333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and fifty </a:t>
            </a:r>
            <a:r>
              <a:rPr lang="en-US" sz="2200" dirty="0">
                <a:solidFill>
                  <a:srgbClr val="333333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percent (50%) for transitional counties</a:t>
            </a:r>
            <a:r>
              <a:rPr lang="en-US" sz="2200" dirty="0" smtClean="0">
                <a:solidFill>
                  <a:srgbClr val="333333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 ARC </a:t>
            </a:r>
            <a:r>
              <a:rPr lang="en-US" sz="2200" dirty="0">
                <a:solidFill>
                  <a:srgbClr val="333333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Funds may not exceed 80 percent of the total project</a:t>
            </a:r>
            <a:r>
              <a:rPr lang="en-US" sz="2200" dirty="0" smtClean="0">
                <a:solidFill>
                  <a:srgbClr val="333333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  (If you are unsure of your County ARC Economic Status designation contact Scott Sharp or Sheri Mahan at DLG)</a:t>
            </a:r>
            <a:endParaRPr lang="en-US" sz="2200" dirty="0">
              <a:solidFill>
                <a:srgbClr val="333333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>
              <a:buFont typeface="Wingdings" panose="05000000000000000000" pitchFamily="2" charset="2"/>
              <a:buChar char="§"/>
            </a:pPr>
            <a:r>
              <a:rPr lang="en-US" sz="2200" dirty="0" smtClean="0">
                <a:solidFill>
                  <a:srgbClr val="333333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Examples </a:t>
            </a:r>
            <a:r>
              <a:rPr lang="en-US" sz="2200" dirty="0">
                <a:solidFill>
                  <a:srgbClr val="333333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of eligible projects are: water/sewer line extension and treatment expansion; telecommunication/broadband deployment; learning center development; education/workforce development training; industrial site development; asset-based development planning/activities; and, leadership development/civic capacity building.</a:t>
            </a:r>
            <a:endParaRPr lang="en-US" sz="2200" dirty="0" smtClean="0">
              <a:solidFill>
                <a:srgbClr val="333333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1712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F02B3CE6-1A4F-44F5-8390-AFB5EB708D58}"/>
              </a:ext>
            </a:extLst>
          </p:cNvPr>
          <p:cNvSpPr txBox="1"/>
          <p:nvPr/>
        </p:nvSpPr>
        <p:spPr>
          <a:xfrm>
            <a:off x="0" y="0"/>
            <a:ext cx="12192000" cy="1895060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pic>
        <p:nvPicPr>
          <p:cNvPr id="6" name="Picture 5" descr="A picture containing text, outdoor, sign&#10;&#10;Description automatically generated">
            <a:extLst>
              <a:ext uri="{FF2B5EF4-FFF2-40B4-BE49-F238E27FC236}">
                <a16:creationId xmlns:a16="http://schemas.microsoft.com/office/drawing/2014/main" id="{83FEDCBF-5C18-4BD0-8663-BE1B7283A501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061" y="6285100"/>
            <a:ext cx="2386134" cy="5069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188" y="274320"/>
            <a:ext cx="12152811" cy="1259206"/>
          </a:xfrm>
        </p:spPr>
        <p:txBody>
          <a:bodyPr/>
          <a:lstStyle/>
          <a:p>
            <a:pPr algn="ctr"/>
            <a:r>
              <a:rPr lang="en-US" sz="5400" dirty="0" smtClean="0">
                <a:latin typeface="Century Schoolbook" panose="02040604050505020304" pitchFamily="18" charset="0"/>
              </a:rPr>
              <a:t>ARC Funding Programs </a:t>
            </a:r>
            <a:endParaRPr lang="en-US" sz="5400" dirty="0">
              <a:latin typeface="Century Schoolbook" panose="020406040505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895060"/>
            <a:ext cx="12191999" cy="4283671"/>
          </a:xfrm>
        </p:spPr>
        <p:txBody>
          <a:bodyPr/>
          <a:lstStyle/>
          <a:p>
            <a:pPr>
              <a:buFont typeface="Wingdings" panose="05000000000000000000" pitchFamily="2" charset="2"/>
              <a:buChar char="§"/>
            </a:pPr>
            <a:r>
              <a:rPr lang="en-US" sz="2000" dirty="0" smtClean="0">
                <a:solidFill>
                  <a:srgbClr val="333333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Area Development Program: known as </a:t>
            </a:r>
            <a:r>
              <a:rPr lang="en-US" sz="2000" dirty="0">
                <a:solidFill>
                  <a:srgbClr val="333333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r</a:t>
            </a:r>
            <a:r>
              <a:rPr lang="en-US" sz="2000" dirty="0" smtClean="0">
                <a:solidFill>
                  <a:srgbClr val="333333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egular ARC, consists of three funding streams 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US" sz="2000" b="1" u="sng" dirty="0" smtClean="0">
                <a:solidFill>
                  <a:srgbClr val="333333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Area Development fund: </a:t>
            </a:r>
            <a:r>
              <a:rPr lang="en-US" sz="2000" dirty="0" smtClean="0">
                <a:solidFill>
                  <a:srgbClr val="333333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Funds can be used for projects in any Kentucky ARC County (Distressed, At-Risk, Transitional). 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US" sz="2000" b="1" u="sng" dirty="0" smtClean="0">
                <a:solidFill>
                  <a:srgbClr val="333333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Central Appalachian Distressed County Infrastructure Fund.</a:t>
            </a:r>
            <a:r>
              <a:rPr lang="en-US" sz="2000" b="1" dirty="0" smtClean="0">
                <a:solidFill>
                  <a:srgbClr val="333333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 </a:t>
            </a:r>
            <a:r>
              <a:rPr lang="en-US" sz="2000" dirty="0" smtClean="0">
                <a:solidFill>
                  <a:srgbClr val="333333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As the title states can only fund water/wastewater projects </a:t>
            </a:r>
            <a:r>
              <a:rPr lang="en-US" sz="2000" dirty="0">
                <a:solidFill>
                  <a:srgbClr val="333333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in counties that are designated by ARC as “Distressed</a:t>
            </a:r>
            <a:r>
              <a:rPr lang="en-US" sz="2000" dirty="0" smtClean="0">
                <a:solidFill>
                  <a:srgbClr val="333333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”. 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US" sz="2000" b="1" u="sng" dirty="0" smtClean="0">
                <a:solidFill>
                  <a:srgbClr val="333333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Distressed Counties Fund.</a:t>
            </a:r>
            <a:r>
              <a:rPr lang="en-US" sz="2000" b="1" dirty="0" smtClean="0">
                <a:solidFill>
                  <a:srgbClr val="333333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 </a:t>
            </a:r>
            <a:r>
              <a:rPr lang="en-US" sz="2000" dirty="0" smtClean="0">
                <a:solidFill>
                  <a:srgbClr val="333333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As this title states funds can only be used to fund projects in counties that are designated by ARC as “Distressed”. </a:t>
            </a:r>
            <a:endParaRPr lang="en-US" sz="2000" dirty="0">
              <a:solidFill>
                <a:srgbClr val="333333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>
              <a:buFont typeface="Wingdings" panose="05000000000000000000" pitchFamily="2" charset="2"/>
              <a:buChar char="§"/>
            </a:pPr>
            <a:r>
              <a:rPr lang="en-US" sz="2000" dirty="0" smtClean="0">
                <a:solidFill>
                  <a:srgbClr val="333333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ARC POWER (Partnerships </a:t>
            </a:r>
            <a:r>
              <a:rPr lang="en-US" sz="2000" dirty="0">
                <a:solidFill>
                  <a:srgbClr val="333333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for Opportunity and Workforce and Economic Revitalization</a:t>
            </a:r>
            <a:r>
              <a:rPr lang="en-US" sz="2000" dirty="0" smtClean="0">
                <a:solidFill>
                  <a:srgbClr val="333333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): 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sz="2000" dirty="0" smtClean="0">
                <a:solidFill>
                  <a:srgbClr val="333333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Competitive Federal ARC initiative that </a:t>
            </a:r>
            <a:r>
              <a:rPr lang="en-US" sz="2000" dirty="0">
                <a:solidFill>
                  <a:srgbClr val="333333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targets federal resources to help communities and regions that have been </a:t>
            </a:r>
            <a:r>
              <a:rPr lang="en-US" sz="2000" dirty="0" smtClean="0">
                <a:solidFill>
                  <a:srgbClr val="333333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affected </a:t>
            </a:r>
            <a:r>
              <a:rPr lang="en-US" sz="2000" dirty="0">
                <a:solidFill>
                  <a:srgbClr val="333333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by </a:t>
            </a:r>
            <a:r>
              <a:rPr lang="en-US" sz="2000" dirty="0" smtClean="0">
                <a:solidFill>
                  <a:srgbClr val="333333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job losses </a:t>
            </a:r>
            <a:r>
              <a:rPr lang="en-US" sz="2000" dirty="0">
                <a:solidFill>
                  <a:srgbClr val="333333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in coal mining, coal power plant operations, and coal-related </a:t>
            </a:r>
            <a:r>
              <a:rPr lang="en-US" sz="2000" dirty="0" smtClean="0">
                <a:solidFill>
                  <a:srgbClr val="333333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supply </a:t>
            </a:r>
            <a:r>
              <a:rPr lang="en-US" sz="2000" dirty="0">
                <a:solidFill>
                  <a:srgbClr val="333333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chain industries due to </a:t>
            </a:r>
            <a:r>
              <a:rPr lang="en-US" sz="2000" dirty="0" smtClean="0">
                <a:solidFill>
                  <a:srgbClr val="333333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the </a:t>
            </a:r>
            <a:r>
              <a:rPr lang="en-US" sz="2000" dirty="0">
                <a:solidFill>
                  <a:srgbClr val="333333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changing economics of America’s energy </a:t>
            </a:r>
            <a:r>
              <a:rPr lang="en-US" sz="2000" dirty="0" smtClean="0">
                <a:solidFill>
                  <a:srgbClr val="333333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production. The </a:t>
            </a:r>
            <a:r>
              <a:rPr lang="en-US" sz="2000" dirty="0">
                <a:solidFill>
                  <a:srgbClr val="333333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POWER Initiative supports efforts </a:t>
            </a:r>
            <a:r>
              <a:rPr lang="en-US" sz="2000" dirty="0" smtClean="0">
                <a:solidFill>
                  <a:srgbClr val="333333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to create </a:t>
            </a:r>
            <a:r>
              <a:rPr lang="en-US" sz="2000" dirty="0">
                <a:solidFill>
                  <a:srgbClr val="333333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 more vibrant economic future for </a:t>
            </a:r>
            <a:r>
              <a:rPr lang="en-US" sz="2000" dirty="0" smtClean="0">
                <a:solidFill>
                  <a:srgbClr val="333333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coal-impacted </a:t>
            </a:r>
            <a:r>
              <a:rPr lang="en-US" sz="2000" dirty="0">
                <a:solidFill>
                  <a:srgbClr val="333333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communities by cultivating </a:t>
            </a:r>
            <a:r>
              <a:rPr lang="en-US" sz="2000" dirty="0" smtClean="0">
                <a:solidFill>
                  <a:srgbClr val="333333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economic diversity</a:t>
            </a:r>
            <a:r>
              <a:rPr lang="en-US" sz="2000" dirty="0">
                <a:solidFill>
                  <a:srgbClr val="333333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sz="2000" dirty="0" smtClean="0">
                <a:solidFill>
                  <a:srgbClr val="333333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enhancing </a:t>
            </a:r>
            <a:r>
              <a:rPr lang="en-US" sz="2000" dirty="0">
                <a:solidFill>
                  <a:srgbClr val="333333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job training and </a:t>
            </a:r>
            <a:r>
              <a:rPr lang="en-US" sz="2000" dirty="0" smtClean="0">
                <a:solidFill>
                  <a:srgbClr val="333333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re-employment </a:t>
            </a:r>
            <a:r>
              <a:rPr lang="en-US" sz="2000" dirty="0">
                <a:solidFill>
                  <a:srgbClr val="333333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opportunities, creating jobs in existing or </a:t>
            </a:r>
            <a:r>
              <a:rPr lang="en-US" sz="2000" dirty="0" smtClean="0">
                <a:solidFill>
                  <a:srgbClr val="333333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new </a:t>
            </a:r>
            <a:r>
              <a:rPr lang="en-US" sz="2000" dirty="0">
                <a:solidFill>
                  <a:srgbClr val="333333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industries, and attracting </a:t>
            </a:r>
            <a:r>
              <a:rPr lang="en-US" sz="2000" dirty="0" smtClean="0">
                <a:solidFill>
                  <a:srgbClr val="333333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new </a:t>
            </a:r>
            <a:r>
              <a:rPr lang="en-US" sz="2000" dirty="0">
                <a:solidFill>
                  <a:srgbClr val="333333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sources of investment</a:t>
            </a:r>
            <a:r>
              <a:rPr lang="en-US" sz="2000" dirty="0" smtClean="0">
                <a:solidFill>
                  <a:srgbClr val="333333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</a:t>
            </a:r>
          </a:p>
          <a:p>
            <a:pPr marL="0" indent="0">
              <a:buNone/>
            </a:pPr>
            <a:endParaRPr lang="en-US" sz="2000" dirty="0" smtClean="0">
              <a:solidFill>
                <a:srgbClr val="333333"/>
              </a:solidFill>
              <a:latin typeface="Century Schoolbook" panose="02040604050505020304" pitchFamily="18" charset="0"/>
            </a:endParaRPr>
          </a:p>
          <a:p>
            <a:pPr lvl="1">
              <a:buFont typeface="Wingdings" panose="05000000000000000000" pitchFamily="2" charset="2"/>
              <a:buChar char="§"/>
            </a:pPr>
            <a:endParaRPr lang="en-US" sz="1600" dirty="0" smtClean="0">
              <a:solidFill>
                <a:srgbClr val="333333"/>
              </a:solidFill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1110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LIC 2021 PP- Template DRA ARC" id="{CD30753A-84C4-4D63-AAE3-FAB10B919CE8}" vid="{01E4F17B-6032-44CA-AAA3-DE35395005D2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GLIC 2021 PP- Template DRA ARC</Template>
  <TotalTime>25</TotalTime>
  <Words>960</Words>
  <Application>Microsoft Office PowerPoint</Application>
  <PresentationFormat>Widescreen</PresentationFormat>
  <Paragraphs>55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20" baseType="lpstr">
      <vt:lpstr>Arial</vt:lpstr>
      <vt:lpstr>Bookman Old Style</vt:lpstr>
      <vt:lpstr>Calibri</vt:lpstr>
      <vt:lpstr>Calibri Light</vt:lpstr>
      <vt:lpstr>Century Schoolbook</vt:lpstr>
      <vt:lpstr>Courier New</vt:lpstr>
      <vt:lpstr>Segoe UI</vt:lpstr>
      <vt:lpstr>Wingdings</vt:lpstr>
      <vt:lpstr>Office Theme</vt:lpstr>
      <vt:lpstr>PowerPoint Presentation</vt:lpstr>
      <vt:lpstr>Delta Regional Authority (DRA)</vt:lpstr>
      <vt:lpstr>DRA Region in KY</vt:lpstr>
      <vt:lpstr>DRA Eligibility, Funding, &amp; Project Types</vt:lpstr>
      <vt:lpstr>Applying for DRA</vt:lpstr>
      <vt:lpstr>Appalachian Regional Commission (ARC)</vt:lpstr>
      <vt:lpstr>ARC Region in Kentucky</vt:lpstr>
      <vt:lpstr>ARC Eligibility &amp; Project Types</vt:lpstr>
      <vt:lpstr>ARC Funding Programs </vt:lpstr>
      <vt:lpstr>ARC Funding Programs Cont’d</vt:lpstr>
      <vt:lpstr>Questions?</vt:lpstr>
    </vt:vector>
  </TitlesOfParts>
  <Company>Commonwealth of Kentucky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Johnson, Billie R (DLG)</dc:creator>
  <cp:lastModifiedBy>Mahan, Sheri K (DLG)</cp:lastModifiedBy>
  <cp:revision>6</cp:revision>
  <dcterms:created xsi:type="dcterms:W3CDTF">2021-08-23T16:55:01Z</dcterms:created>
  <dcterms:modified xsi:type="dcterms:W3CDTF">2021-08-24T13:39:48Z</dcterms:modified>
</cp:coreProperties>
</file>