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7" r:id="rId2"/>
    <p:sldId id="258" r:id="rId3"/>
    <p:sldId id="256" r:id="rId4"/>
    <p:sldId id="286" r:id="rId5"/>
    <p:sldId id="297" r:id="rId6"/>
    <p:sldId id="295" r:id="rId7"/>
    <p:sldId id="298" r:id="rId8"/>
    <p:sldId id="299" r:id="rId9"/>
    <p:sldId id="287" r:id="rId10"/>
    <p:sldId id="289" r:id="rId11"/>
    <p:sldId id="278" r:id="rId12"/>
    <p:sldId id="290" r:id="rId13"/>
    <p:sldId id="292" r:id="rId14"/>
    <p:sldId id="291" r:id="rId15"/>
    <p:sldId id="293" r:id="rId16"/>
    <p:sldId id="301" r:id="rId17"/>
    <p:sldId id="281" r:id="rId18"/>
    <p:sldId id="300" r:id="rId19"/>
    <p:sldId id="259" r:id="rId20"/>
    <p:sldId id="276" r:id="rId21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46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6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D8D4327-9796-40D1-B7DE-A0FE852F0D63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9BD6FF45-3DDA-4938-918A-D5CFEF7DB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49607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F7B685-CAAD-4E9D-98D3-C80FE1E84992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945E06-1896-44C7-AC4D-060031CA6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923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72145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709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45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1242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736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5623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76763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3649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3491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6164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016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3052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19122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306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3853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87146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3842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6293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22680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945E06-1896-44C7-AC4D-060031CA677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1596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6631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188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14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259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816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532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139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61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11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523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1638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945084-6DE8-49E8-8DFF-A0A86A4CC72B}" type="datetimeFigureOut">
              <a:rPr lang="en-US" smtClean="0"/>
              <a:t>8/23/2021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A168C2-25F3-4EAF-BBC9-B85D8FD7EB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407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aco.org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2463282"/>
            <a:ext cx="12192000" cy="2183364"/>
          </a:xfrm>
          <a:prstGeom prst="rect">
            <a:avLst/>
          </a:prstGeom>
          <a:solidFill>
            <a:srgbClr val="003C71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044824" y="3047132"/>
            <a:ext cx="106105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0"/>
              </a:spcBef>
              <a:buClr>
                <a:srgbClr val="00B0F0"/>
              </a:buClr>
              <a:buSzTx/>
              <a:tabLst/>
              <a:defRPr/>
            </a:pPr>
            <a:r>
              <a:rPr kumimoji="0" lang="en-US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American</a:t>
            </a:r>
            <a:r>
              <a:rPr kumimoji="0" lang="en-US" sz="6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Rescue Plan Act</a:t>
            </a:r>
            <a:endParaRPr lang="en-US" sz="6000" b="1" dirty="0">
              <a:solidFill>
                <a:schemeClr val="bg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1044824" y="1797355"/>
            <a:ext cx="56882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ea typeface="+mn-ea"/>
                <a:cs typeface="+mn-cs"/>
              </a:rPr>
              <a:t>Kentucky</a:t>
            </a:r>
            <a:r>
              <a:rPr kumimoji="0" lang="en-US" sz="3200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ea typeface="+mn-ea"/>
                <a:cs typeface="+mn-cs"/>
              </a:rPr>
              <a:t> Association of Counties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005571" y="4727798"/>
            <a:ext cx="49586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spcBef>
                <a:spcPts val="0"/>
              </a:spcBef>
              <a:buClr>
                <a:srgbClr val="00B0F0"/>
              </a:buClr>
              <a:buSzTx/>
              <a:tabLst/>
              <a:defRPr/>
            </a:pPr>
            <a:r>
              <a:rPr lang="en-US" sz="3200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Updated August 23, 2021</a:t>
            </a:r>
            <a:endParaRPr lang="en-US" sz="3200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11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1" t="36477" r="67828" b="46731"/>
          <a:stretch/>
        </p:blipFill>
        <p:spPr>
          <a:xfrm>
            <a:off x="355102" y="1262510"/>
            <a:ext cx="1130035" cy="10972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1002960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4000" b="1" dirty="0">
                <a:solidFill>
                  <a:schemeClr val="bg1"/>
                </a:solidFill>
              </a:rPr>
              <a:t>Permitted use: support public health response</a:t>
            </a:r>
          </a:p>
          <a:p>
            <a:pPr lvl="0">
              <a:defRPr/>
            </a:pP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4" y="1418616"/>
            <a:ext cx="9553942" cy="83099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 to economic harms to workers, families, small business, impacted industries and the public sector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4" y="1428835"/>
            <a:ext cx="9553942" cy="83099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 COVID-19 mitigation efforts, medical expenses, behavioral healthcare and certain public health and safety staff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684322" y="2538920"/>
            <a:ext cx="10066476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8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 health and safety payroll – caution: different than CARES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Funds may be used for payroll/benefits for public, safety, public health, health care, human services and similar employees </a:t>
            </a:r>
            <a:r>
              <a:rPr lang="en-US" sz="20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only for </a:t>
            </a:r>
            <a:r>
              <a:rPr lang="en-US" sz="2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portion of the employee’s time that is dedicated to responding to </a:t>
            </a:r>
            <a:r>
              <a:rPr lang="en-US" sz="20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COVID-19.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Counties may consider public health/safety employees to be entirely devoted to mitigating/responding to COVID-19, and are fully recovered, </a:t>
            </a:r>
            <a:r>
              <a:rPr lang="en-US" sz="2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the employee, or his/her operating unit or division, </a:t>
            </a:r>
            <a:r>
              <a:rPr lang="en-US" sz="2000" b="1" u="sng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primarily dedicated </a:t>
            </a:r>
            <a:r>
              <a:rPr lang="en-US" sz="20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responding to the COVID-19 public health emergency</a:t>
            </a:r>
            <a:r>
              <a:rPr lang="en-US" sz="20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Rehiring staff: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Treasury guidance permits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rehiring of public sector staff, including county employees, up to the pre-pandemic staffing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level (based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employment as of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Jan.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27,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2020). Counties may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Recovery Funds toward payroll, covered benefits, and other costs associated with rehiring public sector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staff.</a:t>
            </a:r>
          </a:p>
        </p:txBody>
      </p:sp>
    </p:spTree>
    <p:extLst>
      <p:ext uri="{BB962C8B-B14F-4D97-AF65-F5344CB8AC3E}">
        <p14:creationId xmlns:p14="http://schemas.microsoft.com/office/powerpoint/2010/main" val="138580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4" y="2516360"/>
            <a:ext cx="9896029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Workers and families</a:t>
            </a:r>
            <a:endParaRPr lang="en-US" sz="2400" b="1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 to unemployed workers and </a:t>
            </a:r>
            <a:r>
              <a:rPr lang="en-US" sz="24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job training</a:t>
            </a: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Food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housing, cash and other assistance to households (proportionate)</a:t>
            </a: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Survivor’s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benefits for family members of COVID-19 victims</a:t>
            </a:r>
            <a:endParaRPr lang="en-US" sz="2400" b="1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rgbClr val="00B0F0"/>
              </a:buClr>
              <a:defRPr/>
            </a:pPr>
            <a:endParaRPr lang="en-US" sz="2400" b="1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rgbClr val="00B0F0"/>
              </a:buClr>
              <a:defRPr/>
            </a:pP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Small business</a:t>
            </a:r>
            <a:endParaRPr lang="en-US" sz="2400" b="1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Loans and grants to mitigate financial hardship</a:t>
            </a: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Loans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grants and in-kind assistance to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implement COVID-19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prevention or mitigation tactics</a:t>
            </a:r>
          </a:p>
          <a:p>
            <a:pPr marL="800100" lvl="1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Technical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assistance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1101872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Permitted use</a:t>
            </a:r>
            <a:r>
              <a:rPr lang="en-US" sz="4000" b="1" dirty="0">
                <a:solidFill>
                  <a:schemeClr val="bg1"/>
                </a:solidFill>
              </a:rPr>
              <a:t>: </a:t>
            </a:r>
            <a:r>
              <a:rPr lang="en-US" sz="4000" b="1" dirty="0" smtClean="0">
                <a:solidFill>
                  <a:schemeClr val="bg1"/>
                </a:solidFill>
              </a:rPr>
              <a:t>address </a:t>
            </a:r>
            <a:r>
              <a:rPr lang="en-US" sz="4000" b="1" dirty="0">
                <a:solidFill>
                  <a:schemeClr val="bg1"/>
                </a:solidFill>
              </a:rPr>
              <a:t>negative economic impacts</a:t>
            </a:r>
          </a:p>
          <a:p>
            <a:pPr lvl="0">
              <a:defRPr/>
            </a:pPr>
            <a:endParaRPr lang="en-US" sz="4000" b="1" dirty="0">
              <a:solidFill>
                <a:schemeClr val="bg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5" t="54276" r="12206" b="29305"/>
          <a:stretch/>
        </p:blipFill>
        <p:spPr>
          <a:xfrm>
            <a:off x="393856" y="1308437"/>
            <a:ext cx="1052529" cy="105135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4" y="1418616"/>
            <a:ext cx="9553942" cy="83099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 to economic harms to workers, families, small business, impacted industries and the public sector</a:t>
            </a:r>
          </a:p>
        </p:txBody>
      </p:sp>
    </p:spTree>
    <p:extLst>
      <p:ext uri="{BB962C8B-B14F-4D97-AF65-F5344CB8AC3E}">
        <p14:creationId xmlns:p14="http://schemas.microsoft.com/office/powerpoint/2010/main" val="148111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4" t="54623" r="66788" b="28209"/>
          <a:stretch/>
        </p:blipFill>
        <p:spPr>
          <a:xfrm>
            <a:off x="293897" y="1239754"/>
            <a:ext cx="1206073" cy="118872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4" y="2516360"/>
            <a:ext cx="98960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May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 used to provide government services to the extent of reduction in revenue experienced due to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COVID-19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Much less restrictive than other uses of ARP money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be spent on eligible expenses incurred since </a:t>
            </a: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March 3, 2021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Must be calculated on an </a:t>
            </a:r>
            <a:r>
              <a:rPr lang="en-US" sz="2400" u="sng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entity-wide basis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Can be recalculated at four points in time: Dec. 31, 2020; Dec. 31, 2021; Dec. 31, 2022; and Dec. 31,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2023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Counties are required to report their lost revenue calculation on the Interim Report due August 31, 2021</a:t>
            </a:r>
            <a:endParaRPr lang="en-US" sz="2400" b="1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773295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Permitted use</a:t>
            </a:r>
            <a:r>
              <a:rPr lang="en-US" sz="4000" b="1" dirty="0">
                <a:solidFill>
                  <a:schemeClr val="bg1"/>
                </a:solidFill>
              </a:rPr>
              <a:t>: </a:t>
            </a:r>
            <a:r>
              <a:rPr lang="en-US" sz="4000" b="1" dirty="0" smtClean="0">
                <a:solidFill>
                  <a:schemeClr val="bg1"/>
                </a:solidFill>
              </a:rPr>
              <a:t>replace lost revenue</a:t>
            </a:r>
            <a:endParaRPr lang="en-US" sz="4000" b="1" dirty="0">
              <a:solidFill>
                <a:schemeClr val="bg1"/>
              </a:solidFill>
            </a:endParaRPr>
          </a:p>
          <a:p>
            <a:pPr lvl="0">
              <a:defRPr/>
            </a:pP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4" y="1418616"/>
            <a:ext cx="9553942" cy="83099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funds to provide government services to the extent of the reduction in revenue experienced due to the pandemic</a:t>
            </a:r>
          </a:p>
        </p:txBody>
      </p:sp>
    </p:spTree>
    <p:extLst>
      <p:ext uri="{BB962C8B-B14F-4D97-AF65-F5344CB8AC3E}">
        <p14:creationId xmlns:p14="http://schemas.microsoft.com/office/powerpoint/2010/main" val="282829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879856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Permitted use</a:t>
            </a:r>
            <a:r>
              <a:rPr lang="en-US" sz="4000" b="1" dirty="0">
                <a:solidFill>
                  <a:schemeClr val="bg1"/>
                </a:solidFill>
              </a:rPr>
              <a:t>: </a:t>
            </a:r>
            <a:r>
              <a:rPr lang="en-US" sz="4000" b="1" dirty="0" smtClean="0">
                <a:solidFill>
                  <a:schemeClr val="bg1"/>
                </a:solidFill>
              </a:rPr>
              <a:t>premium pay for workers</a:t>
            </a:r>
            <a:endParaRPr lang="en-US" sz="4000" b="1" dirty="0">
              <a:solidFill>
                <a:schemeClr val="bg1"/>
              </a:solidFill>
            </a:endParaRPr>
          </a:p>
          <a:p>
            <a:pPr lvl="0">
              <a:defRPr/>
            </a:pP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4" y="1418616"/>
            <a:ext cx="9553942" cy="83099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Offer additional support to essential workers who have and will bear the greatest health risks </a:t>
            </a:r>
            <a:r>
              <a:rPr lang="en-US" sz="24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due to their </a:t>
            </a: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service in critical infrastructure sectors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9" t="36733" r="40832" b="46844"/>
          <a:stretch/>
        </p:blipFill>
        <p:spPr>
          <a:xfrm>
            <a:off x="335646" y="1285474"/>
            <a:ext cx="1134550" cy="109728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678088" y="2516360"/>
            <a:ext cx="98960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May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 used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 premium pay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(up to an additional </a:t>
            </a: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$13/per </a:t>
            </a:r>
            <a:r>
              <a:rPr lang="en-US" sz="24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hour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to eligible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workers performing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essential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 to total of </a:t>
            </a: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$25,000 per employee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Treasury urges prioritizing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low- and moderate-income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persons</a:t>
            </a:r>
            <a:endParaRPr lang="en-US" sz="24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May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 premium pay retroactively, dating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start of the public health emergency on January 27,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2020</a:t>
            </a:r>
            <a:endParaRPr lang="en-US" sz="24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0172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100139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Permitted use</a:t>
            </a:r>
            <a:r>
              <a:rPr lang="en-US" sz="4000" b="1" dirty="0">
                <a:solidFill>
                  <a:schemeClr val="bg1"/>
                </a:solidFill>
              </a:rPr>
              <a:t>: </a:t>
            </a:r>
            <a:r>
              <a:rPr lang="en-US" sz="4000" b="1" dirty="0" smtClean="0">
                <a:solidFill>
                  <a:schemeClr val="bg1"/>
                </a:solidFill>
              </a:rPr>
              <a:t>water and sewer infrastructure</a:t>
            </a:r>
            <a:endParaRPr lang="en-US" sz="4000" b="1" dirty="0">
              <a:solidFill>
                <a:schemeClr val="bg1"/>
              </a:solidFill>
            </a:endParaRPr>
          </a:p>
          <a:p>
            <a:pPr lvl="0">
              <a:defRPr/>
            </a:pP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4" y="1418616"/>
            <a:ext cx="9553942" cy="83099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 necessary investments to improve access to clean drinking water and invest in wastewater and storm water infrastructure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368" y="1295693"/>
            <a:ext cx="1159983" cy="10972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673105" y="2392973"/>
            <a:ext cx="960862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endParaRPr lang="en-US" sz="2000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rgbClr val="00B0F0"/>
              </a:buClr>
              <a:defRPr/>
            </a:pPr>
            <a:endParaRPr lang="en-US" sz="20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rgbClr val="00B0F0"/>
              </a:buClr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Interim Final Rule outlines eligible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uses,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allowing for a broad range of necessary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investments. Eligible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uses aligned to Environmental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Protection Agency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(EPA) project categories in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Clean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Water State Revolving Fund (CWSRF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and the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Drinking Water State Revolving Fund (</a:t>
            </a:r>
            <a:r>
              <a:rPr lang="en-US" sz="2000" dirty="0" err="1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DWSRF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).</a:t>
            </a:r>
            <a:endParaRPr lang="en-US" sz="20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0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5" t="36733" r="12206" b="47056"/>
          <a:stretch/>
        </p:blipFill>
        <p:spPr>
          <a:xfrm>
            <a:off x="323026" y="1285474"/>
            <a:ext cx="1112665" cy="10972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879965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Permitted use</a:t>
            </a:r>
            <a:r>
              <a:rPr lang="en-US" sz="4000" b="1" dirty="0">
                <a:solidFill>
                  <a:schemeClr val="bg1"/>
                </a:solidFill>
              </a:rPr>
              <a:t>: </a:t>
            </a:r>
            <a:r>
              <a:rPr lang="en-US" sz="4000" b="1" dirty="0" smtClean="0">
                <a:solidFill>
                  <a:schemeClr val="bg1"/>
                </a:solidFill>
              </a:rPr>
              <a:t>broadband infrastructure</a:t>
            </a:r>
            <a:endParaRPr lang="en-US" sz="4000" b="1" dirty="0">
              <a:solidFill>
                <a:schemeClr val="bg1"/>
              </a:solidFill>
            </a:endParaRPr>
          </a:p>
          <a:p>
            <a:pPr lvl="0">
              <a:defRPr/>
            </a:pPr>
            <a:endParaRPr lang="en-US" sz="4000" b="1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4" y="1418616"/>
            <a:ext cx="9553942" cy="830997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 necessary investments to provide unserved or underserved locations with new or expanded broadband access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1727783" y="2729115"/>
            <a:ext cx="950343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Unserved and underserved households: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Funds may be used to make necessary investments in broadband infrastructure aimed at “unserved or underserved” communities. Treasury defines unserved and underserved at speeds below 25 Mbps download and 3 Mbps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upload</a:t>
            </a:r>
          </a:p>
          <a:p>
            <a:pPr lvl="0">
              <a:buClr>
                <a:srgbClr val="00B0F0"/>
              </a:buClr>
              <a:defRPr/>
            </a:pPr>
            <a:endParaRPr lang="en-US" sz="20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County ARP funds can be used to match state broadband dollars (HB 320)</a:t>
            </a:r>
          </a:p>
          <a:p>
            <a:pPr marL="742950" lvl="1" indent="-28575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General Assembly appropriated $250M for unserved/underserved areas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– no more than $50M can be awarded before April 1, 2022</a:t>
            </a:r>
          </a:p>
          <a:p>
            <a:pPr marL="742950" lvl="1" indent="-28575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Projects require a 50% match from private funds or local government funds</a:t>
            </a:r>
          </a:p>
        </p:txBody>
      </p:sp>
    </p:spTree>
    <p:extLst>
      <p:ext uri="{BB962C8B-B14F-4D97-AF65-F5344CB8AC3E}">
        <p14:creationId xmlns:p14="http://schemas.microsoft.com/office/powerpoint/2010/main" val="237146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23932" y="114919"/>
            <a:ext cx="311713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Best Practices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787432" y="1149210"/>
            <a:ext cx="1021568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8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Utilize Resolutions</a:t>
            </a:r>
          </a:p>
          <a:p>
            <a:pPr lvl="0">
              <a:buClr>
                <a:srgbClr val="00B0F0"/>
              </a:buClr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recommend that counties enact resolutions for ARP 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funded 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projects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Provides a justification for why the project is an eligible use of ARP funds.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Will be beneficial if the county is audited by Treasury in the future.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endParaRPr lang="en-US" sz="2000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rgbClr val="00B0F0"/>
              </a:buClr>
              <a:defRPr/>
            </a:pPr>
            <a:r>
              <a:rPr lang="en-US" sz="28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Leverage other funding sources</a:t>
            </a:r>
            <a:endParaRPr lang="en-US" sz="2800" b="1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rgbClr val="00B0F0"/>
              </a:buClr>
              <a:defRPr/>
            </a:pPr>
            <a:r>
              <a:rPr lang="en-US" sz="20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recommend that counties 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leverage other ARP and non-ARP funding sources.</a:t>
            </a:r>
            <a:endParaRPr lang="en-US" sz="2000" b="1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Broadband Deployment Fund (state) – requires a 50% match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Economic Development Administration ARP grants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Federal infrastructure bill – potential funding for broadband and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water</a:t>
            </a:r>
            <a:endParaRPr lang="en-US" sz="20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72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23932" y="114919"/>
            <a:ext cx="61447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Frequently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 Asked Questions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787432" y="1149210"/>
            <a:ext cx="1021568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8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Procurement requirements</a:t>
            </a:r>
          </a:p>
          <a:p>
            <a:pPr lvl="0">
              <a:buClr>
                <a:srgbClr val="00B0F0"/>
              </a:buClr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en-US" sz="20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When spending these funds, do I have to follow county procurement 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requirements?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Yes – you must follow all adopted county procurement requirements when spending these funds.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endParaRPr lang="en-US" sz="2000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rgbClr val="00B0F0"/>
              </a:buClr>
              <a:defRPr/>
            </a:pPr>
            <a:r>
              <a:rPr lang="en-US" sz="28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Debt service</a:t>
            </a:r>
          </a:p>
          <a:p>
            <a:pPr lvl="0">
              <a:buClr>
                <a:srgbClr val="00B0F0"/>
              </a:buClr>
              <a:defRPr/>
            </a:pPr>
            <a:r>
              <a:rPr lang="en-US" sz="20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Q. Can funds be used to pay for pre-existing debt?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- paying interest or principal on any outstanding debt instrument or paying fees or issuance costs associated with the issuance of new debt is not allowed.</a:t>
            </a:r>
          </a:p>
          <a:p>
            <a:pPr lvl="0">
              <a:buClr>
                <a:srgbClr val="00B0F0"/>
              </a:buClr>
              <a:defRPr/>
            </a:pPr>
            <a:endParaRPr lang="en-US" sz="20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>
                <a:srgbClr val="00B0F0"/>
              </a:buClr>
              <a:defRPr/>
            </a:pPr>
            <a:r>
              <a:rPr lang="en-US" sz="2800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Roads and bridges</a:t>
            </a:r>
          </a:p>
          <a:p>
            <a:pPr lvl="0">
              <a:buClr>
                <a:srgbClr val="00B0F0"/>
              </a:buClr>
              <a:defRPr/>
            </a:pPr>
            <a:r>
              <a:rPr lang="en-US" sz="20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Q. Can 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funds be used to </a:t>
            </a:r>
            <a:r>
              <a:rPr lang="en-US" sz="20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pay for transportation 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infrastructure</a:t>
            </a:r>
            <a:r>
              <a:rPr lang="en-US" sz="20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Generally, no. General infrastructure spending outside of water, sewer and broadband investments is not permitted. Exception: funds calculated from lost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revenue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may be used for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government purposes, including roads and bridges. </a:t>
            </a:r>
          </a:p>
        </p:txBody>
      </p:sp>
    </p:spTree>
    <p:extLst>
      <p:ext uri="{BB962C8B-B14F-4D97-AF65-F5344CB8AC3E}">
        <p14:creationId xmlns:p14="http://schemas.microsoft.com/office/powerpoint/2010/main" val="190047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23932" y="114919"/>
            <a:ext cx="614475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Frequently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 Asked Questions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787432" y="1149210"/>
            <a:ext cx="10215687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8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Reduction in tax rates</a:t>
            </a:r>
          </a:p>
          <a:p>
            <a:pPr lvl="0">
              <a:buClr>
                <a:srgbClr val="00B0F0"/>
              </a:buClr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</a:t>
            </a:r>
            <a:r>
              <a:rPr lang="en-US" sz="20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 heard that if a county accepts ARP funding, they can’t lower tax rates. What if my compensating property tax rate is less than my current tax rate – does that count?</a:t>
            </a: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not believe that approving the compensating rate, resulting in a reduction in the tax rate (but not a reduction in tax revenue) will affect your use of ARP funds. This is based on a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two reasons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 marL="914400" lvl="1" indent="-457200">
              <a:buClr>
                <a:srgbClr val="00B0F0"/>
              </a:buClr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believe that the ineligibility of funds to be used for tax cuts/a reduction in tax revenue only applies to states and territories – not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counties.</a:t>
            </a:r>
          </a:p>
          <a:p>
            <a:pPr marL="914400" lvl="1" indent="-457200">
              <a:buClr>
                <a:srgbClr val="00B0F0"/>
              </a:buClr>
              <a:buFont typeface="+mj-lt"/>
              <a:buAutoNum type="arabicPeriod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Even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the rule applied to counties, it is based on a reduction in net tax revenue (not tax rates) and would have to be a result of a change in law, regulation or administrative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interpretation.</a:t>
            </a:r>
          </a:p>
        </p:txBody>
      </p:sp>
    </p:spTree>
    <p:extLst>
      <p:ext uri="{BB962C8B-B14F-4D97-AF65-F5344CB8AC3E}">
        <p14:creationId xmlns:p14="http://schemas.microsoft.com/office/powerpoint/2010/main" val="209148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783567" y="1286898"/>
            <a:ext cx="10610524" cy="46320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buSzTx/>
              <a:tabLst/>
              <a:defRPr/>
            </a:pPr>
            <a:r>
              <a:rPr kumimoji="0" lang="en-US" b="1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January 27, 2020: 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kumimoji="0" lang="en-US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	Declaration </a:t>
            </a: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of the public health crisis</a:t>
            </a: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buSzTx/>
              <a:tabLst/>
              <a:defRPr/>
            </a:pPr>
            <a:r>
              <a:rPr lang="en-US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March 3, 2021: 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Beginning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the Recovery Fund “covered period” </a:t>
            </a: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buSzTx/>
              <a:tabLst/>
              <a:defRPr/>
            </a:pPr>
            <a:r>
              <a:rPr lang="en-US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July </a:t>
            </a:r>
            <a:r>
              <a:rPr lang="en-US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16, </a:t>
            </a:r>
            <a:r>
              <a:rPr lang="en-US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2021: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Deadline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comment on U.S. Treasury’s </a:t>
            </a:r>
            <a:r>
              <a:rPr lang="en-US" i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Interim Final Rule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Recovery Fund</a:t>
            </a:r>
          </a:p>
          <a:p>
            <a:pPr lvl="0">
              <a:lnSpc>
                <a:spcPct val="125000"/>
              </a:lnSpc>
              <a:spcAft>
                <a:spcPts val="1200"/>
              </a:spcAft>
              <a:buClr>
                <a:srgbClr val="00B0F0"/>
              </a:buClr>
              <a:defRPr/>
            </a:pPr>
            <a:r>
              <a:rPr lang="en-US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August 31, 2021: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Deadline </a:t>
            </a:r>
            <a:r>
              <a:rPr lang="en-US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submit first Interim Report to U.S. </a:t>
            </a:r>
            <a:r>
              <a:rPr lang="en-US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Treasury </a:t>
            </a:r>
            <a:r>
              <a:rPr lang="en-US" b="1" i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(applies to all counties)</a:t>
            </a:r>
            <a:endParaRPr lang="en-US" b="1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buSzTx/>
              <a:tabLst/>
              <a:defRPr/>
            </a:pPr>
            <a:r>
              <a:rPr lang="en-US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August 31, 2021: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Deadline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submit first </a:t>
            </a:r>
            <a:r>
              <a:rPr lang="en-US" i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Recovery Plan Performance Report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U.S. 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Treasury 				(</a:t>
            </a:r>
            <a:r>
              <a:rPr lang="en-US" i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applies to counties with 250,000+ population only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buSzTx/>
              <a:tabLst/>
              <a:defRPr/>
            </a:pPr>
            <a:r>
              <a:rPr lang="en-US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October </a:t>
            </a:r>
            <a:r>
              <a:rPr lang="en-US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31, 2021: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Deadline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submit first </a:t>
            </a:r>
            <a:r>
              <a:rPr lang="en-US" i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Project </a:t>
            </a:r>
            <a:r>
              <a:rPr lang="en-US" i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Expenditure </a:t>
            </a:r>
            <a:r>
              <a:rPr lang="en-US" i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(applies to all 				counties)</a:t>
            </a: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buSzTx/>
              <a:tabLst/>
              <a:defRPr/>
            </a:pPr>
            <a:r>
              <a:rPr lang="en-US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December </a:t>
            </a:r>
            <a:r>
              <a:rPr lang="en-US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31, 2024: </a:t>
            </a:r>
            <a:r>
              <a:rPr lang="en-US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Recovery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Funds must be obligated (NOT incurred)</a:t>
            </a:r>
          </a:p>
          <a:p>
            <a:pPr marR="0" lvl="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buSzTx/>
              <a:tabLst/>
              <a:defRPr/>
            </a:pPr>
            <a:r>
              <a:rPr lang="en-US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December 31, 2026: </a:t>
            </a:r>
            <a:r>
              <a:rPr lang="en-US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Recovery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Funds must be spent 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work/performance must be </a:t>
            </a: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22274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Key dates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714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August 23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,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76493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KACo resources for county officials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711" y="1483334"/>
            <a:ext cx="5677759" cy="438463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6976029" y="2669309"/>
            <a:ext cx="41740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noProof="0" dirty="0" smtClean="0">
                <a:solidFill>
                  <a:srgbClr val="003C71"/>
                </a:solidFill>
              </a:rPr>
              <a:t>ARP County Resource Page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1684974" y="4673396"/>
            <a:ext cx="31819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 dirty="0" smtClean="0">
                <a:solidFill>
                  <a:srgbClr val="003C71"/>
                </a:solidFill>
              </a:rPr>
              <a:t>www.kaco.org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85914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56802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Contact us with questions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711" y="1483334"/>
            <a:ext cx="5677759" cy="438463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1684974" y="4673396"/>
            <a:ext cx="31819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noProof="0" dirty="0" smtClean="0">
                <a:solidFill>
                  <a:srgbClr val="003C71"/>
                </a:solidFill>
              </a:rPr>
              <a:t>www.kaco.org</a:t>
            </a:r>
            <a:endParaRPr kumimoji="0" lang="en-US" sz="3200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5951040" y="1841851"/>
            <a:ext cx="568361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400" b="1" noProof="0" dirty="0" smtClean="0">
                <a:solidFill>
                  <a:srgbClr val="00B0F0"/>
                </a:solidFill>
              </a:rPr>
              <a:t>Jennifer Burnett</a:t>
            </a:r>
          </a:p>
          <a:p>
            <a:pPr lvl="0" algn="ctr">
              <a:defRPr/>
            </a:pPr>
            <a:r>
              <a:rPr lang="en-US" sz="2400" b="1" noProof="0" dirty="0" smtClean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003C71"/>
                </a:solidFill>
              </a:rPr>
              <a:t>jennifer.burnett@kaco.org 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B0F0"/>
                </a:solidFill>
              </a:rPr>
              <a:t>Shellie Hampton </a:t>
            </a:r>
          </a:p>
          <a:p>
            <a:pPr lvl="0" algn="ctr">
              <a:defRPr/>
            </a:pPr>
            <a:r>
              <a:rPr lang="en-US" sz="2000" dirty="0" smtClean="0">
                <a:solidFill>
                  <a:srgbClr val="003C71"/>
                </a:solidFill>
              </a:rPr>
              <a:t>shellie.hampton@kaco.org 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B0F0"/>
                </a:solidFill>
              </a:rPr>
              <a:t>Rich Ornstein </a:t>
            </a:r>
          </a:p>
          <a:p>
            <a:pPr lvl="0" algn="ctr">
              <a:defRPr/>
            </a:pPr>
            <a:r>
              <a:rPr lang="en-US" sz="2000" dirty="0" smtClean="0">
                <a:solidFill>
                  <a:srgbClr val="003C71"/>
                </a:solidFill>
              </a:rPr>
              <a:t>rich.ornstein@kaco.org 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en-US" sz="2400" b="1" dirty="0" smtClean="0">
                <a:solidFill>
                  <a:srgbClr val="00B0F0"/>
                </a:solidFill>
              </a:rPr>
              <a:t>Kayla Carter</a:t>
            </a:r>
          </a:p>
          <a:p>
            <a:pPr lvl="0" algn="ctr">
              <a:defRPr/>
            </a:pPr>
            <a:r>
              <a:rPr lang="en-US" sz="2000" dirty="0" smtClean="0">
                <a:solidFill>
                  <a:srgbClr val="003C71"/>
                </a:solidFill>
              </a:rPr>
              <a:t>kayla.carter@kaco.org </a:t>
            </a:r>
            <a:endParaRPr kumimoji="0" lang="en-US" sz="2000" i="0" u="none" strike="noStrike" kern="1200" cap="none" spc="0" normalizeH="0" baseline="0" noProof="0" dirty="0">
              <a:ln>
                <a:noFill/>
              </a:ln>
              <a:solidFill>
                <a:srgbClr val="003C7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431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August 23,</a:t>
            </a:r>
            <a:r>
              <a:rPr kumimoji="0" lang="en-US" sz="1400" b="0" i="0" u="none" strike="noStrike" kern="1200" cap="none" spc="0" normalizeH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 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561315" y="1390469"/>
            <a:ext cx="11335824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Amount of allocation: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Kentucky counties direct allocation: $867.8 million </a:t>
            </a:r>
          </a:p>
          <a:p>
            <a:pPr marL="342900" lvl="0" indent="-342900">
              <a:lnSpc>
                <a:spcPct val="125000"/>
              </a:lnSpc>
              <a:spcAft>
                <a:spcPts val="12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Administration: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 distribution from U.S. Treasury</a:t>
            </a:r>
          </a:p>
          <a:p>
            <a:pPr marL="342900" lvl="0" indent="-342900">
              <a:lnSpc>
                <a:spcPct val="125000"/>
              </a:lnSpc>
              <a:spcAft>
                <a:spcPts val="12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Timeline: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Distributed in two parts: half now, half one year after receiving first tranche.</a:t>
            </a:r>
          </a:p>
          <a:p>
            <a:pPr marL="342900" lvl="0" indent="-342900">
              <a:lnSpc>
                <a:spcPct val="125000"/>
              </a:lnSpc>
              <a:spcAft>
                <a:spcPts val="12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Population-based: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County allocation based on 2019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population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estimates – available on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/>
              </a:rPr>
              <a:t>www.kaco.org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342900" lvl="0" indent="-342900">
              <a:lnSpc>
                <a:spcPct val="125000"/>
              </a:lnSpc>
              <a:spcAft>
                <a:spcPts val="12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Cities: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Cities also receiving direct allocation,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but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allocation model is different from counties for entitlement communities.</a:t>
            </a:r>
            <a:endParaRPr lang="en-US" sz="24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25000"/>
              </a:lnSpc>
              <a:spcAft>
                <a:spcPts val="12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State: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state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receiving separate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direct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allocation: about </a:t>
            </a:r>
            <a:r>
              <a:rPr lang="en-US" sz="24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$2.1 billion </a:t>
            </a:r>
            <a:endParaRPr lang="en-US" sz="2400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83219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ARP overview</a:t>
            </a:r>
            <a:r>
              <a:rPr kumimoji="0" lang="en-US" sz="40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 and county allocations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845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561315" y="1390469"/>
            <a:ext cx="11335824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Caution</a:t>
            </a:r>
            <a:r>
              <a:rPr lang="en-US" sz="32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32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patience</a:t>
            </a:r>
            <a:r>
              <a:rPr lang="en-US" sz="32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is encouraged</a:t>
            </a:r>
          </a:p>
          <a:p>
            <a:pPr lvl="0">
              <a:buClr>
                <a:srgbClr val="00B0F0"/>
              </a:buClr>
              <a:defRPr/>
            </a:pPr>
            <a:endParaRPr lang="en-US" sz="3200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32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Counties have until </a:t>
            </a:r>
            <a:r>
              <a:rPr lang="en-US" sz="32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Dec. 31, 2024 </a:t>
            </a:r>
            <a:r>
              <a:rPr lang="en-US" sz="32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obligate funds and all funds must be expended and all work performed and completed by </a:t>
            </a:r>
            <a:r>
              <a:rPr lang="en-US" sz="32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Dec. 31, 2026</a:t>
            </a:r>
          </a:p>
          <a:p>
            <a:pPr lvl="0">
              <a:buClr>
                <a:srgbClr val="00B0F0"/>
              </a:buClr>
              <a:defRPr/>
            </a:pPr>
            <a:endParaRPr lang="en-US" sz="3200" b="1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lnSpc>
                <a:spcPct val="125000"/>
              </a:lnSpc>
              <a:spcAft>
                <a:spcPts val="1200"/>
              </a:spcAft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32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U.S. Treasury guidance is still being </a:t>
            </a:r>
            <a:r>
              <a:rPr lang="en-US" sz="32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finalized – we are still waiting for Treasury to release the Final Rule.</a:t>
            </a:r>
            <a:endParaRPr lang="en-US" sz="3200" b="1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487255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American Rescue Plan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821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537852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Reporting Requirements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>
          <a:xfrm>
            <a:off x="516127" y="1550003"/>
            <a:ext cx="5513970" cy="4351338"/>
          </a:xfrm>
        </p:spPr>
        <p:txBody>
          <a:bodyPr>
            <a:normAutofit fontScale="92500" lnSpcReduction="10000"/>
          </a:bodyPr>
          <a:lstStyle/>
          <a:p>
            <a:pPr marL="342900" lvl="0" indent="-3429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defRPr/>
            </a:pP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Counties must submit an Interim Report by August 31, 2021.</a:t>
            </a:r>
          </a:p>
          <a:p>
            <a:pPr marL="342900" lvl="0" indent="-3429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defRPr/>
            </a:pP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Counties must submit their first Project and Expenditure Report by October 31, 2021.</a:t>
            </a:r>
          </a:p>
          <a:p>
            <a:pPr marL="800100" lvl="1" indent="-3429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defRPr/>
            </a:pPr>
            <a:r>
              <a:rPr lang="en-US" sz="19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Counties which receive </a:t>
            </a:r>
            <a:r>
              <a:rPr lang="en-US" sz="19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than $5 million </a:t>
            </a:r>
            <a:r>
              <a:rPr lang="en-US" sz="19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must report </a:t>
            </a:r>
            <a:r>
              <a:rPr lang="en-US" sz="19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quarterly.</a:t>
            </a:r>
          </a:p>
          <a:p>
            <a:pPr marL="800100" lvl="1" indent="-3429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defRPr/>
            </a:pPr>
            <a:r>
              <a:rPr lang="en-US" sz="19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Counties which receive </a:t>
            </a:r>
            <a:r>
              <a:rPr lang="en-US" sz="19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 than $5 million </a:t>
            </a:r>
            <a:r>
              <a:rPr lang="en-US" sz="19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must report </a:t>
            </a:r>
            <a:r>
              <a:rPr lang="en-US" sz="19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annually.</a:t>
            </a:r>
          </a:p>
          <a:p>
            <a:pPr marL="342900" lvl="0" indent="-342900">
              <a:lnSpc>
                <a:spcPct val="125000"/>
              </a:lnSpc>
              <a:spcBef>
                <a:spcPts val="0"/>
              </a:spcBef>
              <a:spcAft>
                <a:spcPts val="1200"/>
              </a:spcAft>
              <a:buClr>
                <a:srgbClr val="00B0F0"/>
              </a:buClr>
              <a:defRPr/>
            </a:pPr>
            <a:endParaRPr lang="en-US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Content Placeholder 9"/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"/>
          <a:stretch/>
        </p:blipFill>
        <p:spPr>
          <a:xfrm>
            <a:off x="6189768" y="1725584"/>
            <a:ext cx="5451389" cy="3800094"/>
          </a:xfrm>
        </p:spPr>
      </p:pic>
      <p:sp>
        <p:nvSpPr>
          <p:cNvPr id="11" name="Rectangle 10"/>
          <p:cNvSpPr/>
          <p:nvPr/>
        </p:nvSpPr>
        <p:spPr>
          <a:xfrm>
            <a:off x="6226745" y="2972673"/>
            <a:ext cx="1956672" cy="652958"/>
          </a:xfrm>
          <a:prstGeom prst="rect">
            <a:avLst/>
          </a:prstGeom>
          <a:solidFill>
            <a:srgbClr val="FFFF00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226745" y="4002716"/>
            <a:ext cx="2067509" cy="652958"/>
          </a:xfrm>
          <a:prstGeom prst="rect">
            <a:avLst/>
          </a:prstGeom>
          <a:solidFill>
            <a:srgbClr val="FFFF00">
              <a:alpha val="1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520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noProof="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202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3583459" y="1894703"/>
            <a:ext cx="794374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en-US" sz="24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1: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	Review and verify recipient information.</a:t>
            </a:r>
          </a:p>
          <a:p>
            <a:pPr>
              <a:buClr>
                <a:srgbClr val="00B0F0"/>
              </a:buClr>
              <a:defRPr/>
            </a:pPr>
            <a:r>
              <a:rPr lang="en-US" sz="24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2: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cumulative obligations and expenditures for 	each expenditure category from the date of the award 	to July 31, 2021</a:t>
            </a: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buClr>
                <a:srgbClr val="00B0F0"/>
              </a:buClr>
              <a:defRPr/>
            </a:pPr>
            <a:r>
              <a:rPr lang="en-US" sz="24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3: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Provide key inputs for the revenue replacement 	formula, estimated revenue loss as of Dec. 31, 	2020, and an explanation for how funds were allocated 	to general services.</a:t>
            </a:r>
          </a:p>
          <a:p>
            <a:pPr>
              <a:buClr>
                <a:srgbClr val="00B0F0"/>
              </a:buClr>
              <a:defRPr/>
            </a:pPr>
            <a:r>
              <a:rPr lang="en-US" sz="2400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Step 4: </a:t>
            </a:r>
            <a:r>
              <a:rPr lang="en-US" sz="24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Authorized Representative for Reporting must 	provide official certification of the submission.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endParaRPr lang="en-US" sz="2400" b="1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buClr>
                <a:srgbClr val="00B0F0"/>
              </a:buClr>
              <a:defRPr/>
            </a:pPr>
            <a:endParaRPr lang="en-US" sz="2400" b="1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endParaRPr lang="en-US" sz="2400" b="1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endParaRPr lang="en-US" sz="3200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33144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Interim Report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735" y="2063391"/>
            <a:ext cx="2716690" cy="351648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9735" y="1132593"/>
            <a:ext cx="10857470" cy="52322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lvl="0" algn="ctr">
              <a:buClr>
                <a:srgbClr val="00B0F0"/>
              </a:buClr>
              <a:defRPr/>
            </a:pP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Interim Report is due </a:t>
            </a:r>
            <a:r>
              <a:rPr lang="en-US" sz="2800" b="1" dirty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by </a:t>
            </a:r>
            <a:r>
              <a:rPr lang="en-US" sz="2800" b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August 31, 2021 through Treasury’s Portal.</a:t>
            </a:r>
          </a:p>
        </p:txBody>
      </p:sp>
    </p:spTree>
    <p:extLst>
      <p:ext uri="{BB962C8B-B14F-4D97-AF65-F5344CB8AC3E}">
        <p14:creationId xmlns:p14="http://schemas.microsoft.com/office/powerpoint/2010/main" val="244659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726651" y="1458098"/>
            <a:ext cx="107436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Q. If a county has not spent any ARP funds, do they have to submit the Interim Report?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1" u="sng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Yes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If a county has not incurred any obligations or expenditures by July 31, 2021 they should submit a report showing $0.</a:t>
            </a:r>
          </a:p>
          <a:p>
            <a:pPr>
              <a:buClr>
                <a:srgbClr val="00B0F0"/>
              </a:buClr>
              <a:defRPr/>
            </a:pPr>
            <a:endParaRPr lang="en-US" sz="2000" b="1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00B0F0"/>
              </a:buClr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Q. If a county did not receive their ARP funds by July 15, 2021, do they have to submit the Interim Report?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Yes, but they have an extended deadline. If a county did not receive funds by July 15, 2021, they must submit an Interim Report within 60 days of receiving funds.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00B0F0"/>
              </a:buClr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Q. Do counties have to report their lost revenue calculation for Dec. 31, 2020 in the Interim Report? 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b="1" u="sng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Yes.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Counties are required to calculate revenue loss regardless of whether they have obligated funds under this category.</a:t>
            </a:r>
            <a:endParaRPr lang="en-US" sz="20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32605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Reporting FAQ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56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726651" y="1458098"/>
            <a:ext cx="107436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B0F0"/>
              </a:buClr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Q. </a:t>
            </a:r>
            <a:r>
              <a:rPr lang="en-US" sz="20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Does the $5 million threshold apply to funds received or the total allocation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reporting threshold is based on the total allocation expected under the </a:t>
            </a:r>
            <a:r>
              <a:rPr lang="en-US" sz="2000" dirty="0" err="1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SLFRF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program, not the funds received by the recipient as of the time of reporting. Recipient reporting tiers will be displayed in the reporting portal. </a:t>
            </a:r>
            <a:endParaRPr lang="en-US" sz="2000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00B0F0"/>
              </a:buClr>
              <a:defRPr/>
            </a:pPr>
            <a:endParaRPr lang="en-US" sz="2000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00B0F0"/>
              </a:buClr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Q. Can records be 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edited </a:t>
            </a: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 updated after submission of the Interim Report?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changes will be allowed after the initial submission. Any updates will be captured when the first Project and Expenditure Report is submitted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endParaRPr lang="en-US" sz="2000" dirty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Clr>
                <a:srgbClr val="00B0F0"/>
              </a:buClr>
              <a:defRPr/>
            </a:pPr>
            <a:r>
              <a:rPr lang="en-US" sz="20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Q. Is there a penalty for not submitting timely records?</a:t>
            </a:r>
          </a:p>
          <a:p>
            <a:pPr marL="342900" indent="-342900"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en-US" sz="2000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record of late reporting could lead to a finding of non-compliance, which could result in development of a corrective action plan, or other consequences</a:t>
            </a:r>
            <a:r>
              <a:rPr lang="en-US" sz="2000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326057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dirty="0" smtClean="0">
                <a:solidFill>
                  <a:schemeClr val="bg1"/>
                </a:solidFill>
              </a:rPr>
              <a:t>Reporting FAQ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132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941" y="1615109"/>
            <a:ext cx="12187059" cy="453721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941" y="0"/>
            <a:ext cx="12187059" cy="939114"/>
          </a:xfrm>
          <a:prstGeom prst="rect">
            <a:avLst/>
          </a:prstGeom>
          <a:solidFill>
            <a:srgbClr val="003C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F35B353E-A6F7-48D1-816F-E6A99C825DA4}"/>
              </a:ext>
            </a:extLst>
          </p:cNvPr>
          <p:cNvSpPr txBox="1"/>
          <p:nvPr/>
        </p:nvSpPr>
        <p:spPr>
          <a:xfrm>
            <a:off x="4941" y="6412189"/>
            <a:ext cx="11892198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defRPr/>
            </a:pPr>
            <a:r>
              <a:rPr kumimoji="0" 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Kentucky Association of Counties</a:t>
            </a:r>
            <a:r>
              <a:rPr kumimoji="0" 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www.kaco.org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3C71"/>
                </a:solidFill>
                <a:effectLst/>
                <a:uLnTx/>
                <a:uFillTx/>
                <a:latin typeface="Calibri Light"/>
                <a:cs typeface="Calibri Light"/>
              </a:rPr>
              <a:t>| </a:t>
            </a:r>
            <a:r>
              <a:rPr lang="en-US" sz="1400" dirty="0" smtClean="0">
                <a:solidFill>
                  <a:srgbClr val="003C71"/>
                </a:solidFill>
                <a:latin typeface="Calibri Light"/>
                <a:cs typeface="Calibri Light"/>
              </a:rPr>
              <a:t>August 23, </a:t>
            </a:r>
            <a:r>
              <a:rPr lang="en-US" sz="1400" dirty="0">
                <a:solidFill>
                  <a:srgbClr val="003C71"/>
                </a:solidFill>
                <a:latin typeface="Calibri Light"/>
                <a:cs typeface="Calibri Light"/>
              </a:rPr>
              <a:t>2021</a:t>
            </a:r>
            <a:endParaRPr lang="en-US" dirty="0">
              <a:solidFill>
                <a:srgbClr val="003C71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820193" y="1136508"/>
            <a:ext cx="107489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ILLUSTRATION ONLY OF SAMPLE ALLOWABLE USES OF RECOVERY </a:t>
            </a:r>
            <a:r>
              <a:rPr lang="en-US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FUNDS, PER </a:t>
            </a:r>
            <a:r>
              <a:rPr lang="en-US" b="1" dirty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U.S. TREASURY </a:t>
            </a:r>
            <a:r>
              <a:rPr lang="en-US" b="1" dirty="0" smtClean="0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GUIDANCE</a:t>
            </a:r>
            <a:endParaRPr lang="en-US" sz="1400" dirty="0">
              <a:solidFill>
                <a:srgbClr val="00B0F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6A459658-8BFC-42E3-A200-C9ECF2FFC1A1}"/>
              </a:ext>
            </a:extLst>
          </p:cNvPr>
          <p:cNvSpPr/>
          <p:nvPr/>
        </p:nvSpPr>
        <p:spPr>
          <a:xfrm>
            <a:off x="783567" y="115614"/>
            <a:ext cx="52327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+mn-ea"/>
                <a:cs typeface="+mn-cs"/>
              </a:rPr>
              <a:t>Permitted uses of funds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820193" y="1797852"/>
            <a:ext cx="51435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Support Public Health </a:t>
            </a:r>
            <a:r>
              <a:rPr lang="en-US" sz="2400" b="1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Response</a:t>
            </a:r>
          </a:p>
          <a:p>
            <a:pPr lvl="0">
              <a:buClr>
                <a:srgbClr val="00B0F0"/>
              </a:buClr>
              <a:defRPr/>
            </a:pPr>
            <a:r>
              <a:rPr lang="en-US" dirty="0" smtClean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Fund </a:t>
            </a: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COVID-19 mitigation efforts, medical expenses, behavioral healthcare and certain public health and safety staff</a:t>
            </a:r>
            <a:endParaRPr lang="en-US" dirty="0" smtClean="0">
              <a:solidFill>
                <a:srgbClr val="003C7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820966" y="3321320"/>
            <a:ext cx="51435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Replace Revenue Loss</a:t>
            </a:r>
          </a:p>
          <a:p>
            <a:pPr lvl="0">
              <a:buClr>
                <a:srgbClr val="00B0F0"/>
              </a:buClr>
              <a:defRPr/>
            </a:pP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funds to provide government services to the extent of the reduction in revenue experienced due to the pandemic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820193" y="4780999"/>
            <a:ext cx="51435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Premium Pay for Workers</a:t>
            </a:r>
          </a:p>
          <a:p>
            <a:pPr lvl="0">
              <a:buClr>
                <a:srgbClr val="00B0F0"/>
              </a:buClr>
              <a:defRPr/>
            </a:pP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Offer additional support to essential workers who have and will bear the greatest health risks because of their service in critical infrastructure sectors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6846609" y="1797852"/>
            <a:ext cx="51435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Address Negative Economic Impacts</a:t>
            </a:r>
          </a:p>
          <a:p>
            <a:pPr lvl="0">
              <a:buClr>
                <a:srgbClr val="00B0F0"/>
              </a:buClr>
              <a:defRPr/>
            </a:pP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 to economic harms to workers, families, small business, impacted industries and the public sector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6847382" y="3321320"/>
            <a:ext cx="51435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Water and Sewer Infrastructure</a:t>
            </a:r>
          </a:p>
          <a:p>
            <a:pPr lvl="0">
              <a:buClr>
                <a:srgbClr val="00B0F0"/>
              </a:buClr>
              <a:defRPr/>
            </a:pP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 necessary investments to improve access to clean drinking water and invest in wastewater and storm water infrastructure 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F01A71A7-61F2-41D0-9C8E-B91F3BF62174}"/>
              </a:ext>
            </a:extLst>
          </p:cNvPr>
          <p:cNvSpPr/>
          <p:nvPr/>
        </p:nvSpPr>
        <p:spPr>
          <a:xfrm>
            <a:off x="6846609" y="4780999"/>
            <a:ext cx="51435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Clr>
                <a:srgbClr val="00B0F0"/>
              </a:buClr>
              <a:defRPr/>
            </a:pPr>
            <a:r>
              <a:rPr lang="en-US" sz="2400" b="1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Broadband Infrastructure</a:t>
            </a:r>
          </a:p>
          <a:p>
            <a:pPr lvl="0">
              <a:buClr>
                <a:srgbClr val="00B0F0"/>
              </a:buClr>
              <a:defRPr/>
            </a:pPr>
            <a:r>
              <a:rPr lang="en-US" dirty="0">
                <a:solidFill>
                  <a:srgbClr val="003C7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 necessary investments to provide unserved or underserved locations with new or expanded broadband access</a:t>
            </a: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11" t="36477" r="67828" b="46731"/>
          <a:stretch/>
        </p:blipFill>
        <p:spPr>
          <a:xfrm>
            <a:off x="146803" y="1739749"/>
            <a:ext cx="685800" cy="66592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4" t="54623" r="66788" b="28209"/>
          <a:stretch/>
        </p:blipFill>
        <p:spPr>
          <a:xfrm>
            <a:off x="141833" y="3254924"/>
            <a:ext cx="690770" cy="6808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9" t="36733" r="40832" b="46844"/>
          <a:stretch/>
        </p:blipFill>
        <p:spPr>
          <a:xfrm>
            <a:off x="146803" y="4704707"/>
            <a:ext cx="673390" cy="65127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5" t="54276" r="12206" b="29305"/>
          <a:stretch/>
        </p:blipFill>
        <p:spPr>
          <a:xfrm>
            <a:off x="6173219" y="1739749"/>
            <a:ext cx="651812" cy="65108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49" t="54456" r="40832" b="29305"/>
          <a:stretch/>
        </p:blipFill>
        <p:spPr>
          <a:xfrm>
            <a:off x="6146455" y="3278739"/>
            <a:ext cx="673390" cy="643961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45" t="36733" r="12206" b="47056"/>
          <a:stretch/>
        </p:blipFill>
        <p:spPr>
          <a:xfrm>
            <a:off x="6175206" y="4713178"/>
            <a:ext cx="651812" cy="64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652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2331</TotalTime>
  <Words>1973</Words>
  <Application>Microsoft Office PowerPoint</Application>
  <PresentationFormat>Widescreen</PresentationFormat>
  <Paragraphs>195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Burnett, Jennifer - KACo</dc:creator>
  <cp:lastModifiedBy>Carter, Kayla - KACo</cp:lastModifiedBy>
  <cp:revision>103</cp:revision>
  <cp:lastPrinted>2021-06-22T19:50:40Z</cp:lastPrinted>
  <dcterms:created xsi:type="dcterms:W3CDTF">2021-05-13T14:47:05Z</dcterms:created>
  <dcterms:modified xsi:type="dcterms:W3CDTF">2021-08-23T18:38:03Z</dcterms:modified>
</cp:coreProperties>
</file>