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72" r:id="rId3"/>
    <p:sldId id="274" r:id="rId4"/>
    <p:sldId id="256" r:id="rId5"/>
    <p:sldId id="260" r:id="rId6"/>
    <p:sldId id="290" r:id="rId7"/>
    <p:sldId id="261" r:id="rId8"/>
    <p:sldId id="263" r:id="rId9"/>
    <p:sldId id="291" r:id="rId10"/>
    <p:sldId id="269" r:id="rId11"/>
    <p:sldId id="287" r:id="rId12"/>
    <p:sldId id="288" r:id="rId13"/>
    <p:sldId id="264" r:id="rId14"/>
    <p:sldId id="289" r:id="rId15"/>
    <p:sldId id="275" r:id="rId16"/>
    <p:sldId id="277" r:id="rId17"/>
    <p:sldId id="276" r:id="rId18"/>
    <p:sldId id="285" r:id="rId19"/>
    <p:sldId id="286" r:id="rId20"/>
    <p:sldId id="278" r:id="rId21"/>
    <p:sldId id="284" r:id="rId22"/>
    <p:sldId id="281" r:id="rId23"/>
    <p:sldId id="268" r:id="rId24"/>
  </p:sldIdLst>
  <p:sldSz cx="12192000" cy="6858000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2172237"/>
            <a:ext cx="10972800" cy="33528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2076594"/>
            <a:ext cx="12192000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04800" y="193184"/>
            <a:ext cx="10972800" cy="1532586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990601"/>
            <a:ext cx="113792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bg1"/>
                </a:solidFill>
                <a:latin typeface="+mj-lt"/>
              </a:defRPr>
            </a:lvl2pPr>
            <a:lvl3pPr>
              <a:defRPr>
                <a:solidFill>
                  <a:schemeClr val="bg1"/>
                </a:solidFill>
                <a:latin typeface="+mj-lt"/>
              </a:defRPr>
            </a:lvl3pPr>
            <a:lvl4pPr>
              <a:defRPr>
                <a:solidFill>
                  <a:schemeClr val="bg1"/>
                </a:solidFill>
                <a:latin typeface="+mj-lt"/>
              </a:defRPr>
            </a:lvl4pPr>
            <a:lvl5pPr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914400"/>
            <a:ext cx="12192000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06400" y="122238"/>
            <a:ext cx="11379200" cy="715962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6400" y="990601"/>
            <a:ext cx="55880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  <a:latin typeface="+mj-lt"/>
              </a:defRPr>
            </a:lvl1pPr>
            <a:lvl2pPr>
              <a:defRPr sz="2400">
                <a:solidFill>
                  <a:schemeClr val="bg1"/>
                </a:solidFill>
                <a:latin typeface="+mj-lt"/>
              </a:defRPr>
            </a:lvl2pPr>
            <a:lvl3pPr>
              <a:defRPr sz="2000">
                <a:solidFill>
                  <a:schemeClr val="bg1"/>
                </a:solidFill>
                <a:latin typeface="+mj-lt"/>
              </a:defRPr>
            </a:lvl3pPr>
            <a:lvl4pPr>
              <a:defRPr sz="1800">
                <a:solidFill>
                  <a:schemeClr val="bg1"/>
                </a:solidFill>
                <a:latin typeface="+mj-lt"/>
              </a:defRPr>
            </a:lvl4pPr>
            <a:lvl5pPr>
              <a:defRPr sz="1800">
                <a:solidFill>
                  <a:schemeClr val="bg1"/>
                </a:solidFill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990601"/>
            <a:ext cx="55880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  <a:latin typeface="+mj-lt"/>
              </a:defRPr>
            </a:lvl1pPr>
            <a:lvl2pPr>
              <a:defRPr sz="2400">
                <a:solidFill>
                  <a:schemeClr val="bg1"/>
                </a:solidFill>
                <a:latin typeface="+mj-lt"/>
              </a:defRPr>
            </a:lvl2pPr>
            <a:lvl3pPr>
              <a:defRPr sz="2000">
                <a:solidFill>
                  <a:schemeClr val="bg1"/>
                </a:solidFill>
                <a:latin typeface="+mj-lt"/>
              </a:defRPr>
            </a:lvl3pPr>
            <a:lvl4pPr>
              <a:defRPr sz="1800">
                <a:solidFill>
                  <a:schemeClr val="bg1"/>
                </a:solidFill>
                <a:latin typeface="+mj-lt"/>
              </a:defRPr>
            </a:lvl4pPr>
            <a:lvl5pPr>
              <a:defRPr sz="1800">
                <a:solidFill>
                  <a:schemeClr val="bg1"/>
                </a:solidFill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914400"/>
            <a:ext cx="12192000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6" name="Title 4"/>
          <p:cNvSpPr>
            <a:spLocks noGrp="1"/>
          </p:cNvSpPr>
          <p:nvPr>
            <p:ph type="title"/>
          </p:nvPr>
        </p:nvSpPr>
        <p:spPr>
          <a:xfrm>
            <a:off x="406400" y="122238"/>
            <a:ext cx="11379200" cy="715962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6400" y="1112838"/>
            <a:ext cx="55901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6400" y="1782762"/>
            <a:ext cx="5590117" cy="370363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solidFill>
                  <a:schemeClr val="bg1"/>
                </a:solidFill>
                <a:latin typeface="+mj-lt"/>
              </a:defRPr>
            </a:lvl2pPr>
            <a:lvl3pPr>
              <a:defRPr sz="1800">
                <a:solidFill>
                  <a:schemeClr val="bg1"/>
                </a:solidFill>
                <a:latin typeface="+mj-lt"/>
              </a:defRPr>
            </a:lvl3pPr>
            <a:lvl4pPr>
              <a:defRPr sz="1600">
                <a:solidFill>
                  <a:schemeClr val="bg1"/>
                </a:solidFill>
                <a:latin typeface="+mj-lt"/>
              </a:defRPr>
            </a:lvl4pPr>
            <a:lvl5pPr>
              <a:defRPr sz="1600">
                <a:solidFill>
                  <a:schemeClr val="bg1"/>
                </a:solidFill>
                <a:latin typeface="+mj-lt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112838"/>
            <a:ext cx="55922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1782762"/>
            <a:ext cx="5592233" cy="370363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solidFill>
                  <a:schemeClr val="bg1"/>
                </a:solidFill>
                <a:latin typeface="+mj-lt"/>
              </a:defRPr>
            </a:lvl2pPr>
            <a:lvl3pPr>
              <a:defRPr sz="1800">
                <a:solidFill>
                  <a:schemeClr val="bg1"/>
                </a:solidFill>
                <a:latin typeface="+mj-lt"/>
              </a:defRPr>
            </a:lvl3pPr>
            <a:lvl4pPr>
              <a:defRPr sz="1600">
                <a:solidFill>
                  <a:schemeClr val="bg1"/>
                </a:solidFill>
                <a:latin typeface="+mj-lt"/>
              </a:defRPr>
            </a:lvl4pPr>
            <a:lvl5pPr>
              <a:defRPr sz="1600">
                <a:solidFill>
                  <a:schemeClr val="bg1"/>
                </a:solidFill>
                <a:latin typeface="+mj-lt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4400"/>
            <a:ext cx="12192000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406400" y="122238"/>
            <a:ext cx="11379200" cy="715962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0" y="914400"/>
            <a:ext cx="12192000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4" name="Title 4"/>
          <p:cNvSpPr>
            <a:spLocks noGrp="1"/>
          </p:cNvSpPr>
          <p:nvPr>
            <p:ph type="title"/>
          </p:nvPr>
        </p:nvSpPr>
        <p:spPr>
          <a:xfrm>
            <a:off x="406400" y="122238"/>
            <a:ext cx="11379200" cy="715962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492625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304800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Cambria" pitchFamily="18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059363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304800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Cambria" pitchFamily="18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059363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610852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C:\Users\jocelyn.gross\Documents\KIA\Logos\State.jpg"/>
          <p:cNvPicPr>
            <a:picLocks noChangeAspect="1" noChangeArrowheads="1"/>
          </p:cNvPicPr>
          <p:nvPr/>
        </p:nvPicPr>
        <p:blipFill>
          <a:blip r:embed="rId9" cstate="print"/>
          <a:srcRect l="9091" t="24510" r="9091" b="26471"/>
          <a:stretch>
            <a:fillRect/>
          </a:stretch>
        </p:blipFill>
        <p:spPr bwMode="auto">
          <a:xfrm>
            <a:off x="1195578" y="381000"/>
            <a:ext cx="9800844" cy="4495800"/>
          </a:xfrm>
          <a:prstGeom prst="rect">
            <a:avLst/>
          </a:prstGeom>
          <a:noFill/>
        </p:spPr>
      </p:pic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alpha val="9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0" name="Rectangle 19"/>
          <p:cNvSpPr/>
          <p:nvPr/>
        </p:nvSpPr>
        <p:spPr>
          <a:xfrm>
            <a:off x="0" y="5791200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21" name="Picture 2" descr="C:\Users\jocelyn.gross\Documents\KIA\Logos\wrislogo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78435" y="5867400"/>
            <a:ext cx="916965" cy="738880"/>
          </a:xfrm>
          <a:prstGeom prst="rect">
            <a:avLst/>
          </a:prstGeom>
          <a:noFill/>
        </p:spPr>
      </p:pic>
      <p:cxnSp>
        <p:nvCxnSpPr>
          <p:cNvPr id="24" name="Straight Connector 23"/>
          <p:cNvCxnSpPr/>
          <p:nvPr/>
        </p:nvCxnSpPr>
        <p:spPr>
          <a:xfrm>
            <a:off x="0" y="5715000"/>
            <a:ext cx="12192000" cy="0"/>
          </a:xfrm>
          <a:prstGeom prst="line">
            <a:avLst/>
          </a:prstGeom>
          <a:ln w="1524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0" y="6705600"/>
            <a:ext cx="12192000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8" name="Content Placeholder 19"/>
          <p:cNvSpPr txBox="1">
            <a:spLocks/>
          </p:cNvSpPr>
          <p:nvPr/>
        </p:nvSpPr>
        <p:spPr>
          <a:xfrm>
            <a:off x="406400" y="990601"/>
            <a:ext cx="109728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0248" y="5842017"/>
            <a:ext cx="788348" cy="78922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3553" y="5971338"/>
            <a:ext cx="2022974" cy="57799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5" r:id="rId4"/>
    <p:sldLayoutId id="2147483666" r:id="rId5"/>
    <p:sldLayoutId id="2147483669" r:id="rId6"/>
    <p:sldLayoutId id="2147483670" r:id="rId7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ris.ky.gov/portal/cwp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ris.ky.gov/portal/cwp" TargetMode="External"/><Relationship Id="rId2" Type="http://schemas.openxmlformats.org/officeDocument/2006/relationships/hyperlink" Target="https://home.treasury.gov/policy-issues/coronavirus/assistance-for-state-local-and-tribal-governments/state-and-local-fiscal-recovery-funds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home.treasury.gov/policy-issues/coronavirus/assistance-for-state-local-and-tribal-governments/state-and-local-fiscal-recovery-funds" TargetMode="External"/><Relationship Id="rId2" Type="http://schemas.openxmlformats.org/officeDocument/2006/relationships/hyperlink" Target="https://governor.ky.gov/BetterKy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inance.ky.gov/services/eprocurement/Pages/2021KYBroadband.aspx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41864" y="990601"/>
            <a:ext cx="11379200" cy="4525963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dirty="0" smtClean="0"/>
              <a:t>Cleaner Water Program </a:t>
            </a:r>
            <a:r>
              <a:rPr lang="en-US" dirty="0" smtClean="0"/>
              <a:t>and </a:t>
            </a:r>
          </a:p>
          <a:p>
            <a:pPr marL="0" indent="0" algn="ctr">
              <a:buNone/>
            </a:pPr>
            <a:r>
              <a:rPr lang="en-US" dirty="0" smtClean="0"/>
              <a:t>Broadband Deployment Fund Updates</a:t>
            </a:r>
          </a:p>
          <a:p>
            <a:pPr marL="0" indent="0" algn="ctr">
              <a:buNone/>
            </a:pPr>
            <a:r>
              <a:rPr lang="en-US" dirty="0" smtClean="0"/>
              <a:t>August 26, </a:t>
            </a:r>
            <a:r>
              <a:rPr lang="en-US" dirty="0"/>
              <a:t>2021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0855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06400" y="1378790"/>
            <a:ext cx="11379200" cy="4004093"/>
          </a:xfrm>
        </p:spPr>
        <p:txBody>
          <a:bodyPr/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Number of Applications Submittals (as of </a:t>
            </a:r>
            <a:r>
              <a:rPr lang="en-US" dirty="0" smtClean="0"/>
              <a:t>8-23-21</a:t>
            </a:r>
            <a:r>
              <a:rPr lang="en-US" dirty="0"/>
              <a:t>)</a:t>
            </a:r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dirty="0" smtClean="0"/>
              <a:t>466 </a:t>
            </a:r>
            <a:r>
              <a:rPr lang="en-US" dirty="0"/>
              <a:t>Applications - </a:t>
            </a:r>
            <a:r>
              <a:rPr lang="en-US" dirty="0" smtClean="0"/>
              <a:t>$709,031,916 </a:t>
            </a:r>
            <a:r>
              <a:rPr lang="en-US" dirty="0"/>
              <a:t>requested</a:t>
            </a:r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dirty="0" smtClean="0"/>
              <a:t>109 </a:t>
            </a:r>
            <a:r>
              <a:rPr lang="en-US" dirty="0"/>
              <a:t>counties represented</a:t>
            </a:r>
          </a:p>
          <a:p>
            <a:pPr marL="859536" lvl="2" indent="0">
              <a:buNone/>
            </a:pPr>
            <a:endParaRPr lang="en-US" sz="10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Number of Grants Awarded (as of </a:t>
            </a:r>
            <a:r>
              <a:rPr lang="en-US" dirty="0" smtClean="0"/>
              <a:t>8-23-21</a:t>
            </a:r>
            <a:r>
              <a:rPr lang="en-US" dirty="0"/>
              <a:t>)</a:t>
            </a:r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dirty="0"/>
              <a:t>2 Awards - $13,668,553</a:t>
            </a:r>
          </a:p>
          <a:p>
            <a:pPr marL="1773936" lvl="3" indent="-457200">
              <a:buFont typeface="Courier New" panose="02070309020205020404" pitchFamily="49" charset="0"/>
              <a:buChar char="o"/>
            </a:pPr>
            <a:r>
              <a:rPr lang="en-US" dirty="0"/>
              <a:t>Shelbyville - 36 Inch Gravity Sewer ($1,800,458)</a:t>
            </a:r>
          </a:p>
          <a:p>
            <a:pPr marL="1773936" lvl="3" indent="-457200">
              <a:buFont typeface="Courier New" panose="02070309020205020404" pitchFamily="49" charset="0"/>
              <a:buChar char="o"/>
            </a:pPr>
            <a:r>
              <a:rPr lang="en-US" dirty="0"/>
              <a:t>LFUCG - </a:t>
            </a:r>
            <a:r>
              <a:rPr lang="fr-FR" dirty="0" err="1"/>
              <a:t>UltraViolet</a:t>
            </a:r>
            <a:r>
              <a:rPr lang="fr-FR" dirty="0"/>
              <a:t> (UV) Radiation WWTP </a:t>
            </a:r>
            <a:r>
              <a:rPr lang="fr-FR" dirty="0" err="1"/>
              <a:t>Disinfection</a:t>
            </a:r>
            <a:r>
              <a:rPr lang="fr-FR" dirty="0"/>
              <a:t> </a:t>
            </a:r>
            <a:r>
              <a:rPr lang="fr-FR" dirty="0" err="1"/>
              <a:t>Retrofit</a:t>
            </a:r>
            <a:r>
              <a:rPr lang="fr-FR" dirty="0"/>
              <a:t> ($11,868,095)</a:t>
            </a:r>
          </a:p>
          <a:p>
            <a:pPr marL="1773936" lvl="3" indent="-457200">
              <a:buFont typeface="Courier New" panose="02070309020205020404" pitchFamily="49" charset="0"/>
              <a:buChar char="o"/>
            </a:pPr>
            <a:endParaRPr lang="fr-FR" sz="1000" dirty="0"/>
          </a:p>
          <a:p>
            <a:pPr marL="916686" lvl="1" indent="-457200">
              <a:buFont typeface="Courier New" panose="02070309020205020404" pitchFamily="49" charset="0"/>
              <a:buChar char="o"/>
            </a:pPr>
            <a:r>
              <a:rPr lang="en-US" dirty="0"/>
              <a:t>Real Time Updates - </a:t>
            </a:r>
            <a:r>
              <a:rPr lang="en-US" dirty="0">
                <a:hlinkClick r:id="rId2"/>
              </a:rPr>
              <a:t>https://wris.ky.gov/portal/cwp</a:t>
            </a:r>
            <a:r>
              <a:rPr lang="en-US" dirty="0"/>
              <a:t>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Many Applications/Awards Do We Have?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3626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the Process?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" t="3902" r="49980" b="5939"/>
          <a:stretch/>
        </p:blipFill>
        <p:spPr>
          <a:xfrm>
            <a:off x="597575" y="990600"/>
            <a:ext cx="10996850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9414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the Process?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49" t="4758" r="2641" b="5083"/>
          <a:stretch/>
        </p:blipFill>
        <p:spPr>
          <a:xfrm>
            <a:off x="597575" y="990600"/>
            <a:ext cx="10996850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3658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06400" y="1384470"/>
            <a:ext cx="11379200" cy="3157653"/>
          </a:xfrm>
        </p:spPr>
        <p:txBody>
          <a:bodyPr/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Call for Projects – June 1 through November 19, 2021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Grant Awards – June 20 through December 31, 2021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Grant Funds Obligated – by December 31, 2024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Grant Funds Spent – by December 31, 2026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the Timeline?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042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06400" y="1361536"/>
            <a:ext cx="11379200" cy="4219755"/>
          </a:xfrm>
        </p:spPr>
        <p:txBody>
          <a:bodyPr/>
          <a:lstStyle/>
          <a:p>
            <a:pPr marL="457200" lvl="1" indent="0">
              <a:buNone/>
            </a:pPr>
            <a:endParaRPr lang="en-US" sz="1000" dirty="0" smtClean="0"/>
          </a:p>
          <a:p>
            <a:pPr marL="457200" lvl="1" indent="0">
              <a:spcBef>
                <a:spcPts val="0"/>
              </a:spcBef>
              <a:buNone/>
            </a:pPr>
            <a:endParaRPr lang="en-US" sz="1200" dirty="0" smtClean="0">
              <a:hlinkClick r:id="rId2"/>
            </a:endParaRPr>
          </a:p>
          <a:p>
            <a:pPr marL="457200" lvl="1" indent="0">
              <a:spcBef>
                <a:spcPts val="0"/>
              </a:spcBef>
              <a:buNone/>
            </a:pPr>
            <a:r>
              <a:rPr lang="en-US" dirty="0" smtClean="0">
                <a:hlinkClick r:id="rId2"/>
              </a:rPr>
              <a:t>https://governor.ky.gov/BetterKy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sz="1600" dirty="0" smtClean="0">
              <a:hlinkClick r:id="rId2"/>
            </a:endParaRPr>
          </a:p>
          <a:p>
            <a:pPr marL="457200" lvl="1" indent="0">
              <a:spcBef>
                <a:spcPts val="0"/>
              </a:spcBef>
              <a:buNone/>
            </a:pPr>
            <a:r>
              <a:rPr lang="en-US" dirty="0" smtClean="0">
                <a:hlinkClick r:id="rId2"/>
              </a:rPr>
              <a:t>https://home.treasury.gov/policy-issues/coronavirus/assistance-for-state-local-and-tribal-governments/state-and-local-fiscal-recovery-funds</a:t>
            </a:r>
            <a:r>
              <a:rPr lang="en-US" dirty="0" smtClean="0"/>
              <a:t> 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sz="1600" dirty="0" smtClean="0"/>
          </a:p>
          <a:p>
            <a:pPr marL="457200" lvl="1" indent="0">
              <a:spcBef>
                <a:spcPts val="0"/>
              </a:spcBef>
              <a:buNone/>
            </a:pPr>
            <a:r>
              <a:rPr lang="en-US" dirty="0" smtClean="0">
                <a:hlinkClick r:id="rId3"/>
              </a:rPr>
              <a:t>https://wris.ky.gov/portal/cwp</a:t>
            </a:r>
            <a:r>
              <a:rPr lang="en-US" dirty="0" smtClean="0"/>
              <a:t> 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291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575" y="2534429"/>
            <a:ext cx="11222966" cy="566738"/>
          </a:xfrm>
        </p:spPr>
        <p:txBody>
          <a:bodyPr/>
          <a:lstStyle/>
          <a:p>
            <a:pPr algn="ctr"/>
            <a:r>
              <a:rPr lang="en-US" sz="4400" dirty="0"/>
              <a:t>Broadband Deployment </a:t>
            </a:r>
            <a:r>
              <a:rPr lang="en-US" sz="4400" dirty="0" smtClean="0"/>
              <a:t>Fund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0967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06400" y="1369742"/>
            <a:ext cx="11379200" cy="3897085"/>
          </a:xfrm>
        </p:spPr>
        <p:txBody>
          <a:bodyPr/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 smtClean="0"/>
              <a:t>$300M </a:t>
            </a:r>
            <a:r>
              <a:rPr lang="en-US" dirty="0"/>
              <a:t>appropriated in the 2021 Regular Session of the General Assembly </a:t>
            </a:r>
            <a:endParaRPr lang="en-US" dirty="0" smtClean="0"/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dirty="0"/>
              <a:t>Funded by the American Rescue Plan Act of 2021 Coronavirus State Fiscal Recovery </a:t>
            </a:r>
            <a:r>
              <a:rPr lang="en-US" dirty="0" smtClean="0"/>
              <a:t>Fund as appropriated by the General Assembly</a:t>
            </a:r>
            <a:endParaRPr lang="en-US" dirty="0"/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dirty="0" smtClean="0"/>
              <a:t>$</a:t>
            </a:r>
            <a:r>
              <a:rPr lang="en-US" dirty="0"/>
              <a:t>250M </a:t>
            </a:r>
            <a:r>
              <a:rPr lang="en-US" dirty="0" smtClean="0"/>
              <a:t>for </a:t>
            </a:r>
            <a:r>
              <a:rPr lang="en-US" dirty="0"/>
              <a:t>unserved / underserved broadband </a:t>
            </a:r>
            <a:r>
              <a:rPr lang="en-US" dirty="0" smtClean="0"/>
              <a:t>areas (HB 320)</a:t>
            </a:r>
          </a:p>
          <a:p>
            <a:pPr marL="1773936" lvl="3" indent="-457200">
              <a:buFont typeface="Courier New" panose="02070309020205020404" pitchFamily="49" charset="0"/>
              <a:buChar char="o"/>
            </a:pPr>
            <a:r>
              <a:rPr lang="en-US" dirty="0" smtClean="0"/>
              <a:t>HB 320 limits awards to $50M before April 1, 2022</a:t>
            </a:r>
          </a:p>
          <a:p>
            <a:pPr marL="1773936" lvl="3" indent="-457200">
              <a:buFont typeface="Courier New" panose="02070309020205020404" pitchFamily="49" charset="0"/>
              <a:buChar char="o"/>
            </a:pPr>
            <a:r>
              <a:rPr lang="en-US" dirty="0" smtClean="0"/>
              <a:t>The first $50 million will be targeted to </a:t>
            </a:r>
            <a:r>
              <a:rPr lang="en-US" u="sng" dirty="0" smtClean="0"/>
              <a:t>unserved areas</a:t>
            </a:r>
            <a:endParaRPr lang="en-US" dirty="0"/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dirty="0" smtClean="0"/>
              <a:t>$50M for </a:t>
            </a:r>
            <a:r>
              <a:rPr lang="en-US" dirty="0"/>
              <a:t>securing economic development opportunities for commercial and industrial customers </a:t>
            </a:r>
            <a:r>
              <a:rPr lang="en-US" dirty="0" smtClean="0"/>
              <a:t>(added in HB 382)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/>
              <a:t>How Much Money Do We Have?</a:t>
            </a:r>
          </a:p>
        </p:txBody>
      </p:sp>
    </p:spTree>
    <p:extLst>
      <p:ext uri="{BB962C8B-B14F-4D97-AF65-F5344CB8AC3E}">
        <p14:creationId xmlns:p14="http://schemas.microsoft.com/office/powerpoint/2010/main" val="1009108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idx="1"/>
          </p:nvPr>
        </p:nvSpPr>
        <p:spPr>
          <a:xfrm>
            <a:off x="406400" y="1261982"/>
            <a:ext cx="11379200" cy="4172660"/>
          </a:xfrm>
        </p:spPr>
        <p:txBody>
          <a:bodyPr/>
          <a:lstStyle/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en-US" dirty="0" smtClean="0"/>
              <a:t>Broadband Deployment Fund</a:t>
            </a:r>
            <a:endParaRPr lang="en-US" dirty="0"/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sz="2200" dirty="0"/>
              <a:t>Assist governmental agencies and private sector entities to construct infrastructure for the deployment of broadband service to underserved or unserved areas of the Commonwealth. </a:t>
            </a:r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sz="2200" dirty="0"/>
              <a:t>To provide broadband service to residential, commercial, and industrial customers to secure a sound economy &amp; promote the general welfare of the Commonwealth </a:t>
            </a:r>
          </a:p>
          <a:p>
            <a:pPr marL="1316736" lvl="2" indent="-457200">
              <a:buFont typeface="Courier New" panose="02070309020205020404" pitchFamily="49" charset="0"/>
              <a:buChar char="o"/>
            </a:pPr>
            <a:endParaRPr lang="en-US" sz="2200" dirty="0"/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/>
              <a:t>What is the Program?</a:t>
            </a:r>
          </a:p>
        </p:txBody>
      </p:sp>
      <p:sp>
        <p:nvSpPr>
          <p:cNvPr id="4" name="Rectangle 3"/>
          <p:cNvSpPr/>
          <p:nvPr/>
        </p:nvSpPr>
        <p:spPr>
          <a:xfrm>
            <a:off x="4650377" y="5995851"/>
            <a:ext cx="2769326" cy="53557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3553" y="5971338"/>
            <a:ext cx="2022974" cy="577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186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idx="1"/>
          </p:nvPr>
        </p:nvSpPr>
        <p:spPr>
          <a:xfrm>
            <a:off x="406400" y="1261982"/>
            <a:ext cx="11379200" cy="4172660"/>
          </a:xfrm>
        </p:spPr>
        <p:txBody>
          <a:bodyPr/>
          <a:lstStyle/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en-US" dirty="0" smtClean="0"/>
              <a:t>KRS 224A.011, 112 and 1121 – 2020 Session, modified in 2021</a:t>
            </a:r>
            <a:endParaRPr lang="en-US" dirty="0"/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sz="2200" dirty="0" smtClean="0"/>
              <a:t>Established the Broadband Deployment Fund</a:t>
            </a:r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sz="2200" dirty="0" smtClean="0"/>
              <a:t>Set definitions of unserved and underserved areas</a:t>
            </a:r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sz="2200" dirty="0" smtClean="0"/>
              <a:t>Defined broadband as any wireline, fixed wireless or fixed terrestrial technology with a capacity to transmit data at a minimum speed of 25 Mbps downstream/3 upstream</a:t>
            </a:r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sz="2200" dirty="0" smtClean="0"/>
              <a:t>Set out a grant application process with specific requirements</a:t>
            </a:r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sz="2200" dirty="0" smtClean="0"/>
              <a:t>Requires at least a 50% applicant match for projects</a:t>
            </a:r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sz="2200" dirty="0" smtClean="0"/>
              <a:t>Allows other federal funds to be used to match projects funded from the appropriation</a:t>
            </a:r>
            <a:endParaRPr lang="en-US" sz="22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dirty="0"/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/>
              <a:t>What is the Program?</a:t>
            </a:r>
          </a:p>
        </p:txBody>
      </p:sp>
      <p:sp>
        <p:nvSpPr>
          <p:cNvPr id="4" name="Rectangle 3"/>
          <p:cNvSpPr/>
          <p:nvPr/>
        </p:nvSpPr>
        <p:spPr>
          <a:xfrm>
            <a:off x="4650377" y="5995851"/>
            <a:ext cx="2769326" cy="53557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3553" y="5971338"/>
            <a:ext cx="2022974" cy="577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350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idx="1"/>
          </p:nvPr>
        </p:nvSpPr>
        <p:spPr>
          <a:xfrm>
            <a:off x="406400" y="1330695"/>
            <a:ext cx="11379200" cy="4172660"/>
          </a:xfrm>
        </p:spPr>
        <p:txBody>
          <a:bodyPr/>
          <a:lstStyle/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en-US" dirty="0" smtClean="0"/>
              <a:t>Federal Guidance on Broadband Projects – issued May 10, 2021</a:t>
            </a:r>
            <a:endParaRPr lang="en-US" dirty="0"/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dirty="0" smtClean="0"/>
              <a:t>Mostly consistent with Kentucky statutes and recent legislation</a:t>
            </a:r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dirty="0" smtClean="0"/>
              <a:t>Focuses on unserved and underserved areas</a:t>
            </a:r>
          </a:p>
          <a:p>
            <a:pPr marL="1773936" lvl="3" indent="-457200">
              <a:buFont typeface="Courier New" panose="02070309020205020404" pitchFamily="49" charset="0"/>
              <a:buChar char="o"/>
            </a:pPr>
            <a:r>
              <a:rPr lang="en-US" sz="1800" dirty="0" smtClean="0"/>
              <a:t>Same definition for underserved 25 Mbps downstream/3 Mbps upstream</a:t>
            </a:r>
          </a:p>
          <a:p>
            <a:pPr marL="1773936" lvl="3" indent="-457200">
              <a:buFont typeface="Courier New" panose="02070309020205020404" pitchFamily="49" charset="0"/>
              <a:buChar char="o"/>
            </a:pPr>
            <a:r>
              <a:rPr lang="en-US" sz="1800" dirty="0" smtClean="0"/>
              <a:t>Kentucky’s unserved definition is no more than 10 Mbps downstream/1 Mbps upstream</a:t>
            </a:r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dirty="0" smtClean="0"/>
              <a:t>Sets a minimum download and upload speed requirement of 100 Mbps</a:t>
            </a:r>
          </a:p>
          <a:p>
            <a:pPr marL="1773936" lvl="3" indent="-457200">
              <a:buFont typeface="Courier New" panose="02070309020205020404" pitchFamily="49" charset="0"/>
              <a:buChar char="o"/>
            </a:pPr>
            <a:r>
              <a:rPr lang="en-US" sz="1800" dirty="0" smtClean="0"/>
              <a:t>Different than Kentucky statutory definition of 25 Mbps downstream/3 Mbps upstream</a:t>
            </a:r>
          </a:p>
          <a:p>
            <a:pPr marL="1773936" lvl="3" indent="-457200">
              <a:buFont typeface="Courier New" panose="02070309020205020404" pitchFamily="49" charset="0"/>
              <a:buChar char="o"/>
            </a:pPr>
            <a:r>
              <a:rPr lang="en-US" sz="1800" dirty="0" smtClean="0"/>
              <a:t>Some exceptions allowed due to geography, topography, or excessive costs</a:t>
            </a:r>
          </a:p>
          <a:p>
            <a:pPr marL="1773936" lvl="3" indent="-457200">
              <a:buFont typeface="Courier New" panose="02070309020205020404" pitchFamily="49" charset="0"/>
              <a:buChar char="o"/>
            </a:pPr>
            <a:r>
              <a:rPr lang="en-US" sz="1800" dirty="0" smtClean="0"/>
              <a:t>Those exceptions must meet minimum of 100 Mbps downstream/20 Mbps upstream and scalable to 100 Mbps upstream</a:t>
            </a: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/>
              <a:t>What is the Program?</a:t>
            </a:r>
          </a:p>
        </p:txBody>
      </p:sp>
      <p:sp>
        <p:nvSpPr>
          <p:cNvPr id="4" name="Rectangle 3"/>
          <p:cNvSpPr/>
          <p:nvPr/>
        </p:nvSpPr>
        <p:spPr>
          <a:xfrm>
            <a:off x="4650377" y="5995851"/>
            <a:ext cx="2769326" cy="53557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3553" y="5971338"/>
            <a:ext cx="2022974" cy="577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149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u="sng" dirty="0"/>
              <a:t>Drinking Water and </a:t>
            </a:r>
            <a:r>
              <a:rPr lang="en-US" u="sng" dirty="0" smtClean="0"/>
              <a:t>Wastewater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$250 Million for water and sewer projects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u="sng" dirty="0" smtClean="0"/>
              <a:t>Broadband Deployment Fund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$250 Million for unserved / underserved broadband areas</a:t>
            </a:r>
          </a:p>
          <a:p>
            <a:r>
              <a:rPr lang="en-US" dirty="0" smtClean="0"/>
              <a:t>$50 Million for securing </a:t>
            </a:r>
            <a:r>
              <a:rPr lang="en-US" dirty="0"/>
              <a:t>economic development opportunities for commercial and industrial customers 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</a:t>
            </a:r>
            <a:r>
              <a:rPr lang="en-US" dirty="0" smtClean="0"/>
              <a:t>Types of Grants are Available?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7245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06400" y="1365142"/>
            <a:ext cx="11379200" cy="4004093"/>
          </a:xfrm>
        </p:spPr>
        <p:txBody>
          <a:bodyPr/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Request for Information</a:t>
            </a:r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dirty="0"/>
              <a:t>Released an Request for Information (RFI) – June 24, 2021</a:t>
            </a:r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dirty="0"/>
              <a:t>Received 26 responses – July 12, 2021</a:t>
            </a:r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dirty="0" smtClean="0"/>
              <a:t>Responses used to </a:t>
            </a:r>
            <a:r>
              <a:rPr lang="en-US" dirty="0"/>
              <a:t>finalize the Request for Proposal/Application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Request for </a:t>
            </a:r>
            <a:r>
              <a:rPr lang="en-US" dirty="0" smtClean="0"/>
              <a:t>Proposals</a:t>
            </a:r>
            <a:endParaRPr lang="en-US" dirty="0"/>
          </a:p>
          <a:p>
            <a:pPr marL="1314450" lvl="2" indent="-457200"/>
            <a:r>
              <a:rPr lang="en-US" dirty="0" smtClean="0"/>
              <a:t>Released RFP  - August 11, 2021</a:t>
            </a:r>
          </a:p>
          <a:p>
            <a:pPr marL="1314450" lvl="2" indent="-457200"/>
            <a:r>
              <a:rPr lang="en-US" dirty="0"/>
              <a:t>R</a:t>
            </a:r>
            <a:r>
              <a:rPr lang="en-US" dirty="0" smtClean="0"/>
              <a:t>esponses Due – October 25, 2021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the </a:t>
            </a:r>
            <a:r>
              <a:rPr lang="en-US" dirty="0" smtClean="0"/>
              <a:t>Process?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52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06400" y="1378790"/>
            <a:ext cx="11379200" cy="4004093"/>
          </a:xfrm>
        </p:spPr>
        <p:txBody>
          <a:bodyPr/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Request for Proposals/Applications</a:t>
            </a:r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dirty="0"/>
              <a:t>Release RFP </a:t>
            </a:r>
            <a:r>
              <a:rPr lang="en-US" dirty="0" smtClean="0"/>
              <a:t>– August 11</a:t>
            </a:r>
            <a:endParaRPr lang="en-US" dirty="0"/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Set of Vendors Questions – August 23</a:t>
            </a:r>
            <a:endParaRPr lang="en-US" dirty="0"/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dirty="0" smtClean="0"/>
              <a:t>Responses to Questions – August 30</a:t>
            </a:r>
            <a:endParaRPr lang="en-US" dirty="0"/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dirty="0" smtClean="0"/>
              <a:t>Proposals Due – October 25 (3:30 p.m.)</a:t>
            </a:r>
            <a:endParaRPr lang="en-US" dirty="0"/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dirty="0" smtClean="0"/>
              <a:t>Disclose Geographic Scope of Project Areas – November 1</a:t>
            </a:r>
            <a:endParaRPr lang="en-US" dirty="0"/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dirty="0" smtClean="0"/>
              <a:t>Challenges Due – December 3</a:t>
            </a:r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dirty="0" smtClean="0"/>
              <a:t>Disclose Valid Challenges - TBD</a:t>
            </a:r>
            <a:endParaRPr lang="en-US" dirty="0"/>
          </a:p>
          <a:p>
            <a:pPr marL="1314450" lvl="2" indent="-457200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the </a:t>
            </a:r>
            <a:r>
              <a:rPr lang="en-US" dirty="0" smtClean="0"/>
              <a:t>RFP Timeline</a:t>
            </a:r>
            <a:r>
              <a:rPr lang="en-US" dirty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966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06400" y="1397638"/>
            <a:ext cx="11379200" cy="3829455"/>
          </a:xfrm>
        </p:spPr>
        <p:txBody>
          <a:bodyPr/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Comply with HB 320 and KRS 224A.1121</a:t>
            </a:r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dirty="0"/>
              <a:t>Projects in unserved areas where local, state, or federal funds are not currently designated or are inadequate (expect most applications to meet these two requirements)</a:t>
            </a:r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dirty="0"/>
              <a:t>Projects that reach the customers that are the least economical to serve (designating the first $50 million to unserved areas)</a:t>
            </a:r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dirty="0"/>
              <a:t>May provide incentive for timely </a:t>
            </a:r>
            <a:r>
              <a:rPr lang="en-US" dirty="0"/>
              <a:t>completion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Other Project Attributes under consideration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Will the Projects Be Selected?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707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06400" y="1347888"/>
            <a:ext cx="11379200" cy="3822939"/>
          </a:xfrm>
        </p:spPr>
        <p:txBody>
          <a:bodyPr/>
          <a:lstStyle/>
          <a:p>
            <a:pPr marL="914400" indent="-450850"/>
            <a:r>
              <a:rPr lang="en-US" sz="2800" u="sng" dirty="0">
                <a:hlinkClick r:id="rId2"/>
              </a:rPr>
              <a:t>https://governor.ky.gov/BetterKy</a:t>
            </a:r>
            <a:r>
              <a:rPr lang="en-US" sz="2800" u="sng" dirty="0"/>
              <a:t> </a:t>
            </a:r>
          </a:p>
          <a:p>
            <a:pPr marL="914400" indent="-450850"/>
            <a:endParaRPr lang="en-US" sz="1000" dirty="0"/>
          </a:p>
          <a:p>
            <a:pPr marL="914400" indent="-450850"/>
            <a:r>
              <a:rPr lang="en-US" sz="2800" u="sng" dirty="0">
                <a:hlinkClick r:id="rId3"/>
              </a:rPr>
              <a:t>https://home.treasury.gov/policy-issues/coronavirus/assistance-for-state-local-and-tribal-governments/state-and-local-fiscal-recovery-funds</a:t>
            </a:r>
            <a:r>
              <a:rPr lang="en-US" sz="2800" dirty="0">
                <a:hlinkClick r:id="rId3"/>
              </a:rPr>
              <a:t> </a:t>
            </a:r>
            <a:endParaRPr lang="en-US" sz="2800" dirty="0" smtClean="0"/>
          </a:p>
          <a:p>
            <a:pPr marL="914400" indent="-450850"/>
            <a:r>
              <a:rPr lang="en-US" sz="2800" u="sng" dirty="0">
                <a:hlinkClick r:id="rId4"/>
              </a:rPr>
              <a:t>https://finance.ky.gov/services/eprocurement/Pages/2021KYBroadband.aspx</a:t>
            </a:r>
            <a:endParaRPr lang="en-US" sz="2800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3085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575" y="2534429"/>
            <a:ext cx="11222966" cy="566738"/>
          </a:xfrm>
        </p:spPr>
        <p:txBody>
          <a:bodyPr/>
          <a:lstStyle/>
          <a:p>
            <a:pPr algn="ctr"/>
            <a:r>
              <a:rPr lang="en-US" sz="4400" dirty="0" smtClean="0"/>
              <a:t>Cleaner </a:t>
            </a:r>
            <a:r>
              <a:rPr lang="en-US" sz="4400" dirty="0" smtClean="0"/>
              <a:t>Water Program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0735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idx="1"/>
          </p:nvPr>
        </p:nvSpPr>
        <p:spPr>
          <a:xfrm>
            <a:off x="406400" y="1382752"/>
            <a:ext cx="11379200" cy="3974251"/>
          </a:xfrm>
        </p:spPr>
        <p:txBody>
          <a:bodyPr/>
          <a:lstStyle/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en-US" dirty="0"/>
              <a:t>Drinking Water and Wastewater Grant Program </a:t>
            </a:r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en-US" dirty="0" smtClean="0"/>
              <a:t>Funded </a:t>
            </a:r>
            <a:r>
              <a:rPr lang="en-US" dirty="0"/>
              <a:t>by the American Rescue Plan Act of 2021 Coronavirus State </a:t>
            </a:r>
            <a:r>
              <a:rPr lang="en-US" dirty="0" smtClean="0"/>
              <a:t>Fiscal </a:t>
            </a:r>
            <a:r>
              <a:rPr lang="en-US" dirty="0"/>
              <a:t>Recovery Fund</a:t>
            </a:r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en-US" dirty="0"/>
              <a:t>Appropriated in the 2021 Regular Session of the General Assembly (SB 36) to the Kentucky Infrastructure Authority to administer the </a:t>
            </a:r>
            <a:r>
              <a:rPr lang="en-US" dirty="0" smtClean="0"/>
              <a:t>program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Part of the Better Kentucky Plan – over $1 billion for Better Schools, Cleaner Water, Better Internet</a:t>
            </a: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/>
              <a:t>What is the Program?</a:t>
            </a:r>
          </a:p>
        </p:txBody>
      </p:sp>
      <p:sp>
        <p:nvSpPr>
          <p:cNvPr id="4" name="Rectangle 3"/>
          <p:cNvSpPr/>
          <p:nvPr/>
        </p:nvSpPr>
        <p:spPr>
          <a:xfrm>
            <a:off x="4650377" y="5995851"/>
            <a:ext cx="2769326" cy="53557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3553" y="5971338"/>
            <a:ext cx="2022974" cy="577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51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06400" y="1369742"/>
            <a:ext cx="11379200" cy="3897085"/>
          </a:xfrm>
        </p:spPr>
        <p:txBody>
          <a:bodyPr/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$250M appropriated in the 2021 Regular Session of the General Assembly </a:t>
            </a:r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dirty="0" smtClean="0"/>
              <a:t>$</a:t>
            </a:r>
            <a:r>
              <a:rPr lang="en-US" dirty="0"/>
              <a:t>150M Pool – allocated by county </a:t>
            </a:r>
            <a:r>
              <a:rPr lang="en-US" dirty="0" smtClean="0"/>
              <a:t>population</a:t>
            </a:r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dirty="0" smtClean="0"/>
              <a:t>$50M </a:t>
            </a:r>
            <a:r>
              <a:rPr lang="en-US" dirty="0"/>
              <a:t>Pool – for unserved drinking water customers in rural areas / federal consent decree (Lexington, Louisville, Northern KY Sanitation District No. </a:t>
            </a:r>
            <a:r>
              <a:rPr lang="en-US" dirty="0" smtClean="0"/>
              <a:t>1, Winchester)</a:t>
            </a:r>
            <a:endParaRPr lang="en-US" dirty="0"/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dirty="0"/>
              <a:t>$49.9M Pool – to supplement a project grant where the cost is greater than the county’s allocation </a:t>
            </a:r>
            <a:r>
              <a:rPr lang="en-US" dirty="0" smtClean="0"/>
              <a:t>/ </a:t>
            </a:r>
            <a:r>
              <a:rPr lang="en-US" dirty="0"/>
              <a:t>designated for cost escalations and changed conditions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/>
              <a:t>How Much Money Do We Have?</a:t>
            </a:r>
          </a:p>
        </p:txBody>
      </p:sp>
    </p:spTree>
    <p:extLst>
      <p:ext uri="{BB962C8B-B14F-4D97-AF65-F5344CB8AC3E}">
        <p14:creationId xmlns:p14="http://schemas.microsoft.com/office/powerpoint/2010/main" val="312958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06400" y="1370164"/>
            <a:ext cx="11379200" cy="4133490"/>
          </a:xfrm>
        </p:spPr>
        <p:txBody>
          <a:bodyPr/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Eligible for SRF = Eligible for Cleaner Water Program</a:t>
            </a:r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dirty="0" smtClean="0"/>
              <a:t>Planning</a:t>
            </a:r>
            <a:r>
              <a:rPr lang="en-US" dirty="0"/>
              <a:t>, design, and construction of wastewater or storm water collection, conveyance</a:t>
            </a:r>
            <a:r>
              <a:rPr lang="en-US" dirty="0" smtClean="0"/>
              <a:t>, and </a:t>
            </a:r>
            <a:r>
              <a:rPr lang="en-US" dirty="0"/>
              <a:t>treatment </a:t>
            </a:r>
            <a:r>
              <a:rPr lang="en-US" dirty="0" smtClean="0"/>
              <a:t>facilities</a:t>
            </a:r>
            <a:endParaRPr lang="en-US" dirty="0"/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dirty="0" smtClean="0"/>
              <a:t>Planning</a:t>
            </a:r>
            <a:r>
              <a:rPr lang="en-US" dirty="0"/>
              <a:t>, design, and construction of drinking water intake, treatment, or distribution systems </a:t>
            </a:r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dirty="0" smtClean="0"/>
              <a:t>Storage </a:t>
            </a:r>
            <a:r>
              <a:rPr lang="en-US" dirty="0"/>
              <a:t>tanks and </a:t>
            </a:r>
            <a:r>
              <a:rPr lang="en-US" dirty="0" err="1"/>
              <a:t>clearwells</a:t>
            </a:r>
            <a:r>
              <a:rPr lang="en-US" dirty="0"/>
              <a:t> </a:t>
            </a:r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dirty="0" smtClean="0"/>
              <a:t>Security </a:t>
            </a:r>
            <a:r>
              <a:rPr lang="en-US" dirty="0"/>
              <a:t>related activities </a:t>
            </a:r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dirty="0" smtClean="0"/>
              <a:t>Emergency </a:t>
            </a:r>
            <a:r>
              <a:rPr lang="en-US" dirty="0"/>
              <a:t>measures for the protection of public health </a:t>
            </a:r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dirty="0" smtClean="0"/>
              <a:t>Any </a:t>
            </a:r>
            <a:r>
              <a:rPr lang="en-US" dirty="0"/>
              <a:t>other structure or facility </a:t>
            </a:r>
            <a:r>
              <a:rPr lang="en-US" dirty="0" smtClean="0"/>
              <a:t>necessary </a:t>
            </a:r>
            <a:r>
              <a:rPr lang="en-US" dirty="0"/>
              <a:t>for efficient and sanitary </a:t>
            </a:r>
            <a:r>
              <a:rPr lang="en-US" dirty="0" smtClean="0"/>
              <a:t>operations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Type of Projects are Eligible?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38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06400" y="1391780"/>
            <a:ext cx="11379200" cy="3657599"/>
          </a:xfrm>
        </p:spPr>
        <p:txBody>
          <a:bodyPr/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Use the Water Resource Information System (WRIS) Project Profile information as the application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Coordinate with the Water Management Council at the </a:t>
            </a:r>
            <a:r>
              <a:rPr lang="en-US" dirty="0" smtClean="0"/>
              <a:t>ADDs</a:t>
            </a:r>
            <a:endParaRPr lang="en-US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Water Service Coordinator will help utility complete the Project Profile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Water Service Coordinator will select </a:t>
            </a:r>
            <a:r>
              <a:rPr lang="en-US" dirty="0" smtClean="0"/>
              <a:t>Cleaner Water Program Grant </a:t>
            </a:r>
            <a:r>
              <a:rPr lang="en-US" dirty="0"/>
              <a:t>Program as the funding source under the budget </a:t>
            </a:r>
            <a:r>
              <a:rPr lang="en-US" dirty="0" smtClean="0"/>
              <a:t>tab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Call for Projects opened June 1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Application Deadline is November 19, 2021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How Will the Utilities Apply?</a:t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716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06400" y="1070092"/>
            <a:ext cx="11379200" cy="4525963"/>
          </a:xfrm>
        </p:spPr>
        <p:txBody>
          <a:bodyPr/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$150M Pool – selected </a:t>
            </a:r>
            <a:r>
              <a:rPr lang="en-US" sz="2400" dirty="0" smtClean="0"/>
              <a:t>through coordination between utilities, cities and counties</a:t>
            </a:r>
            <a:endParaRPr lang="en-US" sz="24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$50M Pool – will be evaluated based on number and type of projects that check the box </a:t>
            </a:r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sz="2200" dirty="0"/>
              <a:t>unserved drinking water customers in rural areas</a:t>
            </a:r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sz="2200" dirty="0"/>
              <a:t>federal consent decree (Lexington, Louisville, Northern KY </a:t>
            </a:r>
            <a:r>
              <a:rPr lang="en-US" sz="2200" dirty="0" smtClean="0"/>
              <a:t>SD </a:t>
            </a:r>
            <a:r>
              <a:rPr lang="en-US" sz="2200" dirty="0"/>
              <a:t>No. </a:t>
            </a:r>
            <a:r>
              <a:rPr lang="en-US" sz="2200" dirty="0" smtClean="0"/>
              <a:t>1, Winchester)</a:t>
            </a:r>
            <a:endParaRPr lang="en-US" sz="22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$49.9M Pool </a:t>
            </a:r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sz="2200" dirty="0"/>
              <a:t>$25 </a:t>
            </a:r>
            <a:r>
              <a:rPr lang="en-US" sz="2200" dirty="0" smtClean="0"/>
              <a:t>M designated </a:t>
            </a:r>
            <a:r>
              <a:rPr lang="en-US" sz="2200" dirty="0"/>
              <a:t>for </a:t>
            </a:r>
            <a:r>
              <a:rPr lang="en-US" sz="2200" dirty="0" smtClean="0"/>
              <a:t>cost escalations and changed conditions</a:t>
            </a:r>
            <a:endParaRPr lang="en-US" sz="2200" dirty="0"/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sz="2200" dirty="0" smtClean="0"/>
              <a:t>$</a:t>
            </a:r>
            <a:r>
              <a:rPr lang="en-US" sz="2200" dirty="0"/>
              <a:t>24.9 M to supplement a project grant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Ready to Proceed / </a:t>
            </a:r>
            <a:r>
              <a:rPr lang="en-US" sz="2400" dirty="0" smtClean="0"/>
              <a:t>Obligate </a:t>
            </a:r>
            <a:r>
              <a:rPr lang="en-US" sz="2400" dirty="0" smtClean="0"/>
              <a:t>by 12-31-</a:t>
            </a:r>
            <a:r>
              <a:rPr lang="en-US" sz="2400" dirty="0" smtClean="0"/>
              <a:t>24 </a:t>
            </a:r>
            <a:r>
              <a:rPr lang="en-US" sz="2400" dirty="0"/>
              <a:t>/ </a:t>
            </a:r>
            <a:r>
              <a:rPr lang="en-US" sz="2400" dirty="0" smtClean="0"/>
              <a:t>Spend </a:t>
            </a:r>
            <a:r>
              <a:rPr lang="en-US" sz="2400" dirty="0"/>
              <a:t>by </a:t>
            </a:r>
            <a:r>
              <a:rPr lang="en-US" sz="2400" dirty="0" smtClean="0"/>
              <a:t>12-31-26</a:t>
            </a:r>
            <a:endParaRPr lang="en-US" sz="24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Use WRIS to evaluate social, economic and environmental criteria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Will the Projects Be Selected?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588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11510" y="1042361"/>
            <a:ext cx="11379200" cy="4513050"/>
          </a:xfrm>
        </p:spPr>
        <p:txBody>
          <a:bodyPr/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Required</a:t>
            </a:r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dirty="0"/>
              <a:t>Engineering </a:t>
            </a:r>
            <a:r>
              <a:rPr lang="en-US" dirty="0" smtClean="0"/>
              <a:t>procurement</a:t>
            </a:r>
            <a:endParaRPr lang="en-US" dirty="0"/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dirty="0" smtClean="0"/>
              <a:t>E-Clearinghouse submission</a:t>
            </a:r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dirty="0" smtClean="0"/>
              <a:t>Normal </a:t>
            </a:r>
            <a:r>
              <a:rPr lang="en-US" dirty="0" smtClean="0"/>
              <a:t>approvals from Division of Water and Public Service Commission</a:t>
            </a:r>
            <a:endParaRPr lang="en-US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Not Required</a:t>
            </a:r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dirty="0"/>
              <a:t>National Environmental Policy Act (</a:t>
            </a:r>
            <a:r>
              <a:rPr lang="en-US" dirty="0" smtClean="0"/>
              <a:t>NEPA or NEPA-like</a:t>
            </a:r>
            <a:r>
              <a:rPr lang="en-US" dirty="0" smtClean="0"/>
              <a:t>)</a:t>
            </a:r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dirty="0"/>
              <a:t>Scoping letters (USACE, USFWS, NRCS, SHPO</a:t>
            </a:r>
            <a:r>
              <a:rPr lang="en-US" dirty="0" smtClean="0"/>
              <a:t>)</a:t>
            </a:r>
            <a:endParaRPr lang="en-US" dirty="0" smtClean="0"/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dirty="0"/>
              <a:t>Davis-Bacon Wage Determinations</a:t>
            </a:r>
          </a:p>
          <a:p>
            <a:pPr marL="1316736" lvl="2" indent="-457200">
              <a:buFont typeface="Courier New" panose="02070309020205020404" pitchFamily="49" charset="0"/>
              <a:buChar char="o"/>
            </a:pPr>
            <a:r>
              <a:rPr lang="en-US" dirty="0" smtClean="0"/>
              <a:t>American Iron and Steel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/>
              <a:t>Project administration fees are eligible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Will the Projects Be Administered?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851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IA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KIA" id="{D70D0F84-9528-4D5D-BA3C-3AE167A7C678}" vid="{715D0336-9AC7-45E2-A7C3-693B407251F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KIA</Template>
  <TotalTime>1391</TotalTime>
  <Words>1198</Words>
  <Application>Microsoft Office PowerPoint</Application>
  <PresentationFormat>Widescreen</PresentationFormat>
  <Paragraphs>143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Calibri</vt:lpstr>
      <vt:lpstr>Cambria</vt:lpstr>
      <vt:lpstr>Courier New</vt:lpstr>
      <vt:lpstr>KIA</vt:lpstr>
      <vt:lpstr> </vt:lpstr>
      <vt:lpstr>What Types of Grants are Available?</vt:lpstr>
      <vt:lpstr>Cleaner Water Program</vt:lpstr>
      <vt:lpstr>What is the Program?</vt:lpstr>
      <vt:lpstr>How Much Money Do We Have?</vt:lpstr>
      <vt:lpstr>What Type of Projects are Eligible?</vt:lpstr>
      <vt:lpstr> How Will the Utilities Apply? </vt:lpstr>
      <vt:lpstr>How Will the Projects Be Selected? </vt:lpstr>
      <vt:lpstr>How Will the Projects Be Administered?</vt:lpstr>
      <vt:lpstr>How Many Applications/Awards Do We Have?</vt:lpstr>
      <vt:lpstr>What is the Process?</vt:lpstr>
      <vt:lpstr>What is the Process?</vt:lpstr>
      <vt:lpstr>What is the Timeline? </vt:lpstr>
      <vt:lpstr>Resources</vt:lpstr>
      <vt:lpstr>Broadband Deployment Fund</vt:lpstr>
      <vt:lpstr>How Much Money Do We Have?</vt:lpstr>
      <vt:lpstr>What is the Program?</vt:lpstr>
      <vt:lpstr>What is the Program?</vt:lpstr>
      <vt:lpstr>What is the Program?</vt:lpstr>
      <vt:lpstr>What is the Process?</vt:lpstr>
      <vt:lpstr>What is the RFP Timeline?</vt:lpstr>
      <vt:lpstr>How Will the Projects Be Selected? </vt:lpstr>
      <vt:lpstr>Resources</vt:lpstr>
    </vt:vector>
  </TitlesOfParts>
  <Company>Commonwealth of Kentucky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Armstrong, Megan (DLG)</dc:creator>
  <cp:lastModifiedBy>Williams, Sandy R (KIA)</cp:lastModifiedBy>
  <cp:revision>85</cp:revision>
  <cp:lastPrinted>2021-08-23T20:08:29Z</cp:lastPrinted>
  <dcterms:created xsi:type="dcterms:W3CDTF">2020-08-07T12:29:20Z</dcterms:created>
  <dcterms:modified xsi:type="dcterms:W3CDTF">2021-08-23T22:00:15Z</dcterms:modified>
</cp:coreProperties>
</file>