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56" r:id="rId2"/>
    <p:sldId id="257" r:id="rId3"/>
    <p:sldId id="258" r:id="rId4"/>
    <p:sldId id="259" r:id="rId5"/>
    <p:sldId id="260" r:id="rId6"/>
    <p:sldId id="262" r:id="rId7"/>
    <p:sldId id="263" r:id="rId8"/>
    <p:sldId id="264" r:id="rId9"/>
    <p:sldId id="265" r:id="rId10"/>
    <p:sldId id="261" r:id="rId11"/>
    <p:sldId id="271" r:id="rId12"/>
    <p:sldId id="272" r:id="rId13"/>
    <p:sldId id="273" r:id="rId14"/>
    <p:sldId id="274" r:id="rId15"/>
    <p:sldId id="266"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75" r:id="rId33"/>
    <p:sldId id="267" r:id="rId34"/>
    <p:sldId id="268" r:id="rId35"/>
    <p:sldId id="269" r:id="rId36"/>
    <p:sldId id="292" r:id="rId37"/>
    <p:sldId id="293" r:id="rId38"/>
    <p:sldId id="294" r:id="rId39"/>
    <p:sldId id="295" r:id="rId40"/>
    <p:sldId id="296" r:id="rId41"/>
    <p:sldId id="297" r:id="rId42"/>
    <p:sldId id="299" r:id="rId43"/>
    <p:sldId id="300" r:id="rId44"/>
    <p:sldId id="301" r:id="rId45"/>
    <p:sldId id="302" r:id="rId46"/>
    <p:sldId id="303" r:id="rId47"/>
    <p:sldId id="304" r:id="rId48"/>
    <p:sldId id="305" r:id="rId49"/>
    <p:sldId id="306" r:id="rId50"/>
    <p:sldId id="298" r:id="rId51"/>
    <p:sldId id="30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5D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04" d="100"/>
          <a:sy n="104" d="100"/>
        </p:scale>
        <p:origin x="144" y="3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Community Devleopment Block Grant</a:t>
            </a: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8546FE7-6B3E-4030-88A9-3484ADA5B9D2}" type="datetimeFigureOut">
              <a:rPr lang="en-US" smtClean="0"/>
              <a:t>8/23/2021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2DE16D2-5EC9-40E1-8106-7D51F6ACE410}" type="slidenum">
              <a:rPr lang="en-US" smtClean="0"/>
              <a:t>‹#›</a:t>
            </a:fld>
            <a:endParaRPr lang="en-US"/>
          </a:p>
        </p:txBody>
      </p:sp>
    </p:spTree>
    <p:extLst>
      <p:ext uri="{BB962C8B-B14F-4D97-AF65-F5344CB8AC3E}">
        <p14:creationId xmlns:p14="http://schemas.microsoft.com/office/powerpoint/2010/main" val="3575989962"/>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Community Devleopment Block Grant</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87BD10-8E18-41B4-94A4-2F58F93D420F}" type="datetimeFigureOut">
              <a:rPr lang="en-US" smtClean="0"/>
              <a:t>8/23/2021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4EF7B2-A609-4D93-9BE7-50C2C0936F8B}" type="slidenum">
              <a:rPr lang="en-US" smtClean="0"/>
              <a:t>‹#›</a:t>
            </a:fld>
            <a:endParaRPr lang="en-US"/>
          </a:p>
        </p:txBody>
      </p:sp>
    </p:spTree>
    <p:extLst>
      <p:ext uri="{BB962C8B-B14F-4D97-AF65-F5344CB8AC3E}">
        <p14:creationId xmlns:p14="http://schemas.microsoft.com/office/powerpoint/2010/main" val="565662601"/>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AE585-3CBE-48B7-962D-D506D12BD59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E4D511-407A-4B13-A4FE-3AC8F4F9831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E5177A-4341-4F76-B94E-9CD742DCE645}"/>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5" name="Footer Placeholder 4">
            <a:extLst>
              <a:ext uri="{FF2B5EF4-FFF2-40B4-BE49-F238E27FC236}">
                <a16:creationId xmlns:a16="http://schemas.microsoft.com/office/drawing/2014/main" id="{DD1EA51D-8031-4898-9E63-C6EA6CF9E1C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DE0C17E-C8D8-4BE0-BE05-D14126218F13}"/>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946015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32232-40D5-410C-A749-8D823D219A2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F95ECF-ED52-4E19-B8C6-595C85E9220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68CCFA-A574-44CC-88DE-BAC90FC29EB0}"/>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5" name="Footer Placeholder 4">
            <a:extLst>
              <a:ext uri="{FF2B5EF4-FFF2-40B4-BE49-F238E27FC236}">
                <a16:creationId xmlns:a16="http://schemas.microsoft.com/office/drawing/2014/main" id="{9BF85072-D7EB-4493-97FC-DA5BCB2BB6D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E53515D-67B6-46C2-9B7C-1B7E5A353D09}"/>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353887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417BF1-1FB1-4603-A92F-B19BBF6BEE2B}"/>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E5B3085-E785-42FF-91D7-417AD988F363}"/>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FE3C88-B7D8-42F4-AECF-AC633EADB34A}"/>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5" name="Footer Placeholder 4">
            <a:extLst>
              <a:ext uri="{FF2B5EF4-FFF2-40B4-BE49-F238E27FC236}">
                <a16:creationId xmlns:a16="http://schemas.microsoft.com/office/drawing/2014/main" id="{499B5537-946F-48C6-9D10-78B02A4317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A0E359E-30F9-45CC-A167-86E4B4E747EE}"/>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322373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8211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CDD3A-3255-4015-8F0D-E8CFD094AAD1}"/>
              </a:ext>
            </a:extLst>
          </p:cNvPr>
          <p:cNvSpPr>
            <a:spLocks noGrp="1"/>
          </p:cNvSpPr>
          <p:nvPr>
            <p:ph type="title"/>
          </p:nvPr>
        </p:nvSpPr>
        <p:spPr>
          <a:xfrm>
            <a:off x="2411819" y="207963"/>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F95EDFC-EA78-485C-AF9A-DB11A4F046B5}"/>
              </a:ext>
            </a:extLst>
          </p:cNvPr>
          <p:cNvSpPr>
            <a:spLocks noGrp="1"/>
          </p:cNvSpPr>
          <p:nvPr>
            <p:ph idx="1"/>
          </p:nvPr>
        </p:nvSpPr>
        <p:spPr>
          <a:xfrm>
            <a:off x="2411819" y="1690688"/>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2145DA-8B6C-4242-940B-E331ECC704BF}"/>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5" name="Footer Placeholder 4">
            <a:extLst>
              <a:ext uri="{FF2B5EF4-FFF2-40B4-BE49-F238E27FC236}">
                <a16:creationId xmlns:a16="http://schemas.microsoft.com/office/drawing/2014/main" id="{FD44204C-1F90-45C2-9C86-989B6705CF0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3C92FF7-F26D-4762-B2A7-E149702AAB50}"/>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285797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3760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56995-6047-4D9C-AE9D-2539FEC5FD1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F69AEF2-B7DE-4560-B7F1-61F33D645FC8}"/>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36FC7D-3AF1-4211-85A7-40CF9CE5FD0E}"/>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59F4D9D-B3F2-4D01-8F6B-F66C4C613A66}"/>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6" name="Footer Placeholder 5">
            <a:extLst>
              <a:ext uri="{FF2B5EF4-FFF2-40B4-BE49-F238E27FC236}">
                <a16:creationId xmlns:a16="http://schemas.microsoft.com/office/drawing/2014/main" id="{60EB8FC5-9FD9-4114-8F9A-4C661B54E64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C46F4CF-0B2C-4535-A9DB-6269002F1392}"/>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261337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E8E0B-BF94-4486-8C4B-1BF8D5F34A4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714DB446-84F5-48F4-9213-8619A54F4C0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63F10F4-F677-4E54-9318-E438DA5357A2}"/>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2B7CF67-A110-459E-BB51-84049B0B5B5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9EB5E9E-7B91-4F98-97AA-C09E2F88EC12}"/>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CA4408B-1496-4339-926B-A5C3C5D61821}"/>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8" name="Footer Placeholder 7">
            <a:extLst>
              <a:ext uri="{FF2B5EF4-FFF2-40B4-BE49-F238E27FC236}">
                <a16:creationId xmlns:a16="http://schemas.microsoft.com/office/drawing/2014/main" id="{AC195825-BC35-440D-B5CF-B1199B36A6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109749C2-3CAE-4E4E-A9C1-426C0F26D9A4}"/>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3464442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E422B-F7DB-465E-866F-E56351A9835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39B717AE-C765-4C81-8873-715973B3998D}"/>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4" name="Footer Placeholder 3">
            <a:extLst>
              <a:ext uri="{FF2B5EF4-FFF2-40B4-BE49-F238E27FC236}">
                <a16:creationId xmlns:a16="http://schemas.microsoft.com/office/drawing/2014/main" id="{6849B232-A1C5-46E7-91E6-790B70E67C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3783E9B-E90A-455C-9FDB-3C6AD7B047A2}"/>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4141242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733FA9F-0307-4ADB-986C-4448C1CE9A7E}"/>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3" name="Footer Placeholder 2">
            <a:extLst>
              <a:ext uri="{FF2B5EF4-FFF2-40B4-BE49-F238E27FC236}">
                <a16:creationId xmlns:a16="http://schemas.microsoft.com/office/drawing/2014/main" id="{CEE87E9D-98EC-462E-8878-68EC12C2BA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EDCD798-57B0-47CD-9CC8-C1E03424F46C}"/>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53161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B8A50-EEDC-45EC-BB80-980FD61238A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7CA23D9-26A9-47A4-ACDC-7BE33D74719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9E351E-0118-4FA6-8A58-091CF6C9AAB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4E7CC61-6D69-4956-9F3F-5BBCBA540109}"/>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6" name="Footer Placeholder 5">
            <a:extLst>
              <a:ext uri="{FF2B5EF4-FFF2-40B4-BE49-F238E27FC236}">
                <a16:creationId xmlns:a16="http://schemas.microsoft.com/office/drawing/2014/main" id="{14DD6BEC-3B11-4D3F-A458-D6E2C2CAD18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9DA3B5E-2CC2-464A-A063-435FDBBDB2D1}"/>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3271520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4D0F8-AE4D-437D-8CB3-128118DD0D6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622359-EC4C-4249-9A51-2CCF8793C2A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1A6D332-056F-4695-A3DE-968F1E4F368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BC76AE-7A3A-4AE4-B07C-A7120C827EC2}"/>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6" name="Footer Placeholder 5">
            <a:extLst>
              <a:ext uri="{FF2B5EF4-FFF2-40B4-BE49-F238E27FC236}">
                <a16:creationId xmlns:a16="http://schemas.microsoft.com/office/drawing/2014/main" id="{E1382B93-449D-464C-8546-03735744F26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243730D-E106-4DD9-9E18-4A04B89707B4}"/>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815742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Picture 7" descr="A picture containing text, outdoor, sign&#10;&#10;Description automatically generated">
            <a:extLst>
              <a:ext uri="{FF2B5EF4-FFF2-40B4-BE49-F238E27FC236}">
                <a16:creationId xmlns:a16="http://schemas.microsoft.com/office/drawing/2014/main" id="{998D1645-ABE2-410D-96A5-F1D3BFE47975}"/>
              </a:ext>
            </a:extLst>
          </p:cNvPr>
          <p:cNvPicPr>
            <a:picLocks noChangeAspect="1"/>
          </p:cNvPicPr>
          <p:nvPr userDrawn="1"/>
        </p:nvPicPr>
        <p:blipFill>
          <a:blip r:embed="rId14">
            <a:alphaModFix amt="35000"/>
            <a:extLst>
              <a:ext uri="{28A0092B-C50C-407E-A947-70E740481C1C}">
                <a14:useLocalDpi xmlns:a14="http://schemas.microsoft.com/office/drawing/2010/main" val="0"/>
              </a:ext>
            </a:extLst>
          </a:blip>
          <a:stretch>
            <a:fillRect/>
          </a:stretch>
        </p:blipFill>
        <p:spPr>
          <a:xfrm>
            <a:off x="4333462" y="5088836"/>
            <a:ext cx="7858538" cy="1645564"/>
          </a:xfrm>
          <a:prstGeom prst="rect">
            <a:avLst/>
          </a:prstGeom>
        </p:spPr>
      </p:pic>
      <p:pic>
        <p:nvPicPr>
          <p:cNvPr id="10" name="Picture 9" descr="Logo&#10;&#10;Description automatically generated">
            <a:extLst>
              <a:ext uri="{FF2B5EF4-FFF2-40B4-BE49-F238E27FC236}">
                <a16:creationId xmlns:a16="http://schemas.microsoft.com/office/drawing/2014/main" id="{29AF94B5-ED4E-4830-A7D1-EB738FDAAFE0}"/>
              </a:ext>
            </a:extLst>
          </p:cNvPr>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59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19270" y="0"/>
            <a:ext cx="2941982" cy="2849218"/>
          </a:xfrm>
          <a:prstGeom prst="ellipse">
            <a:avLst/>
          </a:prstGeom>
          <a:ln>
            <a:noFill/>
          </a:ln>
          <a:effectLst>
            <a:softEdge rad="112500"/>
          </a:effectLst>
        </p:spPr>
      </p:pic>
    </p:spTree>
    <p:extLst>
      <p:ext uri="{BB962C8B-B14F-4D97-AF65-F5344CB8AC3E}">
        <p14:creationId xmlns:p14="http://schemas.microsoft.com/office/powerpoint/2010/main" val="1282212982"/>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3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hyperlink" Target="https://creativecommons.org/licenses/by-nc/3.0/" TargetMode="External"/><Relationship Id="rId4" Type="http://schemas.openxmlformats.org/officeDocument/2006/relationships/hyperlink" Target="https://pngimg.com/download/38106" TargetMode="External"/></Relationships>
</file>

<file path=ppt/slides/_rels/slide51.xml.rels><?xml version="1.0" encoding="UTF-8" standalone="yes"?>
<Relationships xmlns="http://schemas.openxmlformats.org/package/2006/relationships"><Relationship Id="rId8" Type="http://schemas.openxmlformats.org/officeDocument/2006/relationships/hyperlink" Target="mailto:olivia.clark@ky.gov" TargetMode="External"/><Relationship Id="rId13" Type="http://schemas.openxmlformats.org/officeDocument/2006/relationships/hyperlink" Target="mailto:JessicaM.Hill@ky.gov" TargetMode="External"/><Relationship Id="rId3" Type="http://schemas.openxmlformats.org/officeDocument/2006/relationships/hyperlink" Target="mailto:BillieR.Johnson@ky.gov" TargetMode="External"/><Relationship Id="rId7" Type="http://schemas.openxmlformats.org/officeDocument/2006/relationships/hyperlink" Target="mailto:Jennifer.Peters@ky.gov" TargetMode="External"/><Relationship Id="rId12" Type="http://schemas.openxmlformats.org/officeDocument/2006/relationships/hyperlink" Target="mailto:ColeC.Sutton@ky.gov" TargetMode="External"/><Relationship Id="rId2" Type="http://schemas.openxmlformats.org/officeDocument/2006/relationships/image" Target="../media/image1.png"/><Relationship Id="rId16" Type="http://schemas.openxmlformats.org/officeDocument/2006/relationships/hyperlink" Target="mailto:jeff.hanna@ky.gov" TargetMode="External"/><Relationship Id="rId1" Type="http://schemas.openxmlformats.org/officeDocument/2006/relationships/slideLayout" Target="../slideLayouts/slideLayout4.xml"/><Relationship Id="rId6" Type="http://schemas.openxmlformats.org/officeDocument/2006/relationships/hyperlink" Target="mailto:roy.brothers@ky.gov" TargetMode="External"/><Relationship Id="rId11" Type="http://schemas.openxmlformats.org/officeDocument/2006/relationships/hyperlink" Target="mailto:Gabe.Nickell@ky.gov" TargetMode="External"/><Relationship Id="rId5" Type="http://schemas.openxmlformats.org/officeDocument/2006/relationships/hyperlink" Target="mailto:Scott.Sharp@ky.gov" TargetMode="External"/><Relationship Id="rId15" Type="http://schemas.openxmlformats.org/officeDocument/2006/relationships/hyperlink" Target="mailto:Cathy.Figlestahler@ky.gov" TargetMode="External"/><Relationship Id="rId10" Type="http://schemas.openxmlformats.org/officeDocument/2006/relationships/hyperlink" Target="mailto:Lee.Nalley@ky.gov" TargetMode="External"/><Relationship Id="rId4" Type="http://schemas.openxmlformats.org/officeDocument/2006/relationships/hyperlink" Target="mailto:sherik.mahan@ky.gov" TargetMode="External"/><Relationship Id="rId9" Type="http://schemas.openxmlformats.org/officeDocument/2006/relationships/hyperlink" Target="mailto:MarkP.Williams@ky.gov" TargetMode="External"/><Relationship Id="rId14" Type="http://schemas.openxmlformats.org/officeDocument/2006/relationships/hyperlink" Target="mailto:travis.weber@ky.gov"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Rectangle 1"/>
          <p:cNvSpPr/>
          <p:nvPr/>
        </p:nvSpPr>
        <p:spPr>
          <a:xfrm>
            <a:off x="2949863" y="573990"/>
            <a:ext cx="8533868" cy="2123658"/>
          </a:xfrm>
          <a:prstGeom prst="rect">
            <a:avLst/>
          </a:prstGeom>
        </p:spPr>
        <p:txBody>
          <a:bodyPr wrap="square">
            <a:spAutoFit/>
          </a:bodyPr>
          <a:lstStyle/>
          <a:p>
            <a:pPr algn="ctr"/>
            <a:r>
              <a:rPr lang="en-US" sz="4800" b="1" dirty="0">
                <a:latin typeface="Century Schoolbook" panose="02040604050505020304" pitchFamily="18" charset="0"/>
              </a:rPr>
              <a:t>Office of Federal Grants </a:t>
            </a:r>
          </a:p>
          <a:p>
            <a:pPr algn="ctr"/>
            <a:endParaRPr lang="en-US" sz="2800" dirty="0">
              <a:latin typeface="Century Schoolbook" panose="02040604050505020304" pitchFamily="18" charset="0"/>
            </a:endParaRPr>
          </a:p>
          <a:p>
            <a:pPr algn="ctr"/>
            <a:r>
              <a:rPr lang="en-US" sz="2800" dirty="0">
                <a:latin typeface="Century Schoolbook" panose="02040604050505020304" pitchFamily="18" charset="0"/>
              </a:rPr>
              <a:t>Community Development Block Grant</a:t>
            </a:r>
          </a:p>
          <a:p>
            <a:pPr algn="ctr"/>
            <a:r>
              <a:rPr lang="en-US" sz="2800" dirty="0">
                <a:latin typeface="Century Schoolbook" panose="02040604050505020304" pitchFamily="18" charset="0"/>
              </a:rPr>
              <a:t>(CDBG)</a:t>
            </a:r>
          </a:p>
        </p:txBody>
      </p:sp>
      <p:sp>
        <p:nvSpPr>
          <p:cNvPr id="3" name="TextBox 2"/>
          <p:cNvSpPr txBox="1"/>
          <p:nvPr/>
        </p:nvSpPr>
        <p:spPr>
          <a:xfrm>
            <a:off x="4701109" y="2944634"/>
            <a:ext cx="5031377" cy="2215991"/>
          </a:xfrm>
          <a:prstGeom prst="rect">
            <a:avLst/>
          </a:prstGeom>
          <a:noFill/>
        </p:spPr>
        <p:txBody>
          <a:bodyPr wrap="none" rtlCol="0">
            <a:spAutoFit/>
          </a:bodyPr>
          <a:lstStyle/>
          <a:p>
            <a:r>
              <a:rPr lang="en-US" sz="2400" b="1" dirty="0">
                <a:latin typeface="Times New Roman" pitchFamily="18" charset="0"/>
                <a:cs typeface="Times New Roman" pitchFamily="18" charset="0"/>
              </a:rPr>
              <a:t>Billie R. Johnson, Executive Director</a:t>
            </a:r>
          </a:p>
          <a:p>
            <a:pPr algn="ctr"/>
            <a:br>
              <a:rPr lang="en-US" sz="2400" b="1" dirty="0">
                <a:latin typeface="Times New Roman" pitchFamily="18" charset="0"/>
                <a:cs typeface="Times New Roman" pitchFamily="18" charset="0"/>
              </a:rPr>
            </a:br>
            <a:r>
              <a:rPr lang="en-US" sz="2400" b="1" dirty="0">
                <a:latin typeface="Times New Roman" pitchFamily="18" charset="0"/>
                <a:cs typeface="Times New Roman" pitchFamily="18" charset="0"/>
              </a:rPr>
              <a:t>100 Airport Road 3</a:t>
            </a:r>
            <a:r>
              <a:rPr lang="en-US" sz="2400" b="1" baseline="30000" dirty="0">
                <a:latin typeface="Times New Roman" pitchFamily="18" charset="0"/>
                <a:cs typeface="Times New Roman" pitchFamily="18" charset="0"/>
              </a:rPr>
              <a:t>rd</a:t>
            </a:r>
            <a:r>
              <a:rPr lang="en-US" sz="2400" b="1" dirty="0">
                <a:latin typeface="Times New Roman" pitchFamily="18" charset="0"/>
                <a:cs typeface="Times New Roman" pitchFamily="18" charset="0"/>
              </a:rPr>
              <a:t> Floor</a:t>
            </a:r>
            <a:br>
              <a:rPr lang="en-US" sz="2400" b="1" dirty="0">
                <a:latin typeface="Times New Roman" pitchFamily="18" charset="0"/>
                <a:cs typeface="Times New Roman" pitchFamily="18" charset="0"/>
              </a:rPr>
            </a:br>
            <a:r>
              <a:rPr lang="en-US" sz="2400" b="1" dirty="0">
                <a:latin typeface="Century Schoolbook" panose="02040604050505020304" pitchFamily="18" charset="0"/>
                <a:cs typeface="Times New Roman" pitchFamily="18" charset="0"/>
              </a:rPr>
              <a:t>Frankfort</a:t>
            </a:r>
            <a:r>
              <a:rPr lang="en-US" sz="2400" b="1" dirty="0">
                <a:latin typeface="Times New Roman" pitchFamily="18" charset="0"/>
                <a:cs typeface="Times New Roman" pitchFamily="18" charset="0"/>
              </a:rPr>
              <a:t>, Kentucky 40601</a:t>
            </a:r>
            <a:br>
              <a:rPr lang="en-US" sz="2400" b="1" dirty="0">
                <a:latin typeface="Times New Roman" pitchFamily="18" charset="0"/>
                <a:cs typeface="Times New Roman" pitchFamily="18" charset="0"/>
              </a:rPr>
            </a:br>
            <a:r>
              <a:rPr lang="en-US" sz="2400" b="1" dirty="0">
                <a:latin typeface="Times New Roman" pitchFamily="18" charset="0"/>
                <a:cs typeface="Times New Roman" pitchFamily="18" charset="0"/>
              </a:rPr>
              <a:t>(502) 573-2382</a:t>
            </a:r>
            <a:endParaRPr lang="en-US" sz="24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310651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Community Development Block Grant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pic>
        <p:nvPicPr>
          <p:cNvPr id="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320780" y="996236"/>
            <a:ext cx="4768772" cy="5094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9393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1" y="0"/>
            <a:ext cx="12192000" cy="1323439"/>
          </a:xfrm>
          <a:prstGeom prst="rect">
            <a:avLst/>
          </a:prstGeom>
          <a:solidFill>
            <a:schemeClr val="accent1">
              <a:lumMod val="75000"/>
            </a:schemeClr>
          </a:solidFill>
        </p:spPr>
        <p:txBody>
          <a:bodyPr wrap="square" rtlCol="0">
            <a:spAutoFit/>
          </a:bodyPr>
          <a:lstStyle/>
          <a:p>
            <a:pPr algn="ctr"/>
            <a:r>
              <a:rPr lang="en-US" sz="8000" dirty="0">
                <a:latin typeface="Century Schoolbook" panose="02040604050505020304" pitchFamily="18" charset="0"/>
              </a:rPr>
              <a:t>Community Facilities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745464" y="1509427"/>
            <a:ext cx="6462731" cy="5117876"/>
          </a:xfrm>
        </p:spPr>
        <p:txBody>
          <a:bodyPr/>
          <a:lstStyle/>
          <a:p>
            <a:pPr algn="ctr">
              <a:lnSpc>
                <a:spcPct val="150000"/>
              </a:lnSpc>
              <a:buNone/>
            </a:pPr>
            <a:r>
              <a:rPr lang="en-US" altLang="en-US" sz="4000" b="1" u="sng" dirty="0">
                <a:solidFill>
                  <a:schemeClr val="bg1"/>
                </a:solidFill>
                <a:latin typeface="Century Schoolbook" panose="02040604050505020304" pitchFamily="18" charset="0"/>
                <a:cs typeface="Times New Roman" panose="02020603050405020304" pitchFamily="18" charset="0"/>
              </a:rPr>
              <a:t>$750,000 Maximum</a:t>
            </a:r>
            <a:r>
              <a:rPr lang="en-US" altLang="en-US" sz="4000" b="1" u="sng" dirty="0">
                <a:latin typeface="Century Schoolbook" panose="02040604050505020304" pitchFamily="18" charset="0"/>
                <a:cs typeface="Times New Roman" panose="02020603050405020304" pitchFamily="18" charset="0"/>
              </a:rPr>
              <a:t>7</a:t>
            </a:r>
          </a:p>
          <a:p>
            <a:pPr>
              <a:lnSpc>
                <a:spcPct val="150000"/>
              </a:lnSpc>
              <a:buClr>
                <a:schemeClr val="accent1"/>
              </a:buClr>
              <a:buSzPct val="99000"/>
            </a:pPr>
            <a:r>
              <a:rPr lang="en-US" altLang="en-US" sz="2400" dirty="0">
                <a:solidFill>
                  <a:schemeClr val="bg1"/>
                </a:solidFill>
                <a:latin typeface="Century Schoolbook" panose="02040604050505020304" pitchFamily="18" charset="0"/>
                <a:cs typeface="Times New Roman" panose="02020603050405020304" pitchFamily="18" charset="0"/>
              </a:rPr>
              <a:t>Senior centers </a:t>
            </a:r>
          </a:p>
          <a:p>
            <a:pPr>
              <a:lnSpc>
                <a:spcPct val="150000"/>
              </a:lnSpc>
              <a:buClr>
                <a:schemeClr val="accent1"/>
              </a:buClr>
              <a:buSzPct val="99000"/>
            </a:pPr>
            <a:r>
              <a:rPr lang="en-US" altLang="en-US" sz="2400" dirty="0">
                <a:solidFill>
                  <a:schemeClr val="bg1"/>
                </a:solidFill>
                <a:latin typeface="Century Schoolbook" panose="02040604050505020304" pitchFamily="18" charset="0"/>
                <a:cs typeface="Times New Roman" panose="02020603050405020304" pitchFamily="18" charset="0"/>
              </a:rPr>
              <a:t>Community centers </a:t>
            </a:r>
          </a:p>
          <a:p>
            <a:pPr>
              <a:lnSpc>
                <a:spcPct val="150000"/>
              </a:lnSpc>
              <a:buClr>
                <a:schemeClr val="accent1"/>
              </a:buClr>
              <a:buSzPct val="99000"/>
            </a:pPr>
            <a:r>
              <a:rPr lang="en-US" altLang="en-US" sz="2400" dirty="0">
                <a:solidFill>
                  <a:schemeClr val="bg1"/>
                </a:solidFill>
                <a:latin typeface="Century Schoolbook" panose="02040604050505020304" pitchFamily="18" charset="0"/>
                <a:cs typeface="Times New Roman" panose="02020603050405020304" pitchFamily="18" charset="0"/>
              </a:rPr>
              <a:t>Public Libraries </a:t>
            </a:r>
          </a:p>
          <a:p>
            <a:pPr>
              <a:lnSpc>
                <a:spcPct val="150000"/>
              </a:lnSpc>
              <a:buClr>
                <a:schemeClr val="accent1"/>
              </a:buClr>
              <a:buSzPct val="99000"/>
            </a:pPr>
            <a:r>
              <a:rPr lang="en-US" altLang="en-US" sz="2400" dirty="0">
                <a:solidFill>
                  <a:schemeClr val="bg1"/>
                </a:solidFill>
                <a:latin typeface="Century Schoolbook" panose="02040604050505020304" pitchFamily="18" charset="0"/>
                <a:cs typeface="Times New Roman" panose="02020603050405020304" pitchFamily="18" charset="0"/>
              </a:rPr>
              <a:t>Health depa</a:t>
            </a:r>
            <a:r>
              <a:rPr lang="en-US" altLang="en-US" sz="2400" i="1" dirty="0">
                <a:solidFill>
                  <a:schemeClr val="bg1"/>
                </a:solidFill>
                <a:latin typeface="Century Schoolbook" panose="02040604050505020304" pitchFamily="18" charset="0"/>
                <a:cs typeface="Times New Roman" panose="02020603050405020304" pitchFamily="18" charset="0"/>
              </a:rPr>
              <a:t>r</a:t>
            </a:r>
            <a:r>
              <a:rPr lang="en-US" altLang="en-US" sz="2400" dirty="0">
                <a:solidFill>
                  <a:schemeClr val="bg1"/>
                </a:solidFill>
                <a:latin typeface="Century Schoolbook" panose="02040604050505020304" pitchFamily="18" charset="0"/>
                <a:cs typeface="Times New Roman" panose="02020603050405020304" pitchFamily="18" charset="0"/>
              </a:rPr>
              <a:t>tment buildings</a:t>
            </a:r>
          </a:p>
          <a:p>
            <a:pPr>
              <a:lnSpc>
                <a:spcPct val="150000"/>
              </a:lnSpc>
              <a:buClr>
                <a:schemeClr val="accent1"/>
              </a:buClr>
              <a:buSzPct val="99000"/>
            </a:pPr>
            <a:r>
              <a:rPr lang="en-US" altLang="en-US" sz="2400" dirty="0">
                <a:solidFill>
                  <a:schemeClr val="bg1"/>
                </a:solidFill>
                <a:latin typeface="Century Schoolbook" panose="02040604050505020304" pitchFamily="18" charset="0"/>
                <a:cs typeface="Times New Roman" panose="02020603050405020304" pitchFamily="18" charset="0"/>
              </a:rPr>
              <a:t>Volunteer fire departments </a:t>
            </a:r>
          </a:p>
          <a:p>
            <a:pPr>
              <a:lnSpc>
                <a:spcPct val="150000"/>
              </a:lnSpc>
              <a:buClr>
                <a:schemeClr val="accent1"/>
              </a:buClr>
              <a:buSzPct val="99000"/>
            </a:pPr>
            <a:r>
              <a:rPr lang="en-US" altLang="en-US" sz="2400" dirty="0">
                <a:solidFill>
                  <a:schemeClr val="bg1"/>
                </a:solidFill>
                <a:latin typeface="Century Schoolbook" panose="02040604050505020304" pitchFamily="18" charset="0"/>
                <a:cs typeface="Times New Roman" panose="02020603050405020304" pitchFamily="18" charset="0"/>
              </a:rPr>
              <a:t>Special needs facilities</a:t>
            </a:r>
          </a:p>
          <a:p>
            <a:pPr marL="3200400" lvl="7" indent="0">
              <a:buNone/>
            </a:pPr>
            <a:endParaRPr lang="en-US" sz="3200" b="1" dirty="0">
              <a:solidFill>
                <a:schemeClr val="bg1"/>
              </a:solidFill>
              <a:latin typeface="Century Schoolbook" panose="02040604050505020304" pitchFamily="18" charset="0"/>
            </a:endParaRPr>
          </a:p>
        </p:txBody>
      </p:sp>
      <p:pic>
        <p:nvPicPr>
          <p:cNvPr id="7" name="Picture 5" descr="http://www.jeffersontownky.com/PhotoGallery/7/ThumbNails/Senior%20Citizens%202%2011_280x420_thum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3706" y="1731213"/>
            <a:ext cx="3149245" cy="4264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3007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1" y="0"/>
            <a:ext cx="12192000" cy="1323439"/>
          </a:xfrm>
          <a:prstGeom prst="rect">
            <a:avLst/>
          </a:prstGeom>
          <a:solidFill>
            <a:schemeClr val="accent1">
              <a:lumMod val="75000"/>
            </a:schemeClr>
          </a:solidFill>
        </p:spPr>
        <p:txBody>
          <a:bodyPr wrap="square" rtlCol="0">
            <a:spAutoFit/>
          </a:bodyPr>
          <a:lstStyle/>
          <a:p>
            <a:pPr algn="ctr"/>
            <a:r>
              <a:rPr lang="en-US" sz="8000" dirty="0">
                <a:latin typeface="Century Schoolbook" panose="02040604050505020304" pitchFamily="18" charset="0"/>
              </a:rPr>
              <a:t>Community Facilities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283557" y="1507370"/>
            <a:ext cx="10211235" cy="536027"/>
          </a:xfrm>
        </p:spPr>
        <p:txBody>
          <a:bodyPr/>
          <a:lstStyle/>
          <a:p>
            <a:pPr marL="3200400" lvl="7" indent="0">
              <a:buNone/>
            </a:pPr>
            <a:r>
              <a:rPr lang="en-US" sz="3200" b="1" u="sng" dirty="0">
                <a:solidFill>
                  <a:schemeClr val="bg1"/>
                </a:solidFill>
                <a:latin typeface="Century Schoolbook" panose="02040604050505020304" pitchFamily="18" charset="0"/>
              </a:rPr>
              <a:t>Trimble County Public Library</a:t>
            </a:r>
          </a:p>
        </p:txBody>
      </p:sp>
      <p:pic>
        <p:nvPicPr>
          <p:cNvPr id="8" name="Content Placeholder 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90700" y="2227328"/>
            <a:ext cx="8610600" cy="4014449"/>
          </a:xfrm>
        </p:spPr>
      </p:pic>
    </p:spTree>
    <p:extLst>
      <p:ext uri="{BB962C8B-B14F-4D97-AF65-F5344CB8AC3E}">
        <p14:creationId xmlns:p14="http://schemas.microsoft.com/office/powerpoint/2010/main" val="12065071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1" y="0"/>
            <a:ext cx="12192000" cy="1323439"/>
          </a:xfrm>
          <a:prstGeom prst="rect">
            <a:avLst/>
          </a:prstGeom>
          <a:solidFill>
            <a:schemeClr val="accent1">
              <a:lumMod val="75000"/>
            </a:schemeClr>
          </a:solidFill>
        </p:spPr>
        <p:txBody>
          <a:bodyPr wrap="square" rtlCol="0">
            <a:spAutoFit/>
          </a:bodyPr>
          <a:lstStyle/>
          <a:p>
            <a:pPr algn="ctr"/>
            <a:r>
              <a:rPr lang="en-US" sz="8000" dirty="0">
                <a:latin typeface="Century Schoolbook" panose="02040604050505020304" pitchFamily="18" charset="0"/>
              </a:rPr>
              <a:t>Community Facilities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pic>
        <p:nvPicPr>
          <p:cNvPr id="7" name="Picture 7" descr="slides 23 and 24.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063466" y="2547061"/>
            <a:ext cx="9835767" cy="3526220"/>
          </a:xfrm>
        </p:spPr>
      </p:pic>
      <p:sp>
        <p:nvSpPr>
          <p:cNvPr id="4" name="TextBox 3">
            <a:extLst>
              <a:ext uri="{FF2B5EF4-FFF2-40B4-BE49-F238E27FC236}">
                <a16:creationId xmlns:a16="http://schemas.microsoft.com/office/drawing/2014/main" id="{269E0712-4F48-44F0-BA97-79B48850C699}"/>
              </a:ext>
            </a:extLst>
          </p:cNvPr>
          <p:cNvSpPr txBox="1"/>
          <p:nvPr/>
        </p:nvSpPr>
        <p:spPr>
          <a:xfrm>
            <a:off x="511728" y="1812022"/>
            <a:ext cx="10939244" cy="523220"/>
          </a:xfrm>
          <a:prstGeom prst="rect">
            <a:avLst/>
          </a:prstGeom>
          <a:noFill/>
        </p:spPr>
        <p:txBody>
          <a:bodyPr wrap="square" rtlCol="0">
            <a:spAutoFit/>
          </a:bodyPr>
          <a:lstStyle/>
          <a:p>
            <a:pPr algn="ctr"/>
            <a:r>
              <a:rPr lang="en-US" sz="2800" b="1" dirty="0">
                <a:solidFill>
                  <a:schemeClr val="bg1"/>
                </a:solidFill>
                <a:latin typeface="Century Schoolbook" panose="02040604050505020304" pitchFamily="18" charset="0"/>
              </a:rPr>
              <a:t>Pulaski County Senior Citizen and Alzheimer’s Center</a:t>
            </a:r>
          </a:p>
        </p:txBody>
      </p:sp>
    </p:spTree>
    <p:extLst>
      <p:ext uri="{BB962C8B-B14F-4D97-AF65-F5344CB8AC3E}">
        <p14:creationId xmlns:p14="http://schemas.microsoft.com/office/powerpoint/2010/main" val="2160648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1" y="0"/>
            <a:ext cx="12192000" cy="1323439"/>
          </a:xfrm>
          <a:prstGeom prst="rect">
            <a:avLst/>
          </a:prstGeom>
          <a:solidFill>
            <a:schemeClr val="accent1">
              <a:lumMod val="75000"/>
            </a:schemeClr>
          </a:solidFill>
        </p:spPr>
        <p:txBody>
          <a:bodyPr wrap="square" rtlCol="0">
            <a:spAutoFit/>
          </a:bodyPr>
          <a:lstStyle/>
          <a:p>
            <a:pPr algn="ctr"/>
            <a:r>
              <a:rPr lang="en-US" sz="8000" dirty="0">
                <a:latin typeface="Century Schoolbook" panose="02040604050505020304" pitchFamily="18" charset="0"/>
              </a:rPr>
              <a:t>Community Facilities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pic>
        <p:nvPicPr>
          <p:cNvPr id="8" name="Content Placeholder 3"/>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585017" y="2324455"/>
            <a:ext cx="8860221" cy="3747731"/>
          </a:xfrm>
        </p:spPr>
      </p:pic>
      <p:sp>
        <p:nvSpPr>
          <p:cNvPr id="3" name="TextBox 2">
            <a:extLst>
              <a:ext uri="{FF2B5EF4-FFF2-40B4-BE49-F238E27FC236}">
                <a16:creationId xmlns:a16="http://schemas.microsoft.com/office/drawing/2014/main" id="{5A6EAF39-306D-4653-9559-5CF1E3D7FF25}"/>
              </a:ext>
            </a:extLst>
          </p:cNvPr>
          <p:cNvSpPr txBox="1"/>
          <p:nvPr/>
        </p:nvSpPr>
        <p:spPr>
          <a:xfrm>
            <a:off x="1325681" y="1619392"/>
            <a:ext cx="9378891" cy="523220"/>
          </a:xfrm>
          <a:prstGeom prst="rect">
            <a:avLst/>
          </a:prstGeom>
          <a:noFill/>
        </p:spPr>
        <p:txBody>
          <a:bodyPr wrap="square" rtlCol="0">
            <a:spAutoFit/>
          </a:bodyPr>
          <a:lstStyle/>
          <a:p>
            <a:pPr algn="ctr"/>
            <a:r>
              <a:rPr lang="en-US" sz="2800" b="1" dirty="0" err="1">
                <a:solidFill>
                  <a:schemeClr val="bg1"/>
                </a:solidFill>
                <a:latin typeface="Century Schoolbook" panose="02040604050505020304" pitchFamily="18" charset="0"/>
              </a:rPr>
              <a:t>Bonnieville</a:t>
            </a:r>
            <a:r>
              <a:rPr lang="en-US" sz="2800" b="1" dirty="0">
                <a:solidFill>
                  <a:schemeClr val="bg1"/>
                </a:solidFill>
                <a:latin typeface="Century Schoolbook" panose="02040604050505020304" pitchFamily="18" charset="0"/>
              </a:rPr>
              <a:t> (Hart County) Volunteer Fire Station</a:t>
            </a:r>
          </a:p>
        </p:txBody>
      </p:sp>
    </p:spTree>
    <p:extLst>
      <p:ext uri="{BB962C8B-B14F-4D97-AF65-F5344CB8AC3E}">
        <p14:creationId xmlns:p14="http://schemas.microsoft.com/office/powerpoint/2010/main" val="3381944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446550"/>
          </a:xfrm>
          <a:prstGeom prst="rect">
            <a:avLst/>
          </a:prstGeom>
          <a:solidFill>
            <a:schemeClr val="accent1">
              <a:lumMod val="75000"/>
            </a:schemeClr>
          </a:solidFill>
        </p:spPr>
        <p:txBody>
          <a:bodyPr wrap="square" rtlCol="0">
            <a:spAutoFit/>
          </a:bodyPr>
          <a:lstStyle/>
          <a:p>
            <a:pPr algn="ctr"/>
            <a:r>
              <a:rPr lang="en-US" sz="8800" dirty="0">
                <a:latin typeface="Century Schoolbook" panose="02040604050505020304" pitchFamily="18" charset="0"/>
              </a:rPr>
              <a:t>Housing</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560616" y="1594968"/>
            <a:ext cx="6258910" cy="4943589"/>
          </a:xfrm>
        </p:spPr>
        <p:txBody>
          <a:bodyPr/>
          <a:lstStyle/>
          <a:p>
            <a:pPr marL="274320" indent="-274320" algn="ctr">
              <a:lnSpc>
                <a:spcPct val="95000"/>
              </a:lnSpc>
              <a:buClr>
                <a:schemeClr val="accent3"/>
              </a:buClr>
              <a:buNone/>
              <a:defRPr/>
            </a:pPr>
            <a:r>
              <a:rPr lang="en-US" sz="3200" b="1" dirty="0">
                <a:latin typeface="Century Schoolbook" panose="02040604050505020304" pitchFamily="18" charset="0"/>
                <a:cs typeface="Times New Roman" pitchFamily="18" charset="0"/>
              </a:rPr>
              <a:t>$</a:t>
            </a:r>
            <a:r>
              <a:rPr lang="en-US" sz="3200" b="1" u="sng" dirty="0">
                <a:solidFill>
                  <a:schemeClr val="bg1"/>
                </a:solidFill>
                <a:latin typeface="Century Schoolbook" panose="02040604050505020304" pitchFamily="18" charset="0"/>
                <a:cs typeface="Times New Roman" pitchFamily="18" charset="0"/>
              </a:rPr>
              <a:t>$</a:t>
            </a:r>
            <a:r>
              <a:rPr lang="en-US" sz="4000" b="1" u="sng" dirty="0">
                <a:solidFill>
                  <a:schemeClr val="bg1"/>
                </a:solidFill>
                <a:latin typeface="Century Schoolbook" panose="02040604050505020304" pitchFamily="18" charset="0"/>
                <a:cs typeface="Times New Roman" pitchFamily="18" charset="0"/>
              </a:rPr>
              <a:t>1 Million Maximum</a:t>
            </a:r>
          </a:p>
          <a:p>
            <a:pPr marL="274320" indent="-274320">
              <a:lnSpc>
                <a:spcPct val="95000"/>
              </a:lnSpc>
              <a:buSzPct val="140000"/>
              <a:defRPr/>
            </a:pPr>
            <a:r>
              <a:rPr lang="en-US" dirty="0">
                <a:solidFill>
                  <a:schemeClr val="bg1"/>
                </a:solidFill>
                <a:latin typeface="Century Schoolbook" panose="02040604050505020304" pitchFamily="18" charset="0"/>
                <a:cs typeface="Times New Roman" pitchFamily="18" charset="0"/>
              </a:rPr>
              <a:t>Acquisition of dilapidated structures</a:t>
            </a:r>
          </a:p>
          <a:p>
            <a:pPr marL="274320" indent="-274320">
              <a:lnSpc>
                <a:spcPct val="95000"/>
              </a:lnSpc>
              <a:buSzPct val="140000"/>
              <a:defRPr/>
            </a:pPr>
            <a:r>
              <a:rPr lang="en-US" dirty="0">
                <a:solidFill>
                  <a:schemeClr val="bg1"/>
                </a:solidFill>
                <a:latin typeface="Century Schoolbook" panose="02040604050505020304" pitchFamily="18" charset="0"/>
                <a:cs typeface="Times New Roman" pitchFamily="18" charset="0"/>
              </a:rPr>
              <a:t>Relocation of households</a:t>
            </a:r>
          </a:p>
          <a:p>
            <a:pPr marL="274320" indent="-274320">
              <a:lnSpc>
                <a:spcPct val="95000"/>
              </a:lnSpc>
              <a:buSzPct val="140000"/>
              <a:defRPr/>
            </a:pPr>
            <a:r>
              <a:rPr lang="en-US" dirty="0">
                <a:solidFill>
                  <a:schemeClr val="bg1"/>
                </a:solidFill>
                <a:latin typeface="Century Schoolbook" panose="02040604050505020304" pitchFamily="18" charset="0"/>
                <a:cs typeface="Times New Roman" pitchFamily="18" charset="0"/>
              </a:rPr>
              <a:t>Rehabilitation of homes</a:t>
            </a:r>
          </a:p>
          <a:p>
            <a:pPr marL="274320" indent="-274320">
              <a:lnSpc>
                <a:spcPct val="95000"/>
              </a:lnSpc>
              <a:buSzPct val="140000"/>
              <a:defRPr/>
            </a:pPr>
            <a:r>
              <a:rPr lang="en-US" dirty="0">
                <a:solidFill>
                  <a:schemeClr val="bg1"/>
                </a:solidFill>
                <a:latin typeface="Century Schoolbook" panose="02040604050505020304" pitchFamily="18" charset="0"/>
                <a:cs typeface="Times New Roman" pitchFamily="18" charset="0"/>
              </a:rPr>
              <a:t>Conversion of vacant buildings to </a:t>
            </a:r>
            <a:br>
              <a:rPr lang="en-US" dirty="0">
                <a:solidFill>
                  <a:schemeClr val="bg1"/>
                </a:solidFill>
                <a:latin typeface="Century Schoolbook" panose="02040604050505020304" pitchFamily="18" charset="0"/>
                <a:cs typeface="Times New Roman" pitchFamily="18" charset="0"/>
              </a:rPr>
            </a:br>
            <a:r>
              <a:rPr lang="en-US" dirty="0">
                <a:solidFill>
                  <a:schemeClr val="bg1"/>
                </a:solidFill>
                <a:latin typeface="Century Schoolbook" panose="02040604050505020304" pitchFamily="18" charset="0"/>
                <a:cs typeface="Times New Roman" pitchFamily="18" charset="0"/>
              </a:rPr>
              <a:t>low income apartments</a:t>
            </a:r>
          </a:p>
          <a:p>
            <a:pPr marL="3200400" lvl="7" indent="0">
              <a:buNone/>
            </a:pPr>
            <a:endParaRPr lang="en-US" sz="3200" b="1" dirty="0">
              <a:solidFill>
                <a:schemeClr val="bg1"/>
              </a:solidFill>
              <a:latin typeface="Century Schoolbook" panose="02040604050505020304" pitchFamily="18" charset="0"/>
            </a:endParaRPr>
          </a:p>
        </p:txBody>
      </p:sp>
      <p:pic>
        <p:nvPicPr>
          <p:cNvPr id="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9511" y="2239398"/>
            <a:ext cx="3547498" cy="366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75528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446550"/>
          </a:xfrm>
          <a:prstGeom prst="rect">
            <a:avLst/>
          </a:prstGeom>
          <a:solidFill>
            <a:schemeClr val="accent1">
              <a:lumMod val="75000"/>
            </a:schemeClr>
          </a:solidFill>
        </p:spPr>
        <p:txBody>
          <a:bodyPr wrap="square" rtlCol="0">
            <a:spAutoFit/>
          </a:bodyPr>
          <a:lstStyle/>
          <a:p>
            <a:pPr algn="ctr"/>
            <a:r>
              <a:rPr lang="en-US" sz="8800" dirty="0">
                <a:latin typeface="Century Schoolbook" panose="02040604050505020304" pitchFamily="18" charset="0"/>
              </a:rPr>
              <a:t>Housing</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893766" y="1594969"/>
            <a:ext cx="9660646" cy="717308"/>
          </a:xfrm>
        </p:spPr>
        <p:txBody>
          <a:bodyPr/>
          <a:lstStyle/>
          <a:p>
            <a:pPr marL="274320" indent="-274320" algn="ctr">
              <a:lnSpc>
                <a:spcPct val="95000"/>
              </a:lnSpc>
              <a:buClr>
                <a:schemeClr val="accent3"/>
              </a:buClr>
              <a:buNone/>
              <a:defRPr/>
            </a:pPr>
            <a:r>
              <a:rPr lang="en-US" sz="3200" b="1" u="sng" dirty="0">
                <a:latin typeface="Century Schoolbook" panose="02040604050505020304" pitchFamily="18" charset="0"/>
                <a:cs typeface="Times New Roman" pitchFamily="18" charset="0"/>
              </a:rPr>
              <a:t>$</a:t>
            </a:r>
            <a:r>
              <a:rPr lang="en-US" sz="3200" b="1" u="sng" dirty="0">
                <a:solidFill>
                  <a:schemeClr val="bg1"/>
                </a:solidFill>
                <a:latin typeface="Century Schoolbook" panose="02040604050505020304" pitchFamily="18" charset="0"/>
              </a:rPr>
              <a:t>Single Family Homeowner Rehabilitation</a:t>
            </a:r>
            <a:endParaRPr lang="en-US" sz="2900" b="1" u="sng" dirty="0">
              <a:solidFill>
                <a:schemeClr val="bg1"/>
              </a:solidFill>
              <a:latin typeface="Century Schoolbook" panose="02040604050505020304" pitchFamily="18" charset="0"/>
              <a:cs typeface="Times New Roman" pitchFamily="18" charset="0"/>
            </a:endParaRPr>
          </a:p>
          <a:p>
            <a:pPr marL="3200400" lvl="7" indent="0">
              <a:buNone/>
            </a:pPr>
            <a:endParaRPr lang="en-US" sz="3200" b="1" dirty="0">
              <a:solidFill>
                <a:schemeClr val="bg1"/>
              </a:solidFill>
            </a:endParaRPr>
          </a:p>
        </p:txBody>
      </p:sp>
      <p:pic>
        <p:nvPicPr>
          <p:cNvPr id="7"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78221" y="2137992"/>
            <a:ext cx="5486701" cy="4126812"/>
          </a:xfr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7912" y="2165131"/>
            <a:ext cx="5245867" cy="4099673"/>
          </a:xfrm>
          <a:prstGeom prst="rect">
            <a:avLst/>
          </a:prstGeom>
        </p:spPr>
      </p:pic>
    </p:spTree>
    <p:extLst>
      <p:ext uri="{BB962C8B-B14F-4D97-AF65-F5344CB8AC3E}">
        <p14:creationId xmlns:p14="http://schemas.microsoft.com/office/powerpoint/2010/main" val="62442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446550"/>
          </a:xfrm>
          <a:prstGeom prst="rect">
            <a:avLst/>
          </a:prstGeom>
          <a:solidFill>
            <a:schemeClr val="accent1">
              <a:lumMod val="75000"/>
            </a:schemeClr>
          </a:solidFill>
        </p:spPr>
        <p:txBody>
          <a:bodyPr wrap="square" rtlCol="0">
            <a:spAutoFit/>
          </a:bodyPr>
          <a:lstStyle/>
          <a:p>
            <a:pPr algn="ctr"/>
            <a:r>
              <a:rPr lang="en-US" sz="8800" dirty="0">
                <a:latin typeface="Century Schoolbook" panose="02040604050505020304" pitchFamily="18" charset="0"/>
              </a:rPr>
              <a:t>Housing</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906011" y="1594969"/>
            <a:ext cx="10360404" cy="717308"/>
          </a:xfrm>
        </p:spPr>
        <p:txBody>
          <a:bodyPr/>
          <a:lstStyle/>
          <a:p>
            <a:pPr marL="274320" indent="-274320">
              <a:lnSpc>
                <a:spcPct val="95000"/>
              </a:lnSpc>
              <a:buClr>
                <a:schemeClr val="accent3"/>
              </a:buClr>
              <a:buNone/>
              <a:defRPr/>
            </a:pPr>
            <a:r>
              <a:rPr lang="en-US" sz="3200" b="1" u="sng" dirty="0">
                <a:latin typeface="Century Schoolbook" panose="02040604050505020304" pitchFamily="18" charset="0"/>
                <a:cs typeface="Times New Roman" pitchFamily="18" charset="0"/>
              </a:rPr>
              <a:t>$</a:t>
            </a:r>
            <a:r>
              <a:rPr lang="en-US" sz="3200" b="1" u="sng" dirty="0">
                <a:solidFill>
                  <a:schemeClr val="bg1"/>
                </a:solidFill>
                <a:latin typeface="Century Schoolbook" panose="02040604050505020304" pitchFamily="18" charset="0"/>
              </a:rPr>
              <a:t>Bell County HBEER –Housing Redevelopment </a:t>
            </a:r>
            <a:r>
              <a:rPr lang="en-US" sz="3200" b="1" u="sng" dirty="0">
                <a:latin typeface="Century Schoolbook" panose="02040604050505020304" pitchFamily="18" charset="0"/>
              </a:rPr>
              <a:t>Project</a:t>
            </a:r>
            <a:endParaRPr lang="en-US" sz="3200" b="1" u="sng" dirty="0">
              <a:solidFill>
                <a:schemeClr val="bg1"/>
              </a:solidFill>
              <a:latin typeface="Century Schoolbook" panose="02040604050505020304" pitchFamily="18" charset="0"/>
            </a:endParaRPr>
          </a:p>
        </p:txBody>
      </p:sp>
      <p:pic>
        <p:nvPicPr>
          <p:cNvPr id="11" name="Content Placeholder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862356" y="2304902"/>
            <a:ext cx="8004255" cy="3980198"/>
          </a:xfrm>
        </p:spPr>
      </p:pic>
    </p:spTree>
    <p:extLst>
      <p:ext uri="{BB962C8B-B14F-4D97-AF65-F5344CB8AC3E}">
        <p14:creationId xmlns:p14="http://schemas.microsoft.com/office/powerpoint/2010/main" val="3486287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446550"/>
          </a:xfrm>
          <a:prstGeom prst="rect">
            <a:avLst/>
          </a:prstGeom>
          <a:solidFill>
            <a:schemeClr val="accent1">
              <a:lumMod val="75000"/>
            </a:schemeClr>
          </a:solidFill>
        </p:spPr>
        <p:txBody>
          <a:bodyPr wrap="square" rtlCol="0">
            <a:spAutoFit/>
          </a:bodyPr>
          <a:lstStyle/>
          <a:p>
            <a:pPr algn="ctr"/>
            <a:r>
              <a:rPr lang="en-US" sz="8800" dirty="0">
                <a:latin typeface="Century Schoolbook" panose="02040604050505020304" pitchFamily="18" charset="0"/>
              </a:rPr>
              <a:t>Housing</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r>
              <a:rPr lang="en-US" sz="3200" b="1" u="sng" dirty="0">
                <a:solidFill>
                  <a:schemeClr val="bg1"/>
                </a:solidFill>
                <a:latin typeface="Century Schoolbook" panose="02040604050505020304" pitchFamily="18" charset="0"/>
              </a:rPr>
              <a:t>Multi-Family Project-Adaptive Reuse</a:t>
            </a:r>
          </a:p>
        </p:txBody>
      </p:sp>
      <p:pic>
        <p:nvPicPr>
          <p:cNvPr id="7" name="Content Placeholder 7" descr="Federal Place Part III #1.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102070" y="2312277"/>
            <a:ext cx="7814439" cy="3689130"/>
          </a:xfrm>
        </p:spPr>
      </p:pic>
    </p:spTree>
    <p:extLst>
      <p:ext uri="{BB962C8B-B14F-4D97-AF65-F5344CB8AC3E}">
        <p14:creationId xmlns:p14="http://schemas.microsoft.com/office/powerpoint/2010/main" val="4066071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58723" y="1731032"/>
            <a:ext cx="11685863" cy="4351338"/>
          </a:xfrm>
        </p:spPr>
        <p:txBody>
          <a:bodyPr/>
          <a:lstStyle/>
          <a:p>
            <a:pPr marL="0" indent="0">
              <a:spcAft>
                <a:spcPts val="1350"/>
              </a:spcAft>
              <a:buNone/>
            </a:pPr>
            <a:r>
              <a:rPr lang="en-US" sz="4000" b="1" u="sng" dirty="0">
                <a:solidFill>
                  <a:schemeClr val="bg1"/>
                </a:solidFill>
                <a:latin typeface="Century Schoolbook" panose="02040604050505020304" pitchFamily="18" charset="0"/>
              </a:rPr>
              <a:t>Program Structure</a:t>
            </a:r>
          </a:p>
          <a:p>
            <a:pPr lvl="1">
              <a:lnSpc>
                <a:spcPct val="150000"/>
              </a:lnSpc>
              <a:spcAft>
                <a:spcPts val="900"/>
              </a:spcAft>
            </a:pPr>
            <a:r>
              <a:rPr lang="en-US" sz="4000" dirty="0">
                <a:solidFill>
                  <a:schemeClr val="bg1"/>
                </a:solidFill>
                <a:latin typeface="Century Schoolbook" panose="02040604050505020304" pitchFamily="18" charset="0"/>
              </a:rPr>
              <a:t>Traditional Economic Development</a:t>
            </a:r>
          </a:p>
          <a:p>
            <a:pPr lvl="1">
              <a:lnSpc>
                <a:spcPct val="150000"/>
              </a:lnSpc>
              <a:spcAft>
                <a:spcPts val="900"/>
              </a:spcAft>
            </a:pPr>
            <a:r>
              <a:rPr lang="en-US" sz="4000" dirty="0">
                <a:solidFill>
                  <a:schemeClr val="bg1"/>
                </a:solidFill>
                <a:latin typeface="Century Schoolbook" panose="02040604050505020304" pitchFamily="18" charset="0"/>
              </a:rPr>
              <a:t>Non-Traditional Economic Development</a:t>
            </a:r>
          </a:p>
          <a:p>
            <a:endParaRPr lang="en-US" sz="2400" dirty="0">
              <a:latin typeface="Century Schoolbook" panose="02040604050505020304" pitchFamily="18" charset="0"/>
            </a:endParaRPr>
          </a:p>
        </p:txBody>
      </p:sp>
    </p:spTree>
    <p:extLst>
      <p:ext uri="{BB962C8B-B14F-4D97-AF65-F5344CB8AC3E}">
        <p14:creationId xmlns:p14="http://schemas.microsoft.com/office/powerpoint/2010/main" val="2907142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Community Development Block Grant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Rectangle 1"/>
          <p:cNvSpPr/>
          <p:nvPr/>
        </p:nvSpPr>
        <p:spPr>
          <a:xfrm>
            <a:off x="0" y="1643168"/>
            <a:ext cx="12192000" cy="2923877"/>
          </a:xfrm>
          <a:prstGeom prst="rect">
            <a:avLst/>
          </a:prstGeom>
        </p:spPr>
        <p:txBody>
          <a:bodyPr wrap="square">
            <a:spAutoFit/>
          </a:bodyPr>
          <a:lstStyle/>
          <a:p>
            <a:pPr marL="457200" indent="-457200" algn="ctr">
              <a:buFont typeface="Arial" panose="020B0604020202020204" pitchFamily="34" charset="0"/>
              <a:buChar char="•"/>
            </a:pPr>
            <a:r>
              <a:rPr lang="en-US" sz="3200" b="1" dirty="0">
                <a:solidFill>
                  <a:schemeClr val="bg1"/>
                </a:solidFill>
                <a:latin typeface="Century Schoolbook" panose="02040604050505020304" pitchFamily="18" charset="0"/>
              </a:rPr>
              <a:t>Funding comes from the U.S. Department of Housing and Urban Development (HUD)</a:t>
            </a:r>
          </a:p>
          <a:p>
            <a:endParaRPr lang="en-US" sz="3600" b="1" dirty="0">
              <a:solidFill>
                <a:schemeClr val="bg1"/>
              </a:solidFill>
              <a:latin typeface="Century Schoolbook" panose="02040604050505020304" pitchFamily="18" charset="0"/>
            </a:endParaRPr>
          </a:p>
          <a:p>
            <a:pPr marL="914400" lvl="1" indent="-457200" algn="ctr">
              <a:buFont typeface="Arial" panose="020B0604020202020204" pitchFamily="34" charset="0"/>
              <a:buChar char="•"/>
            </a:pPr>
            <a:r>
              <a:rPr lang="en-US" sz="2800" b="1" dirty="0">
                <a:solidFill>
                  <a:schemeClr val="bg1"/>
                </a:solidFill>
                <a:latin typeface="Century Schoolbook" panose="02040604050505020304" pitchFamily="18" charset="0"/>
                <a:cs typeface="Times New Roman" pitchFamily="18" charset="0"/>
              </a:rPr>
              <a:t>DLG administers the CDBG funds allocated to Kentucky with the exception of “Entitlement” communities which receive CDBG funds directly from HUD</a:t>
            </a:r>
          </a:p>
        </p:txBody>
      </p:sp>
    </p:spTree>
    <p:extLst>
      <p:ext uri="{BB962C8B-B14F-4D97-AF65-F5344CB8AC3E}">
        <p14:creationId xmlns:p14="http://schemas.microsoft.com/office/powerpoint/2010/main" val="1890387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2083433" y="1705866"/>
            <a:ext cx="7591098" cy="4351338"/>
          </a:xfrm>
        </p:spPr>
        <p:txBody>
          <a:bodyPr/>
          <a:lstStyle/>
          <a:p>
            <a:pPr marL="257175" lvl="1" indent="-257175" algn="ctr">
              <a:lnSpc>
                <a:spcPct val="200000"/>
              </a:lnSpc>
              <a:buNone/>
            </a:pPr>
            <a:r>
              <a:rPr lang="en-US" sz="4800" b="1" u="sng" dirty="0">
                <a:solidFill>
                  <a:schemeClr val="bg1"/>
                </a:solidFill>
                <a:latin typeface="Century Schoolbook" panose="02040604050505020304" pitchFamily="18" charset="0"/>
              </a:rPr>
              <a:t>Funding Allocation</a:t>
            </a:r>
          </a:p>
          <a:p>
            <a:pPr marL="257175" lvl="1" indent="-257175" algn="ctr">
              <a:lnSpc>
                <a:spcPct val="200000"/>
              </a:lnSpc>
              <a:buNone/>
            </a:pPr>
            <a:r>
              <a:rPr lang="en-US" sz="6000" dirty="0">
                <a:solidFill>
                  <a:schemeClr val="bg1"/>
                </a:solidFill>
                <a:latin typeface="Century Schoolbook" panose="02040604050505020304" pitchFamily="18" charset="0"/>
              </a:rPr>
              <a:t>$5,532,783</a:t>
            </a:r>
          </a:p>
          <a:p>
            <a:pPr marL="0" indent="0">
              <a:buNone/>
            </a:pPr>
            <a:endParaRPr lang="en-US" dirty="0">
              <a:solidFill>
                <a:schemeClr val="bg1"/>
              </a:solidFill>
            </a:endParaRPr>
          </a:p>
        </p:txBody>
      </p:sp>
    </p:spTree>
    <p:extLst>
      <p:ext uri="{BB962C8B-B14F-4D97-AF65-F5344CB8AC3E}">
        <p14:creationId xmlns:p14="http://schemas.microsoft.com/office/powerpoint/2010/main" val="10383403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16223"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831856" y="1150869"/>
            <a:ext cx="9703099" cy="5357665"/>
          </a:xfrm>
        </p:spPr>
        <p:txBody>
          <a:bodyPr/>
          <a:lstStyle/>
          <a:p>
            <a:pPr marL="0" indent="0">
              <a:spcAft>
                <a:spcPts val="1350"/>
              </a:spcAft>
              <a:buNone/>
            </a:pPr>
            <a:r>
              <a:rPr lang="en-US" sz="4000" b="1" u="sng" dirty="0">
                <a:solidFill>
                  <a:schemeClr val="bg1"/>
                </a:solidFill>
                <a:latin typeface="Century Schoolbook" panose="02040604050505020304" pitchFamily="18" charset="0"/>
              </a:rPr>
              <a:t>Grant Ceilings</a:t>
            </a:r>
          </a:p>
          <a:p>
            <a:pPr lvl="1">
              <a:lnSpc>
                <a:spcPct val="150000"/>
              </a:lnSpc>
              <a:spcAft>
                <a:spcPts val="450"/>
              </a:spcAft>
              <a:buFont typeface="Wingdings" panose="05000000000000000000" pitchFamily="2" charset="2"/>
              <a:buChar char="q"/>
            </a:pPr>
            <a:r>
              <a:rPr lang="en-US" dirty="0">
                <a:solidFill>
                  <a:schemeClr val="bg1"/>
                </a:solidFill>
                <a:latin typeface="Century Schoolbook" panose="02040604050505020304" pitchFamily="18" charset="0"/>
              </a:rPr>
              <a:t>Individual</a:t>
            </a:r>
          </a:p>
          <a:p>
            <a:pPr lvl="2">
              <a:lnSpc>
                <a:spcPct val="150000"/>
              </a:lnSpc>
              <a:spcAft>
                <a:spcPts val="225"/>
              </a:spcAft>
            </a:pPr>
            <a:r>
              <a:rPr lang="en-US" sz="2400" dirty="0">
                <a:solidFill>
                  <a:schemeClr val="bg1"/>
                </a:solidFill>
                <a:latin typeface="Century Schoolbook" panose="02040604050505020304" pitchFamily="18" charset="0"/>
              </a:rPr>
              <a:t>$1,000,000 Traditional</a:t>
            </a:r>
          </a:p>
          <a:p>
            <a:pPr lvl="2">
              <a:lnSpc>
                <a:spcPct val="150000"/>
              </a:lnSpc>
              <a:spcAft>
                <a:spcPts val="900"/>
              </a:spcAft>
            </a:pPr>
            <a:r>
              <a:rPr lang="en-US" sz="2400" dirty="0">
                <a:solidFill>
                  <a:schemeClr val="bg1"/>
                </a:solidFill>
                <a:latin typeface="Century Schoolbook" panose="02040604050505020304" pitchFamily="18" charset="0"/>
              </a:rPr>
              <a:t>$250,000 Non-Traditional</a:t>
            </a:r>
          </a:p>
          <a:p>
            <a:pPr lvl="1">
              <a:lnSpc>
                <a:spcPct val="150000"/>
              </a:lnSpc>
              <a:spcAft>
                <a:spcPts val="450"/>
              </a:spcAft>
              <a:buFont typeface="Wingdings" panose="05000000000000000000" pitchFamily="2" charset="2"/>
              <a:buChar char="q"/>
            </a:pPr>
            <a:r>
              <a:rPr lang="en-US" dirty="0">
                <a:solidFill>
                  <a:schemeClr val="bg1"/>
                </a:solidFill>
                <a:latin typeface="Century Schoolbook" panose="02040604050505020304" pitchFamily="18" charset="0"/>
              </a:rPr>
              <a:t>Multi-Jurisdictional</a:t>
            </a:r>
          </a:p>
          <a:p>
            <a:pPr lvl="2">
              <a:lnSpc>
                <a:spcPct val="150000"/>
              </a:lnSpc>
              <a:spcAft>
                <a:spcPts val="225"/>
              </a:spcAft>
            </a:pPr>
            <a:r>
              <a:rPr lang="en-US" sz="2400" dirty="0">
                <a:solidFill>
                  <a:schemeClr val="bg1"/>
                </a:solidFill>
                <a:latin typeface="Century Schoolbook" panose="02040604050505020304" pitchFamily="18" charset="0"/>
              </a:rPr>
              <a:t>$2,000,000 Traditional</a:t>
            </a:r>
          </a:p>
          <a:p>
            <a:pPr lvl="2">
              <a:lnSpc>
                <a:spcPct val="150000"/>
              </a:lnSpc>
              <a:spcAft>
                <a:spcPts val="225"/>
              </a:spcAft>
            </a:pPr>
            <a:r>
              <a:rPr lang="en-US" sz="2400" dirty="0">
                <a:solidFill>
                  <a:schemeClr val="bg1"/>
                </a:solidFill>
                <a:latin typeface="Century Schoolbook" panose="02040604050505020304" pitchFamily="18" charset="0"/>
              </a:rPr>
              <a:t>$500,000 Non-Traditional</a:t>
            </a:r>
          </a:p>
          <a:p>
            <a:pPr marL="0" indent="0">
              <a:buNone/>
            </a:pPr>
            <a:endParaRPr lang="en-US"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39892916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0" y="1594969"/>
            <a:ext cx="12021424" cy="4351338"/>
          </a:xfrm>
        </p:spPr>
        <p:txBody>
          <a:bodyPr/>
          <a:lstStyle/>
          <a:p>
            <a:pPr algn="ctr">
              <a:spcAft>
                <a:spcPts val="1350"/>
              </a:spcAft>
              <a:buNone/>
            </a:pPr>
            <a:r>
              <a:rPr lang="en-US" sz="4000" b="1" dirty="0">
                <a:solidFill>
                  <a:schemeClr val="bg1"/>
                </a:solidFill>
                <a:latin typeface="Century Schoolbook" panose="02040604050505020304" pitchFamily="18" charset="0"/>
              </a:rPr>
              <a:t>Acceptance of Applications</a:t>
            </a:r>
          </a:p>
          <a:p>
            <a:pPr marL="342900" lvl="1" indent="0">
              <a:spcAft>
                <a:spcPts val="900"/>
              </a:spcAft>
              <a:buNone/>
            </a:pPr>
            <a:r>
              <a:rPr lang="en-US" sz="3200" dirty="0">
                <a:solidFill>
                  <a:schemeClr val="bg1"/>
                </a:solidFill>
                <a:latin typeface="Century Schoolbook" panose="02040604050505020304" pitchFamily="18" charset="0"/>
              </a:rPr>
              <a:t>Original and two (2) </a:t>
            </a:r>
            <a:r>
              <a:rPr lang="en-US" sz="3200" u="sng" dirty="0">
                <a:solidFill>
                  <a:schemeClr val="bg1"/>
                </a:solidFill>
                <a:latin typeface="Century Schoolbook" panose="02040604050505020304" pitchFamily="18" charset="0"/>
              </a:rPr>
              <a:t>completed</a:t>
            </a:r>
            <a:r>
              <a:rPr lang="en-US" sz="3200" dirty="0">
                <a:solidFill>
                  <a:schemeClr val="bg1"/>
                </a:solidFill>
                <a:latin typeface="Century Schoolbook" panose="02040604050505020304" pitchFamily="18" charset="0"/>
              </a:rPr>
              <a:t> copy of the standard application form</a:t>
            </a:r>
          </a:p>
          <a:p>
            <a:pPr lvl="1">
              <a:spcAft>
                <a:spcPts val="900"/>
              </a:spcAft>
            </a:pPr>
            <a:r>
              <a:rPr lang="en-US" sz="2800" dirty="0">
                <a:solidFill>
                  <a:schemeClr val="bg1"/>
                </a:solidFill>
                <a:latin typeface="Century Schoolbook" panose="02040604050505020304" pitchFamily="18" charset="0"/>
              </a:rPr>
              <a:t>Activities described in application will be checked to determine if they meet fundability </a:t>
            </a:r>
            <a:r>
              <a:rPr lang="en-US" sz="3200" dirty="0">
                <a:solidFill>
                  <a:schemeClr val="bg1"/>
                </a:solidFill>
                <a:latin typeface="Century Schoolbook" panose="02040604050505020304" pitchFamily="18" charset="0"/>
              </a:rPr>
              <a:t>criteria</a:t>
            </a:r>
            <a:r>
              <a:rPr lang="en-US" sz="2800" dirty="0">
                <a:solidFill>
                  <a:schemeClr val="bg1"/>
                </a:solidFill>
                <a:latin typeface="Century Schoolbook" panose="02040604050505020304" pitchFamily="18" charset="0"/>
              </a:rPr>
              <a:t> as established in the Housing and Community Development Act</a:t>
            </a:r>
          </a:p>
          <a:p>
            <a:pPr marL="0" indent="0">
              <a:buNone/>
            </a:pPr>
            <a:endParaRPr lang="en-US"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17410173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530079" y="1300283"/>
            <a:ext cx="10727947" cy="4351338"/>
          </a:xfrm>
        </p:spPr>
        <p:txBody>
          <a:bodyPr/>
          <a:lstStyle/>
          <a:p>
            <a:pPr>
              <a:spcAft>
                <a:spcPts val="1350"/>
              </a:spcAft>
              <a:buNone/>
            </a:pPr>
            <a:r>
              <a:rPr lang="en-US" sz="4000" b="1" u="sng" dirty="0">
                <a:solidFill>
                  <a:schemeClr val="bg1"/>
                </a:solidFill>
                <a:latin typeface="Century Schoolbook" panose="02040604050505020304" pitchFamily="18" charset="0"/>
              </a:rPr>
              <a:t>Traditional Economic Development</a:t>
            </a:r>
          </a:p>
          <a:p>
            <a:pPr lvl="1">
              <a:spcAft>
                <a:spcPts val="900"/>
              </a:spcAft>
            </a:pPr>
            <a:r>
              <a:rPr lang="en-US" sz="3200" dirty="0">
                <a:solidFill>
                  <a:schemeClr val="bg1"/>
                </a:solidFill>
                <a:latin typeface="Century Schoolbook" panose="02040604050505020304" pitchFamily="18" charset="0"/>
              </a:rPr>
              <a:t>Projects that specifically address the creation or retention of jobs for persons of low and moderate income</a:t>
            </a:r>
          </a:p>
          <a:p>
            <a:pPr lvl="1">
              <a:spcAft>
                <a:spcPts val="900"/>
              </a:spcAft>
            </a:pPr>
            <a:r>
              <a:rPr lang="en-US" sz="3200" dirty="0">
                <a:solidFill>
                  <a:schemeClr val="bg1"/>
                </a:solidFill>
                <a:latin typeface="Century Schoolbook" panose="02040604050505020304" pitchFamily="18" charset="0"/>
              </a:rPr>
              <a:t>Typically, through assistance to specific business/industrial clients</a:t>
            </a:r>
          </a:p>
          <a:p>
            <a:pPr lvl="1">
              <a:spcAft>
                <a:spcPts val="900"/>
              </a:spcAft>
            </a:pPr>
            <a:endParaRPr lang="en-US" sz="3200" dirty="0">
              <a:solidFill>
                <a:schemeClr val="bg1"/>
              </a:solidFill>
              <a:latin typeface="Century Schoolbook" panose="02040604050505020304" pitchFamily="18" charset="0"/>
            </a:endParaRPr>
          </a:p>
          <a:p>
            <a:pPr marL="0" indent="0">
              <a:buNone/>
            </a:pPr>
            <a:endParaRPr lang="en-US" dirty="0">
              <a:solidFill>
                <a:schemeClr val="bg1"/>
              </a:solidFill>
              <a:latin typeface="Century Schoolbook" panose="02040604050505020304" pitchFamily="18" charset="0"/>
            </a:endParaRPr>
          </a:p>
        </p:txBody>
      </p:sp>
      <p:pic>
        <p:nvPicPr>
          <p:cNvPr id="7" name="Picture 6">
            <a:extLst>
              <a:ext uri="{FF2B5EF4-FFF2-40B4-BE49-F238E27FC236}">
                <a16:creationId xmlns:a16="http://schemas.microsoft.com/office/drawing/2014/main" id="{2D10AD03-A560-4A24-BC08-5A5F428821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7475" y="4710921"/>
            <a:ext cx="5592844" cy="1301796"/>
          </a:xfrm>
          <a:prstGeom prst="rect">
            <a:avLst/>
          </a:prstGeom>
        </p:spPr>
      </p:pic>
    </p:spTree>
    <p:extLst>
      <p:ext uri="{BB962C8B-B14F-4D97-AF65-F5344CB8AC3E}">
        <p14:creationId xmlns:p14="http://schemas.microsoft.com/office/powerpoint/2010/main" val="2152589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943821" y="1594969"/>
            <a:ext cx="10130937" cy="4351338"/>
          </a:xfrm>
        </p:spPr>
        <p:txBody>
          <a:bodyPr/>
          <a:lstStyle/>
          <a:p>
            <a:pPr>
              <a:spcAft>
                <a:spcPts val="1350"/>
              </a:spcAft>
              <a:buNone/>
            </a:pPr>
            <a:r>
              <a:rPr lang="en-US" sz="3600" b="1" u="sng" dirty="0">
                <a:solidFill>
                  <a:schemeClr val="bg1"/>
                </a:solidFill>
                <a:latin typeface="Century Schoolbook" panose="02040604050505020304" pitchFamily="18" charset="0"/>
              </a:rPr>
              <a:t>Non-Traditional Economic Development</a:t>
            </a:r>
          </a:p>
          <a:p>
            <a:pPr lvl="1">
              <a:spcAft>
                <a:spcPts val="900"/>
              </a:spcAft>
            </a:pPr>
            <a:r>
              <a:rPr lang="en-US" sz="3200" dirty="0">
                <a:solidFill>
                  <a:schemeClr val="bg1"/>
                </a:solidFill>
                <a:latin typeface="Century Schoolbook" panose="02040604050505020304" pitchFamily="18" charset="0"/>
              </a:rPr>
              <a:t>Projects that allow funding of eligible activities that benefit LMI persons that are not directly related to job creation</a:t>
            </a:r>
          </a:p>
          <a:p>
            <a:pPr lvl="1">
              <a:spcAft>
                <a:spcPts val="900"/>
              </a:spcAft>
            </a:pPr>
            <a:r>
              <a:rPr lang="en-US" sz="3200" dirty="0">
                <a:solidFill>
                  <a:schemeClr val="bg1"/>
                </a:solidFill>
                <a:latin typeface="Century Schoolbook" panose="02040604050505020304" pitchFamily="18" charset="0"/>
              </a:rPr>
              <a:t>Focus on activities that assist LMI individuals to “find and keep a job.”</a:t>
            </a:r>
          </a:p>
          <a:p>
            <a:pPr marL="0" indent="0">
              <a:buNone/>
            </a:pPr>
            <a:endParaRPr lang="en-US"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25311617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1818290" y="1502690"/>
            <a:ext cx="9197419" cy="4351338"/>
          </a:xfrm>
        </p:spPr>
        <p:txBody>
          <a:bodyPr/>
          <a:lstStyle/>
          <a:p>
            <a:pPr>
              <a:spcAft>
                <a:spcPts val="1350"/>
              </a:spcAft>
              <a:buNone/>
            </a:pPr>
            <a:r>
              <a:rPr lang="en-US" sz="3600" b="1" u="sng" dirty="0">
                <a:solidFill>
                  <a:schemeClr val="bg1"/>
                </a:solidFill>
                <a:latin typeface="Century Schoolbook" panose="02040604050505020304" pitchFamily="18" charset="0"/>
              </a:rPr>
              <a:t>Examples of Non-Traditional Projects</a:t>
            </a:r>
          </a:p>
          <a:p>
            <a:pPr lvl="1">
              <a:spcAft>
                <a:spcPts val="900"/>
              </a:spcAft>
            </a:pPr>
            <a:r>
              <a:rPr lang="en-US" sz="3000" dirty="0">
                <a:solidFill>
                  <a:schemeClr val="bg1"/>
                </a:solidFill>
                <a:latin typeface="Century Schoolbook" panose="02040604050505020304" pitchFamily="18" charset="0"/>
              </a:rPr>
              <a:t>Childcare facilities located in industrial parks or other points of employment within the community</a:t>
            </a:r>
          </a:p>
          <a:p>
            <a:pPr lvl="1">
              <a:spcAft>
                <a:spcPts val="900"/>
              </a:spcAft>
            </a:pPr>
            <a:r>
              <a:rPr lang="en-US" sz="3000" dirty="0">
                <a:solidFill>
                  <a:schemeClr val="bg1"/>
                </a:solidFill>
                <a:latin typeface="Century Schoolbook" panose="02040604050505020304" pitchFamily="18" charset="0"/>
              </a:rPr>
              <a:t>Job skills assessment programs</a:t>
            </a:r>
          </a:p>
          <a:p>
            <a:pPr lvl="1">
              <a:spcAft>
                <a:spcPts val="900"/>
              </a:spcAft>
            </a:pPr>
            <a:r>
              <a:rPr lang="en-US" sz="3000" dirty="0">
                <a:solidFill>
                  <a:schemeClr val="bg1"/>
                </a:solidFill>
                <a:latin typeface="Century Schoolbook" panose="02040604050505020304" pitchFamily="18" charset="0"/>
              </a:rPr>
              <a:t>Job training/placement facilities</a:t>
            </a:r>
          </a:p>
          <a:p>
            <a:pPr marL="0" indent="0">
              <a:buNone/>
            </a:pPr>
            <a:endParaRPr lang="en-US"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19086159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783744" y="1644917"/>
            <a:ext cx="8027747" cy="4351338"/>
          </a:xfrm>
        </p:spPr>
        <p:txBody>
          <a:bodyPr/>
          <a:lstStyle/>
          <a:p>
            <a:pPr algn="ctr">
              <a:spcAft>
                <a:spcPts val="1350"/>
              </a:spcAft>
              <a:buNone/>
            </a:pPr>
            <a:r>
              <a:rPr lang="en-US" sz="3600" b="1" i="1" dirty="0">
                <a:solidFill>
                  <a:schemeClr val="bg1"/>
                </a:solidFill>
                <a:latin typeface="Century Schoolbook" panose="02040604050505020304" pitchFamily="18" charset="0"/>
              </a:rPr>
              <a:t>Project Review Process</a:t>
            </a:r>
          </a:p>
          <a:p>
            <a:pPr lvl="1">
              <a:spcAft>
                <a:spcPts val="900"/>
              </a:spcAft>
            </a:pPr>
            <a:r>
              <a:rPr lang="en-US" sz="2250" dirty="0">
                <a:solidFill>
                  <a:schemeClr val="bg1"/>
                </a:solidFill>
                <a:latin typeface="Century Schoolbook" panose="02040604050505020304" pitchFamily="18" charset="0"/>
              </a:rPr>
              <a:t>Projects with the greatest need and effectiveness will be recommended for funding</a:t>
            </a:r>
          </a:p>
          <a:p>
            <a:pPr lvl="1">
              <a:spcAft>
                <a:spcPts val="900"/>
              </a:spcAft>
            </a:pPr>
            <a:r>
              <a:rPr lang="en-US" sz="2250" dirty="0">
                <a:solidFill>
                  <a:schemeClr val="bg1"/>
                </a:solidFill>
                <a:latin typeface="Century Schoolbook" panose="02040604050505020304" pitchFamily="18" charset="0"/>
              </a:rPr>
              <a:t>DLG may negotiate with applicant to determine whether project can be restructured or reduced</a:t>
            </a:r>
          </a:p>
          <a:p>
            <a:pPr marL="0" indent="0">
              <a:buNone/>
            </a:pPr>
            <a:endParaRPr lang="en-US" dirty="0">
              <a:solidFill>
                <a:schemeClr val="bg1"/>
              </a:solidFill>
              <a:latin typeface="Century Schoolbook" panose="02040604050505020304" pitchFamily="18" charset="0"/>
            </a:endParaRPr>
          </a:p>
        </p:txBody>
      </p:sp>
      <p:pic>
        <p:nvPicPr>
          <p:cNvPr id="7" name="Picture 6">
            <a:extLst>
              <a:ext uri="{FF2B5EF4-FFF2-40B4-BE49-F238E27FC236}">
                <a16:creationId xmlns:a16="http://schemas.microsoft.com/office/drawing/2014/main" id="{E90233D7-CA60-4D34-A723-16951C5F5B41}"/>
              </a:ext>
            </a:extLst>
          </p:cNvPr>
          <p:cNvPicPr>
            <a:picLocks noChangeAspect="1"/>
          </p:cNvPicPr>
          <p:nvPr/>
        </p:nvPicPr>
        <p:blipFill>
          <a:blip r:embed="rId3"/>
          <a:stretch>
            <a:fillRect/>
          </a:stretch>
        </p:blipFill>
        <p:spPr>
          <a:xfrm>
            <a:off x="8869680" y="2312277"/>
            <a:ext cx="2977877" cy="3124200"/>
          </a:xfrm>
          <a:prstGeom prst="rect">
            <a:avLst/>
          </a:prstGeom>
        </p:spPr>
      </p:pic>
    </p:spTree>
    <p:extLst>
      <p:ext uri="{BB962C8B-B14F-4D97-AF65-F5344CB8AC3E}">
        <p14:creationId xmlns:p14="http://schemas.microsoft.com/office/powerpoint/2010/main" val="2269336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783745" y="1644917"/>
            <a:ext cx="10130332" cy="4351338"/>
          </a:xfrm>
        </p:spPr>
        <p:txBody>
          <a:bodyPr/>
          <a:lstStyle/>
          <a:p>
            <a:pPr algn="ctr">
              <a:lnSpc>
                <a:spcPct val="150000"/>
              </a:lnSpc>
              <a:spcAft>
                <a:spcPts val="1350"/>
              </a:spcAft>
              <a:buNone/>
            </a:pPr>
            <a:r>
              <a:rPr lang="en-US" sz="4000" b="1" u="sng" dirty="0">
                <a:solidFill>
                  <a:schemeClr val="bg1"/>
                </a:solidFill>
                <a:latin typeface="Century Schoolbook" panose="02040604050505020304" pitchFamily="18" charset="0"/>
              </a:rPr>
              <a:t>Project Review Process</a:t>
            </a:r>
          </a:p>
          <a:p>
            <a:pPr lvl="1">
              <a:spcAft>
                <a:spcPts val="450"/>
              </a:spcAft>
            </a:pPr>
            <a:r>
              <a:rPr lang="en-US" dirty="0">
                <a:solidFill>
                  <a:schemeClr val="bg1"/>
                </a:solidFill>
                <a:latin typeface="Century Schoolbook" panose="02040604050505020304" pitchFamily="18" charset="0"/>
              </a:rPr>
              <a:t>DLG has right to defer a project to a subsequent funding round</a:t>
            </a:r>
          </a:p>
          <a:p>
            <a:pPr lvl="2">
              <a:spcAft>
                <a:spcPts val="900"/>
              </a:spcAft>
            </a:pPr>
            <a:r>
              <a:rPr lang="en-US" b="1" i="1" dirty="0">
                <a:solidFill>
                  <a:schemeClr val="bg1"/>
                </a:solidFill>
                <a:latin typeface="Century Schoolbook" panose="02040604050505020304" pitchFamily="18" charset="0"/>
              </a:rPr>
              <a:t>New application is not necessary</a:t>
            </a:r>
          </a:p>
          <a:p>
            <a:pPr lvl="1">
              <a:spcAft>
                <a:spcPts val="900"/>
              </a:spcAft>
            </a:pPr>
            <a:r>
              <a:rPr lang="en-US" dirty="0">
                <a:solidFill>
                  <a:schemeClr val="bg1"/>
                </a:solidFill>
                <a:latin typeface="Century Schoolbook" panose="02040604050505020304" pitchFamily="18" charset="0"/>
              </a:rPr>
              <a:t>Applicant may request a second review by letter of appeal to DLG Commissioner</a:t>
            </a:r>
          </a:p>
          <a:p>
            <a:pPr marL="0" indent="0">
              <a:buNone/>
            </a:pPr>
            <a:endParaRPr lang="en-US"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11024736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226504" y="1644917"/>
            <a:ext cx="11350304" cy="4351338"/>
          </a:xfrm>
        </p:spPr>
        <p:txBody>
          <a:bodyPr/>
          <a:lstStyle/>
          <a:p>
            <a:pPr algn="ctr">
              <a:spcAft>
                <a:spcPts val="1350"/>
              </a:spcAft>
              <a:buNone/>
            </a:pPr>
            <a:r>
              <a:rPr lang="en-US" sz="3600" b="1" i="1" u="sng" dirty="0">
                <a:solidFill>
                  <a:schemeClr val="bg1"/>
                </a:solidFill>
                <a:latin typeface="Century Schoolbook" panose="02040604050505020304" pitchFamily="18" charset="0"/>
              </a:rPr>
              <a:t>Additional Items to Note</a:t>
            </a:r>
          </a:p>
          <a:p>
            <a:pPr lvl="1">
              <a:spcAft>
                <a:spcPts val="900"/>
              </a:spcAft>
            </a:pPr>
            <a:r>
              <a:rPr lang="en-US" sz="3200" dirty="0">
                <a:solidFill>
                  <a:schemeClr val="bg1"/>
                </a:solidFill>
                <a:latin typeface="Century Schoolbook" panose="02040604050505020304" pitchFamily="18" charset="0"/>
              </a:rPr>
              <a:t>State Guidelines allow up to </a:t>
            </a:r>
            <a:r>
              <a:rPr lang="en-US" sz="2746" b="1" dirty="0">
                <a:solidFill>
                  <a:schemeClr val="bg1"/>
                </a:solidFill>
                <a:latin typeface="Century Schoolbook" panose="02040604050505020304" pitchFamily="18" charset="0"/>
              </a:rPr>
              <a:t>$20,000 </a:t>
            </a:r>
            <a:r>
              <a:rPr lang="en-US" sz="3200" dirty="0">
                <a:solidFill>
                  <a:schemeClr val="bg1"/>
                </a:solidFill>
                <a:latin typeface="Century Schoolbook" panose="02040604050505020304" pitchFamily="18" charset="0"/>
              </a:rPr>
              <a:t>per job created or retained</a:t>
            </a:r>
          </a:p>
          <a:p>
            <a:pPr lvl="1">
              <a:spcAft>
                <a:spcPts val="900"/>
              </a:spcAft>
            </a:pPr>
            <a:r>
              <a:rPr lang="en-US" sz="3200" dirty="0">
                <a:solidFill>
                  <a:schemeClr val="bg1"/>
                </a:solidFill>
                <a:latin typeface="Century Schoolbook" panose="02040604050505020304" pitchFamily="18" charset="0"/>
              </a:rPr>
              <a:t>A Participating Party has two years to meet the National Objective (job creation, etc.</a:t>
            </a:r>
          </a:p>
          <a:p>
            <a:pPr lvl="1">
              <a:spcAft>
                <a:spcPts val="900"/>
              </a:spcAft>
            </a:pPr>
            <a:r>
              <a:rPr lang="en-US" sz="3200" dirty="0">
                <a:solidFill>
                  <a:schemeClr val="bg1"/>
                </a:solidFill>
                <a:latin typeface="Century Schoolbook" panose="02040604050505020304" pitchFamily="18" charset="0"/>
              </a:rPr>
              <a:t>CDBG generally cannot participate greater than one-third </a:t>
            </a:r>
            <a:r>
              <a:rPr lang="en-US" sz="3200" dirty="0">
                <a:latin typeface="Century Schoolbook" panose="02040604050505020304" pitchFamily="18" charset="0"/>
              </a:rPr>
              <a:t>of total project cost</a:t>
            </a:r>
          </a:p>
          <a:p>
            <a:pPr marL="0" indent="0">
              <a:buNone/>
            </a:pPr>
            <a:endParaRPr lang="en-US"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10840443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sp>
        <p:nvSpPr>
          <p:cNvPr id="3" name="Content Placeholder 2"/>
          <p:cNvSpPr>
            <a:spLocks noGrp="1"/>
          </p:cNvSpPr>
          <p:nvPr>
            <p:ph sz="half" idx="1"/>
          </p:nvPr>
        </p:nvSpPr>
        <p:spPr>
          <a:xfrm>
            <a:off x="783744" y="1644917"/>
            <a:ext cx="10969232" cy="4351338"/>
          </a:xfrm>
        </p:spPr>
        <p:txBody>
          <a:bodyPr/>
          <a:lstStyle/>
          <a:p>
            <a:pPr algn="ctr">
              <a:lnSpc>
                <a:spcPct val="100000"/>
              </a:lnSpc>
              <a:spcAft>
                <a:spcPts val="1350"/>
              </a:spcAft>
              <a:buNone/>
            </a:pPr>
            <a:r>
              <a:rPr lang="en-US" sz="3200" b="1" u="sng" dirty="0">
                <a:solidFill>
                  <a:schemeClr val="bg1"/>
                </a:solidFill>
                <a:latin typeface="Century Schoolbook" panose="02040604050505020304" pitchFamily="18" charset="0"/>
              </a:rPr>
              <a:t>CDBG</a:t>
            </a:r>
            <a:r>
              <a:rPr lang="en-US" sz="3200" b="1" dirty="0">
                <a:solidFill>
                  <a:schemeClr val="bg1"/>
                </a:solidFill>
                <a:latin typeface="Century Schoolbook" panose="02040604050505020304" pitchFamily="18" charset="0"/>
              </a:rPr>
              <a:t> VS. </a:t>
            </a:r>
            <a:r>
              <a:rPr lang="en-US" sz="3200" b="1" u="sng" dirty="0">
                <a:solidFill>
                  <a:schemeClr val="bg1"/>
                </a:solidFill>
                <a:latin typeface="Century Schoolbook" panose="02040604050505020304" pitchFamily="18" charset="0"/>
              </a:rPr>
              <a:t>Private Enterprise</a:t>
            </a:r>
          </a:p>
          <a:p>
            <a:pPr lvl="1">
              <a:spcAft>
                <a:spcPts val="900"/>
              </a:spcAft>
            </a:pPr>
            <a:r>
              <a:rPr lang="en-US" sz="3200" dirty="0">
                <a:solidFill>
                  <a:schemeClr val="bg1"/>
                </a:solidFill>
                <a:latin typeface="Century Schoolbook" panose="02040604050505020304" pitchFamily="18" charset="0"/>
              </a:rPr>
              <a:t>“</a:t>
            </a:r>
            <a:r>
              <a:rPr lang="en-US" sz="3000" dirty="0">
                <a:solidFill>
                  <a:schemeClr val="bg1"/>
                </a:solidFill>
                <a:latin typeface="Century Schoolbook" panose="02040604050505020304" pitchFamily="18" charset="0"/>
              </a:rPr>
              <a:t>Job Pirating” considerations</a:t>
            </a:r>
            <a:br>
              <a:rPr lang="en-US" sz="3000" dirty="0">
                <a:solidFill>
                  <a:schemeClr val="bg1"/>
                </a:solidFill>
                <a:latin typeface="Century Schoolbook" panose="02040604050505020304" pitchFamily="18" charset="0"/>
              </a:rPr>
            </a:br>
            <a:endParaRPr lang="en-US" sz="3000" dirty="0">
              <a:solidFill>
                <a:schemeClr val="bg1"/>
              </a:solidFill>
              <a:latin typeface="Century Schoolbook" panose="02040604050505020304" pitchFamily="18" charset="0"/>
            </a:endParaRPr>
          </a:p>
          <a:p>
            <a:pPr lvl="1">
              <a:spcAft>
                <a:spcPts val="900"/>
              </a:spcAft>
            </a:pPr>
            <a:r>
              <a:rPr lang="en-US" sz="3000" dirty="0">
                <a:solidFill>
                  <a:schemeClr val="bg1"/>
                </a:solidFill>
                <a:latin typeface="Century Schoolbook" panose="02040604050505020304" pitchFamily="18" charset="0"/>
              </a:rPr>
              <a:t>Environmental Assessment time frame</a:t>
            </a:r>
            <a:br>
              <a:rPr lang="en-US" sz="3000" dirty="0">
                <a:solidFill>
                  <a:schemeClr val="bg1"/>
                </a:solidFill>
                <a:latin typeface="Century Schoolbook" panose="02040604050505020304" pitchFamily="18" charset="0"/>
              </a:rPr>
            </a:br>
            <a:endParaRPr lang="en-US" sz="3000" dirty="0">
              <a:solidFill>
                <a:schemeClr val="bg1"/>
              </a:solidFill>
              <a:latin typeface="Century Schoolbook" panose="02040604050505020304" pitchFamily="18" charset="0"/>
            </a:endParaRPr>
          </a:p>
          <a:p>
            <a:pPr lvl="1">
              <a:spcAft>
                <a:spcPts val="900"/>
              </a:spcAft>
            </a:pPr>
            <a:r>
              <a:rPr lang="en-US" sz="3000" dirty="0">
                <a:solidFill>
                  <a:schemeClr val="bg1"/>
                </a:solidFill>
                <a:latin typeface="Century Schoolbook" panose="02040604050505020304" pitchFamily="18" charset="0"/>
              </a:rPr>
              <a:t>Documentation needed to support the LMI requirement</a:t>
            </a:r>
          </a:p>
          <a:p>
            <a:pPr marL="0" indent="0">
              <a:buNone/>
            </a:pPr>
            <a:endParaRPr lang="en-US"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4074043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Community Development Block Grant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Rectangle 1"/>
          <p:cNvSpPr/>
          <p:nvPr/>
        </p:nvSpPr>
        <p:spPr>
          <a:xfrm>
            <a:off x="0" y="1299220"/>
            <a:ext cx="12192000" cy="4601260"/>
          </a:xfrm>
          <a:prstGeom prst="rect">
            <a:avLst/>
          </a:prstGeom>
        </p:spPr>
        <p:txBody>
          <a:bodyPr wrap="square">
            <a:spAutoFit/>
          </a:bodyPr>
          <a:lstStyle/>
          <a:p>
            <a:pPr marL="548640" indent="-411480" algn="ctr">
              <a:lnSpc>
                <a:spcPct val="95000"/>
              </a:lnSpc>
              <a:buClr>
                <a:schemeClr val="accent5">
                  <a:lumMod val="50000"/>
                </a:schemeClr>
              </a:buClr>
              <a:buSzPct val="80000"/>
              <a:defRPr/>
            </a:pPr>
            <a:r>
              <a:rPr lang="en-US" sz="2000" b="1" dirty="0">
                <a:solidFill>
                  <a:schemeClr val="bg1"/>
                </a:solidFill>
                <a:latin typeface="Century Schoolbook" panose="02040604050505020304" pitchFamily="18" charset="0"/>
                <a:cs typeface="Times New Roman" pitchFamily="18" charset="0"/>
              </a:rPr>
              <a:t>Cities and Counties eligible, except “Entitlement” Communities.</a:t>
            </a:r>
          </a:p>
          <a:p>
            <a:pPr marL="548640" indent="-411480">
              <a:lnSpc>
                <a:spcPct val="95000"/>
              </a:lnSpc>
              <a:buClr>
                <a:schemeClr val="accent5">
                  <a:lumMod val="50000"/>
                </a:schemeClr>
              </a:buClr>
              <a:buSzPct val="80000"/>
              <a:defRPr/>
            </a:pPr>
            <a:endParaRPr lang="en-US" sz="2000" b="1" dirty="0">
              <a:solidFill>
                <a:schemeClr val="bg1"/>
              </a:solidFill>
              <a:latin typeface="Century Schoolbook" panose="02040604050505020304" pitchFamily="18" charset="0"/>
              <a:cs typeface="Times New Roman" pitchFamily="18" charset="0"/>
            </a:endParaRPr>
          </a:p>
          <a:p>
            <a:pPr marL="548640" indent="-411480">
              <a:lnSpc>
                <a:spcPct val="95000"/>
              </a:lnSpc>
              <a:buClr>
                <a:schemeClr val="accent5">
                  <a:lumMod val="50000"/>
                </a:schemeClr>
              </a:buClr>
              <a:buSzPct val="80000"/>
              <a:defRPr/>
            </a:pPr>
            <a:r>
              <a:rPr lang="en-US" sz="2000" b="1" dirty="0">
                <a:solidFill>
                  <a:schemeClr val="bg1"/>
                </a:solidFill>
                <a:latin typeface="Century Schoolbook" panose="02040604050505020304" pitchFamily="18" charset="0"/>
                <a:cs typeface="Times New Roman" pitchFamily="18" charset="0"/>
              </a:rPr>
              <a:t>“Entitlement” communities are:</a:t>
            </a:r>
          </a:p>
          <a:p>
            <a:pPr marL="548640" indent="-411480">
              <a:lnSpc>
                <a:spcPct val="95000"/>
              </a:lnSpc>
              <a:buClr>
                <a:schemeClr val="accent5">
                  <a:lumMod val="50000"/>
                </a:schemeClr>
              </a:buClr>
              <a:buSzPct val="80000"/>
              <a:defRPr/>
            </a:pPr>
            <a:endParaRPr lang="en-US" sz="2000" b="1" dirty="0">
              <a:solidFill>
                <a:schemeClr val="bg1"/>
              </a:solidFill>
              <a:latin typeface="Century Schoolbook" panose="02040604050505020304" pitchFamily="18" charset="0"/>
              <a:cs typeface="Times New Roman" pitchFamily="18" charset="0"/>
            </a:endParaRPr>
          </a:p>
          <a:p>
            <a:pPr marL="928688" lvl="1" indent="-342900" defTabSz="1090613">
              <a:lnSpc>
                <a:spcPct val="85000"/>
              </a:lnSpc>
              <a:spcBef>
                <a:spcPct val="20000"/>
              </a:spcBef>
              <a:buClr>
                <a:schemeClr val="accent5">
                  <a:lumMod val="50000"/>
                </a:schemeClr>
              </a:buClr>
              <a:buSzPct val="80000"/>
              <a:buFont typeface="Wingdings" panose="05000000000000000000" pitchFamily="2" charset="2"/>
              <a:buChar char="Ø"/>
              <a:defRPr/>
            </a:pPr>
            <a:r>
              <a:rPr lang="en-US" sz="2000" b="1" dirty="0">
                <a:solidFill>
                  <a:schemeClr val="bg1"/>
                </a:solidFill>
                <a:latin typeface="Century Schoolbook" panose="02040604050505020304" pitchFamily="18" charset="0"/>
                <a:cs typeface="Times New Roman" pitchFamily="18" charset="0"/>
              </a:rPr>
              <a:t>Ashland</a:t>
            </a:r>
          </a:p>
          <a:p>
            <a:pPr marL="928688" lvl="1" indent="-342900" defTabSz="1090613">
              <a:lnSpc>
                <a:spcPct val="85000"/>
              </a:lnSpc>
              <a:spcBef>
                <a:spcPct val="20000"/>
              </a:spcBef>
              <a:buClr>
                <a:schemeClr val="accent5">
                  <a:lumMod val="50000"/>
                </a:schemeClr>
              </a:buClr>
              <a:buSzPct val="80000"/>
              <a:buFont typeface="Wingdings" panose="05000000000000000000" pitchFamily="2" charset="2"/>
              <a:buChar char="Ø"/>
              <a:defRPr/>
            </a:pPr>
            <a:r>
              <a:rPr lang="en-US" sz="2000" b="1" dirty="0">
                <a:solidFill>
                  <a:schemeClr val="bg1"/>
                </a:solidFill>
                <a:latin typeface="Century Schoolbook" panose="02040604050505020304" pitchFamily="18" charset="0"/>
                <a:cs typeface="Times New Roman" pitchFamily="18" charset="0"/>
              </a:rPr>
              <a:t>Bowling Green</a:t>
            </a:r>
          </a:p>
          <a:p>
            <a:pPr marL="928688" lvl="1" indent="-342900" defTabSz="1090613">
              <a:lnSpc>
                <a:spcPct val="85000"/>
              </a:lnSpc>
              <a:spcBef>
                <a:spcPct val="20000"/>
              </a:spcBef>
              <a:buClr>
                <a:schemeClr val="accent5">
                  <a:lumMod val="50000"/>
                </a:schemeClr>
              </a:buClr>
              <a:buSzPct val="80000"/>
              <a:buFont typeface="Wingdings" panose="05000000000000000000" pitchFamily="2" charset="2"/>
              <a:buChar char="Ø"/>
              <a:defRPr/>
            </a:pPr>
            <a:r>
              <a:rPr lang="en-US" sz="2000" b="1" dirty="0">
                <a:solidFill>
                  <a:schemeClr val="bg1"/>
                </a:solidFill>
                <a:latin typeface="Century Schoolbook" panose="02040604050505020304" pitchFamily="18" charset="0"/>
                <a:cs typeface="Times New Roman" pitchFamily="18" charset="0"/>
              </a:rPr>
              <a:t>Covington</a:t>
            </a:r>
          </a:p>
          <a:p>
            <a:pPr marL="928688" lvl="1" indent="-342900" defTabSz="1090613">
              <a:lnSpc>
                <a:spcPct val="85000"/>
              </a:lnSpc>
              <a:spcBef>
                <a:spcPct val="20000"/>
              </a:spcBef>
              <a:buClr>
                <a:schemeClr val="accent5">
                  <a:lumMod val="50000"/>
                </a:schemeClr>
              </a:buClr>
              <a:buSzPct val="80000"/>
              <a:buFont typeface="Wingdings" panose="05000000000000000000" pitchFamily="2" charset="2"/>
              <a:buChar char="Ø"/>
              <a:defRPr/>
            </a:pPr>
            <a:r>
              <a:rPr lang="en-US" sz="2000" b="1" dirty="0">
                <a:solidFill>
                  <a:schemeClr val="bg1"/>
                </a:solidFill>
                <a:latin typeface="Century Schoolbook" panose="02040604050505020304" pitchFamily="18" charset="0"/>
                <a:cs typeface="Times New Roman" pitchFamily="18" charset="0"/>
              </a:rPr>
              <a:t>Elizabethtown</a:t>
            </a:r>
          </a:p>
          <a:p>
            <a:pPr marL="928688" lvl="1" indent="-342900" defTabSz="1090613">
              <a:lnSpc>
                <a:spcPct val="85000"/>
              </a:lnSpc>
              <a:spcBef>
                <a:spcPct val="20000"/>
              </a:spcBef>
              <a:buClr>
                <a:schemeClr val="accent5">
                  <a:lumMod val="50000"/>
                </a:schemeClr>
              </a:buClr>
              <a:buSzPct val="80000"/>
              <a:buFont typeface="Wingdings" panose="05000000000000000000" pitchFamily="2" charset="2"/>
              <a:buChar char="Ø"/>
              <a:defRPr/>
            </a:pPr>
            <a:r>
              <a:rPr lang="en-US" sz="2000" b="1" dirty="0">
                <a:solidFill>
                  <a:schemeClr val="bg1"/>
                </a:solidFill>
                <a:latin typeface="Century Schoolbook" panose="02040604050505020304" pitchFamily="18" charset="0"/>
                <a:cs typeface="Times New Roman" pitchFamily="18" charset="0"/>
              </a:rPr>
              <a:t>Henderson</a:t>
            </a:r>
          </a:p>
          <a:p>
            <a:pPr marL="928688" lvl="1" indent="-342900" defTabSz="1090613">
              <a:lnSpc>
                <a:spcPct val="85000"/>
              </a:lnSpc>
              <a:spcBef>
                <a:spcPct val="20000"/>
              </a:spcBef>
              <a:buClr>
                <a:schemeClr val="accent5">
                  <a:lumMod val="50000"/>
                </a:schemeClr>
              </a:buClr>
              <a:buSzPct val="80000"/>
              <a:buFont typeface="Wingdings" panose="05000000000000000000" pitchFamily="2" charset="2"/>
              <a:buChar char="Ø"/>
              <a:defRPr/>
            </a:pPr>
            <a:r>
              <a:rPr lang="en-US" sz="2000" b="1" dirty="0">
                <a:solidFill>
                  <a:schemeClr val="bg1"/>
                </a:solidFill>
                <a:latin typeface="Century Schoolbook" panose="02040604050505020304" pitchFamily="18" charset="0"/>
                <a:cs typeface="Times New Roman" pitchFamily="18" charset="0"/>
              </a:rPr>
              <a:t>Hopkinsville</a:t>
            </a:r>
          </a:p>
          <a:p>
            <a:pPr marL="928688" lvl="1" indent="-342900" defTabSz="1090613">
              <a:lnSpc>
                <a:spcPct val="85000"/>
              </a:lnSpc>
              <a:spcBef>
                <a:spcPct val="20000"/>
              </a:spcBef>
              <a:buClr>
                <a:schemeClr val="accent5">
                  <a:lumMod val="50000"/>
                </a:schemeClr>
              </a:buClr>
              <a:buSzPct val="80000"/>
              <a:buFont typeface="Wingdings" panose="05000000000000000000" pitchFamily="2" charset="2"/>
              <a:buChar char="Ø"/>
              <a:defRPr/>
            </a:pPr>
            <a:r>
              <a:rPr lang="en-US" sz="2000" b="1" dirty="0">
                <a:solidFill>
                  <a:schemeClr val="bg1"/>
                </a:solidFill>
                <a:latin typeface="Century Schoolbook" panose="02040604050505020304" pitchFamily="18" charset="0"/>
                <a:cs typeface="Times New Roman" pitchFamily="18" charset="0"/>
              </a:rPr>
              <a:t>Owensboro</a:t>
            </a:r>
          </a:p>
          <a:p>
            <a:pPr marL="928688" lvl="1" indent="-342900" defTabSz="1090613">
              <a:lnSpc>
                <a:spcPct val="85000"/>
              </a:lnSpc>
              <a:spcBef>
                <a:spcPct val="20000"/>
              </a:spcBef>
              <a:buClr>
                <a:schemeClr val="accent5">
                  <a:lumMod val="50000"/>
                </a:schemeClr>
              </a:buClr>
              <a:buSzPct val="80000"/>
              <a:buFont typeface="Wingdings" panose="05000000000000000000" pitchFamily="2" charset="2"/>
              <a:buChar char="Ø"/>
              <a:defRPr/>
            </a:pPr>
            <a:r>
              <a:rPr lang="en-US" sz="2000" b="1" dirty="0">
                <a:solidFill>
                  <a:schemeClr val="bg1"/>
                </a:solidFill>
                <a:latin typeface="Century Schoolbook" panose="02040604050505020304" pitchFamily="18" charset="0"/>
                <a:cs typeface="Times New Roman" pitchFamily="18" charset="0"/>
              </a:rPr>
              <a:t>Lexington/Fayette County</a:t>
            </a:r>
          </a:p>
          <a:p>
            <a:pPr marL="928688" lvl="1" indent="-342900" defTabSz="1090613">
              <a:lnSpc>
                <a:spcPct val="85000"/>
              </a:lnSpc>
              <a:spcBef>
                <a:spcPct val="20000"/>
              </a:spcBef>
              <a:buClr>
                <a:schemeClr val="accent5">
                  <a:lumMod val="50000"/>
                </a:schemeClr>
              </a:buClr>
              <a:buSzPct val="80000"/>
              <a:buFont typeface="Wingdings" panose="05000000000000000000" pitchFamily="2" charset="2"/>
              <a:buChar char="Ø"/>
              <a:defRPr/>
            </a:pPr>
            <a:r>
              <a:rPr lang="en-US" sz="2000" b="1" dirty="0">
                <a:solidFill>
                  <a:schemeClr val="bg1"/>
                </a:solidFill>
                <a:latin typeface="Century Schoolbook" panose="02040604050505020304" pitchFamily="18" charset="0"/>
                <a:cs typeface="Times New Roman" pitchFamily="18" charset="0"/>
              </a:rPr>
              <a:t>Louisville/Jefferson County Metro Government</a:t>
            </a:r>
          </a:p>
          <a:p>
            <a:endParaRPr lang="en-US" sz="2800" b="1" dirty="0">
              <a:solidFill>
                <a:schemeClr val="accent5">
                  <a:lumMod val="50000"/>
                </a:schemeClr>
              </a:solidFill>
              <a:cs typeface="Times New Roman" pitchFamily="18" charset="0"/>
            </a:endParaRPr>
          </a:p>
        </p:txBody>
      </p:sp>
    </p:spTree>
    <p:extLst>
      <p:ext uri="{BB962C8B-B14F-4D97-AF65-F5344CB8AC3E}">
        <p14:creationId xmlns:p14="http://schemas.microsoft.com/office/powerpoint/2010/main" val="16138632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pic>
        <p:nvPicPr>
          <p:cNvPr id="7" name="Content Placeholder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44757" y="2086631"/>
            <a:ext cx="5351272" cy="4013454"/>
          </a:xfrm>
          <a:prstGeom prst="rect">
            <a:avLst/>
          </a:prstGeom>
          <a:effectLst>
            <a:softEdge rad="31750"/>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1448" y="1197010"/>
            <a:ext cx="5351272" cy="3890382"/>
          </a:xfrm>
          <a:prstGeom prst="rect">
            <a:avLst/>
          </a:prstGeom>
          <a:effectLst>
            <a:outerShdw blurRad="76200" dir="13500000" sy="23000" kx="1200000" algn="br" rotWithShape="0">
              <a:prstClr val="black">
                <a:alpha val="20000"/>
              </a:prstClr>
            </a:outerShdw>
            <a:softEdge rad="31750"/>
          </a:effectLst>
        </p:spPr>
      </p:pic>
    </p:spTree>
    <p:extLst>
      <p:ext uri="{BB962C8B-B14F-4D97-AF65-F5344CB8AC3E}">
        <p14:creationId xmlns:p14="http://schemas.microsoft.com/office/powerpoint/2010/main" val="21322451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6573"/>
            <a:ext cx="12192000" cy="1107996"/>
          </a:xfrm>
          <a:prstGeom prst="rect">
            <a:avLst/>
          </a:prstGeom>
          <a:solidFill>
            <a:schemeClr val="accent1">
              <a:lumMod val="75000"/>
            </a:schemeClr>
          </a:solidFill>
        </p:spPr>
        <p:txBody>
          <a:bodyPr wrap="square" rtlCol="0">
            <a:spAutoFit/>
          </a:bodyPr>
          <a:lstStyle/>
          <a:p>
            <a:pPr algn="ctr"/>
            <a:r>
              <a:rPr lang="en-US" sz="6600" dirty="0">
                <a:latin typeface="Century Schoolbook" panose="02040604050505020304" pitchFamily="18" charset="0"/>
              </a:rPr>
              <a:t>Economic Development</a:t>
            </a:r>
          </a:p>
        </p:txBody>
      </p:sp>
      <p:sp>
        <p:nvSpPr>
          <p:cNvPr id="2" name="Content Placeholder 1"/>
          <p:cNvSpPr>
            <a:spLocks noGrp="1"/>
          </p:cNvSpPr>
          <p:nvPr>
            <p:ph sz="half" idx="1"/>
          </p:nvPr>
        </p:nvSpPr>
        <p:spPr>
          <a:xfrm>
            <a:off x="1644870" y="1594969"/>
            <a:ext cx="8728840" cy="717308"/>
          </a:xfrm>
        </p:spPr>
        <p:txBody>
          <a:bodyPr/>
          <a:lstStyle/>
          <a:p>
            <a:pPr marL="274320" indent="-274320">
              <a:lnSpc>
                <a:spcPct val="95000"/>
              </a:lnSpc>
              <a:buClr>
                <a:schemeClr val="accent3"/>
              </a:buClr>
              <a:buNone/>
              <a:defRPr/>
            </a:pPr>
            <a:r>
              <a:rPr lang="en-US" sz="3200" b="1" dirty="0">
                <a:latin typeface="Times New Roman" pitchFamily="18" charset="0"/>
                <a:cs typeface="Times New Roman" pitchFamily="18" charset="0"/>
              </a:rPr>
              <a:t>$</a:t>
            </a:r>
            <a:endParaRPr lang="en-US" sz="3200" b="1" dirty="0">
              <a:solidFill>
                <a:schemeClr val="bg1"/>
              </a:solidFill>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48241" y="1209051"/>
            <a:ext cx="4976793" cy="5579006"/>
          </a:xfrm>
          <a:prstGeom prst="rect">
            <a:avLst/>
          </a:prstGeom>
        </p:spPr>
      </p:pic>
      <p:pic>
        <p:nvPicPr>
          <p:cNvPr id="20" name="Content Placeholder 19"/>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53612" y="1209051"/>
            <a:ext cx="4833848" cy="5510532"/>
          </a:xfrm>
          <a:prstGeom prst="rect">
            <a:avLst/>
          </a:prstGeom>
        </p:spPr>
      </p:pic>
    </p:spTree>
    <p:extLst>
      <p:ext uri="{BB962C8B-B14F-4D97-AF65-F5344CB8AC3E}">
        <p14:creationId xmlns:p14="http://schemas.microsoft.com/office/powerpoint/2010/main" val="8569366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Public Facilities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828704" y="1594968"/>
            <a:ext cx="8902262" cy="4943589"/>
          </a:xfrm>
        </p:spPr>
        <p:txBody>
          <a:bodyPr/>
          <a:lstStyle/>
          <a:p>
            <a:pPr algn="ctr" defTabSz="1543050">
              <a:lnSpc>
                <a:spcPct val="95000"/>
              </a:lnSpc>
              <a:spcBef>
                <a:spcPct val="40000"/>
              </a:spcBef>
              <a:buNone/>
            </a:pPr>
            <a:r>
              <a:rPr lang="en-US" altLang="en-US" sz="3200" b="1" i="1" dirty="0">
                <a:solidFill>
                  <a:schemeClr val="bg1"/>
                </a:solidFill>
                <a:latin typeface="Century Schoolbook" panose="02040604050505020304" pitchFamily="18" charset="0"/>
                <a:cs typeface="Times New Roman" panose="02020603050405020304" pitchFamily="18" charset="0"/>
              </a:rPr>
              <a:t>Estimated Allocation </a:t>
            </a:r>
            <a:r>
              <a:rPr lang="en-US" altLang="en-US" sz="3200" b="1" dirty="0">
                <a:solidFill>
                  <a:schemeClr val="bg1"/>
                </a:solidFill>
                <a:latin typeface="Century Schoolbook" panose="02040604050505020304" pitchFamily="18" charset="0"/>
                <a:cs typeface="Times New Roman" panose="02020603050405020304" pitchFamily="18" charset="0"/>
              </a:rPr>
              <a:t>$8,292,641</a:t>
            </a:r>
          </a:p>
          <a:p>
            <a:pPr algn="ctr" defTabSz="1543050">
              <a:lnSpc>
                <a:spcPct val="95000"/>
              </a:lnSpc>
              <a:spcBef>
                <a:spcPct val="40000"/>
              </a:spcBef>
              <a:buNone/>
            </a:pPr>
            <a:r>
              <a:rPr lang="en-US" altLang="en-US" sz="3500" b="1" dirty="0">
                <a:solidFill>
                  <a:schemeClr val="bg1"/>
                </a:solidFill>
                <a:latin typeface="Century Schoolbook" panose="02040604050505020304" pitchFamily="18" charset="0"/>
                <a:cs typeface="Times New Roman" panose="02020603050405020304" pitchFamily="18" charset="0"/>
              </a:rPr>
              <a:t>$1 million Maximum</a:t>
            </a:r>
          </a:p>
          <a:p>
            <a:pPr defTabSz="1543050">
              <a:lnSpc>
                <a:spcPct val="95000"/>
              </a:lnSpc>
              <a:spcBef>
                <a:spcPct val="40000"/>
              </a:spcBef>
              <a:buNone/>
            </a:pPr>
            <a:endParaRPr lang="en-US" altLang="en-US" sz="1200" b="1" dirty="0">
              <a:solidFill>
                <a:schemeClr val="bg1"/>
              </a:solidFill>
              <a:latin typeface="Century Schoolbook" panose="02040604050505020304" pitchFamily="18" charset="0"/>
              <a:cs typeface="Times New Roman" panose="02020603050405020304" pitchFamily="18" charset="0"/>
            </a:endParaRPr>
          </a:p>
          <a:p>
            <a:pPr defTabSz="1543050">
              <a:lnSpc>
                <a:spcPct val="95000"/>
              </a:lnSpc>
              <a:spcBef>
                <a:spcPct val="40000"/>
              </a:spcBef>
              <a:buClr>
                <a:schemeClr val="accent5">
                  <a:lumMod val="50000"/>
                </a:schemeClr>
              </a:buClr>
              <a:buSzPct val="80000"/>
            </a:pPr>
            <a:r>
              <a:rPr lang="en-US" altLang="en-US" sz="3000" b="1" dirty="0">
                <a:solidFill>
                  <a:schemeClr val="bg1"/>
                </a:solidFill>
                <a:latin typeface="Century Schoolbook" panose="02040604050505020304" pitchFamily="18" charset="0"/>
                <a:cs typeface="Times New Roman" panose="02020603050405020304" pitchFamily="18" charset="0"/>
              </a:rPr>
              <a:t>Installation  and rehabilitation of water lines, water storage facilities and  sewer lines</a:t>
            </a:r>
          </a:p>
          <a:p>
            <a:pPr defTabSz="1543050">
              <a:lnSpc>
                <a:spcPct val="95000"/>
              </a:lnSpc>
              <a:spcBef>
                <a:spcPct val="40000"/>
              </a:spcBef>
              <a:buClr>
                <a:schemeClr val="accent5">
                  <a:lumMod val="50000"/>
                </a:schemeClr>
              </a:buClr>
              <a:buSzPct val="80000"/>
            </a:pPr>
            <a:r>
              <a:rPr lang="en-US" altLang="en-US" sz="3000" b="1" dirty="0">
                <a:solidFill>
                  <a:schemeClr val="bg1"/>
                </a:solidFill>
                <a:latin typeface="Century Schoolbook" panose="02040604050505020304" pitchFamily="18" charset="0"/>
                <a:cs typeface="Times New Roman" panose="02020603050405020304" pitchFamily="18" charset="0"/>
              </a:rPr>
              <a:t>Construction or upgrades to water/sewer plants</a:t>
            </a:r>
          </a:p>
          <a:p>
            <a:pPr marL="3200400" lvl="7" indent="0">
              <a:buNone/>
            </a:pPr>
            <a:endParaRPr lang="en-US" sz="32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21076927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Public Facilities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553673" y="1270920"/>
            <a:ext cx="10110181" cy="4943589"/>
          </a:xfrm>
        </p:spPr>
        <p:txBody>
          <a:bodyPr/>
          <a:lstStyle/>
          <a:p>
            <a:pPr>
              <a:lnSpc>
                <a:spcPct val="150000"/>
              </a:lnSpc>
              <a:buFont typeface="Wingdings" panose="05000000000000000000" pitchFamily="2" charset="2"/>
              <a:buChar char="Ø"/>
            </a:pPr>
            <a:r>
              <a:rPr lang="en-US" sz="2400" dirty="0">
                <a:solidFill>
                  <a:schemeClr val="bg1">
                    <a:lumMod val="85000"/>
                    <a:lumOff val="15000"/>
                  </a:schemeClr>
                </a:solidFill>
                <a:latin typeface="Century Schoolbook" panose="02040604050505020304" pitchFamily="18" charset="0"/>
              </a:rPr>
              <a:t> CDBG Public Facilities can partner with other funding sources</a:t>
            </a:r>
          </a:p>
          <a:p>
            <a:pPr lvl="1">
              <a:lnSpc>
                <a:spcPct val="150000"/>
              </a:lnSpc>
            </a:pPr>
            <a:r>
              <a:rPr lang="en-US" sz="2000" dirty="0">
                <a:solidFill>
                  <a:schemeClr val="bg1">
                    <a:lumMod val="85000"/>
                    <a:lumOff val="15000"/>
                  </a:schemeClr>
                </a:solidFill>
                <a:latin typeface="Century Schoolbook" panose="02040604050505020304" pitchFamily="18" charset="0"/>
              </a:rPr>
              <a:t>Kentucky Infrastructure Authority (KIA)</a:t>
            </a:r>
          </a:p>
          <a:p>
            <a:pPr lvl="1">
              <a:lnSpc>
                <a:spcPct val="150000"/>
              </a:lnSpc>
            </a:pPr>
            <a:r>
              <a:rPr lang="en-US" sz="2000" dirty="0">
                <a:solidFill>
                  <a:schemeClr val="bg1">
                    <a:lumMod val="85000"/>
                    <a:lumOff val="15000"/>
                  </a:schemeClr>
                </a:solidFill>
                <a:latin typeface="Century Schoolbook" panose="02040604050505020304" pitchFamily="18" charset="0"/>
              </a:rPr>
              <a:t>Appalachian Regional Commission (ARC)</a:t>
            </a:r>
          </a:p>
          <a:p>
            <a:pPr lvl="1">
              <a:lnSpc>
                <a:spcPct val="150000"/>
              </a:lnSpc>
            </a:pPr>
            <a:r>
              <a:rPr lang="en-US" sz="2000" dirty="0">
                <a:solidFill>
                  <a:schemeClr val="bg1">
                    <a:lumMod val="85000"/>
                    <a:lumOff val="15000"/>
                  </a:schemeClr>
                </a:solidFill>
                <a:latin typeface="Century Schoolbook" panose="02040604050505020304" pitchFamily="18" charset="0"/>
              </a:rPr>
              <a:t>US Rural Development (RD)</a:t>
            </a:r>
          </a:p>
          <a:p>
            <a:pPr lvl="1">
              <a:lnSpc>
                <a:spcPct val="150000"/>
              </a:lnSpc>
            </a:pPr>
            <a:r>
              <a:rPr lang="en-US" sz="2000" dirty="0">
                <a:solidFill>
                  <a:schemeClr val="bg1">
                    <a:lumMod val="85000"/>
                    <a:lumOff val="15000"/>
                  </a:schemeClr>
                </a:solidFill>
                <a:latin typeface="Century Schoolbook" panose="02040604050505020304" pitchFamily="18" charset="0"/>
              </a:rPr>
              <a:t>Economic Development Agency (EDA)</a:t>
            </a:r>
          </a:p>
          <a:p>
            <a:pPr lvl="1">
              <a:lnSpc>
                <a:spcPct val="150000"/>
              </a:lnSpc>
            </a:pPr>
            <a:r>
              <a:rPr lang="en-US" sz="2000" dirty="0">
                <a:solidFill>
                  <a:schemeClr val="bg1">
                    <a:lumMod val="85000"/>
                    <a:lumOff val="15000"/>
                  </a:schemeClr>
                </a:solidFill>
                <a:latin typeface="Century Schoolbook" panose="02040604050505020304" pitchFamily="18" charset="0"/>
              </a:rPr>
              <a:t>Abandoned Mine Lands (AML)</a:t>
            </a:r>
          </a:p>
          <a:p>
            <a:pPr lvl="1">
              <a:lnSpc>
                <a:spcPct val="150000"/>
              </a:lnSpc>
            </a:pPr>
            <a:r>
              <a:rPr lang="en-US" sz="2000" dirty="0">
                <a:solidFill>
                  <a:schemeClr val="bg1">
                    <a:lumMod val="85000"/>
                    <a:lumOff val="15000"/>
                  </a:schemeClr>
                </a:solidFill>
                <a:latin typeface="Century Schoolbook" panose="02040604050505020304" pitchFamily="18" charset="0"/>
              </a:rPr>
              <a:t>Corps of Engineering (COE)</a:t>
            </a:r>
          </a:p>
          <a:p>
            <a:pPr lvl="1">
              <a:lnSpc>
                <a:spcPct val="150000"/>
              </a:lnSpc>
            </a:pPr>
            <a:r>
              <a:rPr lang="en-US" sz="2000" dirty="0">
                <a:solidFill>
                  <a:schemeClr val="bg1">
                    <a:lumMod val="85000"/>
                    <a:lumOff val="15000"/>
                  </a:schemeClr>
                </a:solidFill>
                <a:latin typeface="Century Schoolbook" panose="02040604050505020304" pitchFamily="18" charset="0"/>
              </a:rPr>
              <a:t>State and local funds </a:t>
            </a:r>
          </a:p>
          <a:p>
            <a:pPr marL="3200400" lvl="7" indent="0">
              <a:buNone/>
            </a:pPr>
            <a:endParaRPr lang="en-US" sz="28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30940093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Public Facilities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0" y="1341511"/>
            <a:ext cx="5218048" cy="4943589"/>
          </a:xfrm>
        </p:spPr>
        <p:txBody>
          <a:bodyPr/>
          <a:lstStyle/>
          <a:p>
            <a:pPr marL="0" indent="0" algn="ctr">
              <a:lnSpc>
                <a:spcPct val="200000"/>
              </a:lnSpc>
              <a:buNone/>
            </a:pPr>
            <a:r>
              <a:rPr lang="en-US" sz="2400" dirty="0">
                <a:solidFill>
                  <a:schemeClr val="bg1">
                    <a:lumMod val="85000"/>
                    <a:lumOff val="15000"/>
                  </a:schemeClr>
                </a:solidFill>
                <a:latin typeface="Century Schoolbook" panose="02040604050505020304" pitchFamily="18" charset="0"/>
              </a:rPr>
              <a:t>McCreary County Marsh Creek Waterline Replacement</a:t>
            </a:r>
          </a:p>
          <a:p>
            <a:pPr algn="ctr">
              <a:lnSpc>
                <a:spcPct val="200000"/>
              </a:lnSpc>
            </a:pPr>
            <a:r>
              <a:rPr lang="en-US" sz="2400" dirty="0">
                <a:solidFill>
                  <a:schemeClr val="bg1">
                    <a:lumMod val="85000"/>
                    <a:lumOff val="15000"/>
                  </a:schemeClr>
                </a:solidFill>
                <a:latin typeface="Century Schoolbook" panose="02040604050505020304" pitchFamily="18" charset="0"/>
              </a:rPr>
              <a:t>CDBG $722,000</a:t>
            </a:r>
          </a:p>
          <a:p>
            <a:pPr algn="ctr">
              <a:lnSpc>
                <a:spcPct val="200000"/>
              </a:lnSpc>
            </a:pPr>
            <a:r>
              <a:rPr lang="en-US" sz="2400" dirty="0">
                <a:solidFill>
                  <a:schemeClr val="bg1">
                    <a:lumMod val="85000"/>
                    <a:lumOff val="15000"/>
                  </a:schemeClr>
                </a:solidFill>
                <a:latin typeface="Century Schoolbook" panose="02040604050505020304" pitchFamily="18" charset="0"/>
              </a:rPr>
              <a:t>RD $722,000</a:t>
            </a:r>
          </a:p>
          <a:p>
            <a:pPr marL="3200400" lvl="7" indent="0" algn="ctr">
              <a:buNone/>
            </a:pPr>
            <a:endParaRPr lang="en-US" sz="2800" b="1" dirty="0">
              <a:solidFill>
                <a:schemeClr val="bg1"/>
              </a:solidFill>
              <a:latin typeface="Century Schoolbook" panose="020406040505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1844" y="1341511"/>
            <a:ext cx="6343658" cy="4762525"/>
          </a:xfrm>
          <a:prstGeom prst="rect">
            <a:avLst/>
          </a:prstGeom>
        </p:spPr>
      </p:pic>
    </p:spTree>
    <p:extLst>
      <p:ext uri="{BB962C8B-B14F-4D97-AF65-F5344CB8AC3E}">
        <p14:creationId xmlns:p14="http://schemas.microsoft.com/office/powerpoint/2010/main" val="30212450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Public Facilities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218114" y="1325462"/>
            <a:ext cx="4154189" cy="5532538"/>
          </a:xfrm>
        </p:spPr>
        <p:txBody>
          <a:bodyPr/>
          <a:lstStyle/>
          <a:p>
            <a:pPr marL="0" indent="0" algn="ctr">
              <a:lnSpc>
                <a:spcPct val="150000"/>
              </a:lnSpc>
              <a:buNone/>
            </a:pPr>
            <a:r>
              <a:rPr lang="en-US" dirty="0">
                <a:solidFill>
                  <a:schemeClr val="bg1">
                    <a:lumMod val="85000"/>
                    <a:lumOff val="15000"/>
                  </a:schemeClr>
                </a:solidFill>
                <a:latin typeface="Century Schoolbook" panose="02040604050505020304" pitchFamily="18" charset="0"/>
              </a:rPr>
              <a:t>Burkesville Wastewater Treatment Plant</a:t>
            </a:r>
          </a:p>
          <a:p>
            <a:pPr algn="ctr">
              <a:lnSpc>
                <a:spcPct val="150000"/>
              </a:lnSpc>
            </a:pPr>
            <a:endParaRPr lang="en-US" dirty="0">
              <a:solidFill>
                <a:schemeClr val="bg1">
                  <a:lumMod val="85000"/>
                  <a:lumOff val="15000"/>
                </a:schemeClr>
              </a:solidFill>
              <a:latin typeface="Century Schoolbook" panose="02040604050505020304" pitchFamily="18" charset="0"/>
            </a:endParaRPr>
          </a:p>
          <a:p>
            <a:pPr algn="ctr">
              <a:lnSpc>
                <a:spcPct val="150000"/>
              </a:lnSpc>
            </a:pPr>
            <a:r>
              <a:rPr lang="en-US" dirty="0">
                <a:solidFill>
                  <a:schemeClr val="bg1">
                    <a:lumMod val="85000"/>
                    <a:lumOff val="15000"/>
                  </a:schemeClr>
                </a:solidFill>
                <a:latin typeface="Century Schoolbook" panose="02040604050505020304" pitchFamily="18" charset="0"/>
              </a:rPr>
              <a:t>CDBG $1,000,000</a:t>
            </a:r>
          </a:p>
          <a:p>
            <a:pPr algn="ctr">
              <a:lnSpc>
                <a:spcPct val="150000"/>
              </a:lnSpc>
            </a:pPr>
            <a:r>
              <a:rPr lang="en-US" dirty="0">
                <a:solidFill>
                  <a:schemeClr val="bg1">
                    <a:lumMod val="85000"/>
                    <a:lumOff val="15000"/>
                  </a:schemeClr>
                </a:solidFill>
                <a:latin typeface="Century Schoolbook" panose="02040604050505020304" pitchFamily="18" charset="0"/>
              </a:rPr>
              <a:t>KIA $2,831,370</a:t>
            </a:r>
          </a:p>
          <a:p>
            <a:pPr marL="3200400" lvl="7" indent="0">
              <a:buNone/>
            </a:pPr>
            <a:endParaRPr lang="en-US" sz="3200" b="1" dirty="0">
              <a:solidFill>
                <a:schemeClr val="bg1"/>
              </a:solidFill>
              <a:latin typeface="Century Schoolbook" panose="020406040505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4676" y="1895060"/>
            <a:ext cx="5788428" cy="4353533"/>
          </a:xfrm>
          <a:prstGeom prst="rect">
            <a:avLst/>
          </a:prstGeom>
        </p:spPr>
      </p:pic>
    </p:spTree>
    <p:extLst>
      <p:ext uri="{BB962C8B-B14F-4D97-AF65-F5344CB8AC3E}">
        <p14:creationId xmlns:p14="http://schemas.microsoft.com/office/powerpoint/2010/main" val="17566645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Recovery Kentucky</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67112" y="1610687"/>
            <a:ext cx="11702642" cy="4454553"/>
          </a:xfrm>
        </p:spPr>
        <p:txBody>
          <a:bodyPr/>
          <a:lstStyle/>
          <a:p>
            <a:pPr>
              <a:lnSpc>
                <a:spcPct val="90000"/>
              </a:lnSpc>
            </a:pPr>
            <a:r>
              <a:rPr lang="en-US" sz="2400" dirty="0">
                <a:solidFill>
                  <a:schemeClr val="bg1"/>
                </a:solidFill>
                <a:latin typeface="Century Schoolbook" panose="02040604050505020304" pitchFamily="18" charset="0"/>
              </a:rPr>
              <a:t>These Recovery Kentucky centers help address the state’s drug problem and resolve some of the state’s homeless issues simultaneously. The ultimate goal, however, is for residents of the recovery centers to achieve a life of sobriety and become productive members of society. </a:t>
            </a:r>
            <a:br>
              <a:rPr lang="en-US" sz="2400" dirty="0">
                <a:solidFill>
                  <a:schemeClr val="bg1"/>
                </a:solidFill>
                <a:latin typeface="Century Schoolbook" panose="02040604050505020304" pitchFamily="18" charset="0"/>
              </a:rPr>
            </a:br>
            <a:endParaRPr lang="en-US" sz="2400" dirty="0">
              <a:solidFill>
                <a:schemeClr val="bg1"/>
              </a:solidFill>
              <a:latin typeface="Century Schoolbook" panose="02040604050505020304" pitchFamily="18" charset="0"/>
            </a:endParaRPr>
          </a:p>
          <a:p>
            <a:pPr>
              <a:lnSpc>
                <a:spcPct val="90000"/>
              </a:lnSpc>
            </a:pPr>
            <a:r>
              <a:rPr kumimoji="0" lang="en-US" sz="2400" dirty="0">
                <a:solidFill>
                  <a:schemeClr val="bg1"/>
                </a:solidFill>
                <a:latin typeface="Century Schoolbook" panose="02040604050505020304" pitchFamily="18" charset="0"/>
              </a:rPr>
              <a:t>Recovery Kentucky is a joint effort by the Department for Local Government (DLG), the Kentucky Department of Corrections (DOC) and Kentucky Housing Corporation (KHC). These agencies have developed a financial plan that provides construction and operational financing. </a:t>
            </a:r>
          </a:p>
          <a:p>
            <a:pPr>
              <a:lnSpc>
                <a:spcPct val="90000"/>
              </a:lnSpc>
            </a:pPr>
            <a:endParaRPr kumimoji="0" lang="en-US" sz="2400" dirty="0">
              <a:solidFill>
                <a:schemeClr val="bg1"/>
              </a:solidFill>
              <a:latin typeface="Century Schoolbook" panose="02040604050505020304" pitchFamily="18" charset="0"/>
            </a:endParaRPr>
          </a:p>
          <a:p>
            <a:pPr marL="0" indent="0" algn="ctr">
              <a:lnSpc>
                <a:spcPct val="90000"/>
              </a:lnSpc>
              <a:buNone/>
            </a:pPr>
            <a:r>
              <a:rPr lang="en-US" sz="2400" dirty="0">
                <a:solidFill>
                  <a:schemeClr val="bg1"/>
                </a:solidFill>
                <a:latin typeface="Century Schoolbook" panose="02040604050505020304" pitchFamily="18" charset="0"/>
              </a:rPr>
              <a:t>For information, contact Mark Williams at 502-892-3485.</a:t>
            </a:r>
          </a:p>
        </p:txBody>
      </p:sp>
    </p:spTree>
    <p:extLst>
      <p:ext uri="{BB962C8B-B14F-4D97-AF65-F5344CB8AC3E}">
        <p14:creationId xmlns:p14="http://schemas.microsoft.com/office/powerpoint/2010/main" val="15699896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Recovery Kentucky</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63807" y="1357230"/>
            <a:ext cx="11702642" cy="5181327"/>
          </a:xfrm>
        </p:spPr>
        <p:txBody>
          <a:bodyPr numCol="2"/>
          <a:lstStyle/>
          <a:p>
            <a:pPr eaLnBrk="1" hangingPunct="1">
              <a:lnSpc>
                <a:spcPct val="80000"/>
              </a:lnSpc>
            </a:pPr>
            <a:r>
              <a:rPr lang="en-US" sz="2000" dirty="0">
                <a:solidFill>
                  <a:schemeClr val="bg1"/>
                </a:solidFill>
                <a:latin typeface="Century Schoolbook" panose="02040604050505020304" pitchFamily="18" charset="0"/>
              </a:rPr>
              <a:t>Women’s Addiction Recovery Manor (Henderson)</a:t>
            </a:r>
          </a:p>
          <a:p>
            <a:pPr eaLnBrk="1" hangingPunct="1">
              <a:lnSpc>
                <a:spcPct val="80000"/>
              </a:lnSpc>
            </a:pPr>
            <a:r>
              <a:rPr lang="en-US" sz="2000" dirty="0">
                <a:solidFill>
                  <a:schemeClr val="bg1"/>
                </a:solidFill>
                <a:latin typeface="Century Schoolbook" panose="02040604050505020304" pitchFamily="18" charset="0"/>
              </a:rPr>
              <a:t>Morehead Inspirational Center (Morehead)</a:t>
            </a:r>
          </a:p>
          <a:p>
            <a:pPr eaLnBrk="1" hangingPunct="1">
              <a:lnSpc>
                <a:spcPct val="80000"/>
              </a:lnSpc>
            </a:pPr>
            <a:r>
              <a:rPr lang="en-US" sz="2000" dirty="0">
                <a:solidFill>
                  <a:schemeClr val="bg1"/>
                </a:solidFill>
                <a:latin typeface="Century Schoolbook" panose="02040604050505020304" pitchFamily="18" charset="0"/>
              </a:rPr>
              <a:t>Brighton Center For Women (Florence)</a:t>
            </a:r>
          </a:p>
          <a:p>
            <a:pPr eaLnBrk="1" hangingPunct="1">
              <a:lnSpc>
                <a:spcPct val="80000"/>
              </a:lnSpc>
            </a:pPr>
            <a:r>
              <a:rPr lang="en-US" sz="2000" dirty="0">
                <a:solidFill>
                  <a:schemeClr val="bg1"/>
                </a:solidFill>
                <a:latin typeface="Century Schoolbook" panose="02040604050505020304" pitchFamily="18" charset="0"/>
              </a:rPr>
              <a:t>Cumberland Hope Community Center for Women (Harlan)</a:t>
            </a:r>
          </a:p>
          <a:p>
            <a:pPr eaLnBrk="1" hangingPunct="1">
              <a:lnSpc>
                <a:spcPct val="80000"/>
              </a:lnSpc>
            </a:pPr>
            <a:r>
              <a:rPr lang="en-US" sz="2000" dirty="0">
                <a:solidFill>
                  <a:schemeClr val="bg1"/>
                </a:solidFill>
                <a:latin typeface="Century Schoolbook" panose="02040604050505020304" pitchFamily="18" charset="0"/>
              </a:rPr>
              <a:t>Liberty Place for Women (Richmond)</a:t>
            </a:r>
          </a:p>
          <a:p>
            <a:pPr eaLnBrk="1" hangingPunct="1">
              <a:lnSpc>
                <a:spcPct val="80000"/>
              </a:lnSpc>
            </a:pPr>
            <a:r>
              <a:rPr lang="en-US" sz="2000" dirty="0">
                <a:solidFill>
                  <a:schemeClr val="bg1"/>
                </a:solidFill>
                <a:latin typeface="Century Schoolbook" panose="02040604050505020304" pitchFamily="18" charset="0"/>
              </a:rPr>
              <a:t>Trilogy Center for Women (Hopkinsville)</a:t>
            </a:r>
          </a:p>
          <a:p>
            <a:pPr eaLnBrk="1" hangingPunct="1">
              <a:lnSpc>
                <a:spcPct val="80000"/>
              </a:lnSpc>
            </a:pPr>
            <a:r>
              <a:rPr lang="en-US" sz="2000" dirty="0">
                <a:solidFill>
                  <a:schemeClr val="bg1"/>
                </a:solidFill>
                <a:latin typeface="Century Schoolbook" panose="02040604050505020304" pitchFamily="18" charset="0"/>
              </a:rPr>
              <a:t>Grateful Life Center for Men (Erlanger)</a:t>
            </a:r>
          </a:p>
          <a:p>
            <a:pPr eaLnBrk="1" hangingPunct="1">
              <a:lnSpc>
                <a:spcPct val="80000"/>
              </a:lnSpc>
            </a:pPr>
            <a:r>
              <a:rPr lang="en-US" sz="2000" dirty="0">
                <a:solidFill>
                  <a:schemeClr val="bg1"/>
                </a:solidFill>
                <a:latin typeface="Century Schoolbook" panose="02040604050505020304" pitchFamily="18" charset="0"/>
              </a:rPr>
              <a:t>Healing Place of Campbellsville for Men (Campbellsville) </a:t>
            </a:r>
          </a:p>
          <a:p>
            <a:pPr eaLnBrk="1" hangingPunct="1">
              <a:lnSpc>
                <a:spcPct val="80000"/>
              </a:lnSpc>
            </a:pPr>
            <a:r>
              <a:rPr lang="en-US" sz="2000" dirty="0">
                <a:solidFill>
                  <a:schemeClr val="bg1"/>
                </a:solidFill>
                <a:latin typeface="Century Schoolbook" panose="02040604050505020304" pitchFamily="18" charset="0"/>
              </a:rPr>
              <a:t>Owensboro Regional Recovery Center for Men</a:t>
            </a:r>
          </a:p>
          <a:p>
            <a:pPr eaLnBrk="1" hangingPunct="1">
              <a:lnSpc>
                <a:spcPct val="80000"/>
              </a:lnSpc>
            </a:pPr>
            <a:r>
              <a:rPr lang="en-US" sz="2000" dirty="0">
                <a:solidFill>
                  <a:schemeClr val="bg1"/>
                </a:solidFill>
                <a:latin typeface="Century Schoolbook" panose="02040604050505020304" pitchFamily="18" charset="0"/>
              </a:rPr>
              <a:t>CenterPoint Recovery Center for Men (Paducah)</a:t>
            </a:r>
          </a:p>
          <a:p>
            <a:pPr eaLnBrk="1" hangingPunct="1">
              <a:lnSpc>
                <a:spcPct val="80000"/>
              </a:lnSpc>
            </a:pPr>
            <a:r>
              <a:rPr lang="en-US" sz="2000" dirty="0">
                <a:solidFill>
                  <a:schemeClr val="bg1"/>
                </a:solidFill>
                <a:latin typeface="Century Schoolbook" panose="02040604050505020304" pitchFamily="18" charset="0"/>
              </a:rPr>
              <a:t>Hickory Hill Center for Men (Knott Co.)</a:t>
            </a:r>
          </a:p>
          <a:p>
            <a:pPr eaLnBrk="1" hangingPunct="1">
              <a:lnSpc>
                <a:spcPct val="80000"/>
              </a:lnSpc>
            </a:pPr>
            <a:r>
              <a:rPr lang="en-US" sz="2000" dirty="0">
                <a:solidFill>
                  <a:schemeClr val="bg1"/>
                </a:solidFill>
                <a:latin typeface="Century Schoolbook" panose="02040604050505020304" pitchFamily="18" charset="0"/>
              </a:rPr>
              <a:t>Men’s Addiction Recovery Campus (Bowling Green)</a:t>
            </a:r>
          </a:p>
          <a:p>
            <a:pPr eaLnBrk="1" hangingPunct="1">
              <a:lnSpc>
                <a:spcPct val="80000"/>
              </a:lnSpc>
            </a:pPr>
            <a:r>
              <a:rPr lang="en-US" sz="2000" dirty="0">
                <a:solidFill>
                  <a:schemeClr val="bg1"/>
                </a:solidFill>
                <a:latin typeface="Century Schoolbook" panose="02040604050505020304" pitchFamily="18" charset="0"/>
              </a:rPr>
              <a:t>Genesis Recovery Center for Men (Grayson)</a:t>
            </a:r>
          </a:p>
          <a:p>
            <a:pPr eaLnBrk="1" hangingPunct="1">
              <a:lnSpc>
                <a:spcPct val="80000"/>
              </a:lnSpc>
            </a:pPr>
            <a:r>
              <a:rPr lang="en-US" sz="2000" dirty="0">
                <a:solidFill>
                  <a:schemeClr val="bg1"/>
                </a:solidFill>
                <a:latin typeface="Century Schoolbook" panose="02040604050505020304" pitchFamily="18" charset="0"/>
              </a:rPr>
              <a:t>Sky Hope Recovery Center for Women (Somerset</a:t>
            </a:r>
            <a:r>
              <a:rPr lang="en-US" sz="2400" dirty="0">
                <a:solidFill>
                  <a:schemeClr val="bg1"/>
                </a:solidFill>
                <a:latin typeface="Century Schoolbook" panose="02040604050505020304" pitchFamily="18" charset="0"/>
              </a:rPr>
              <a:t>)</a:t>
            </a:r>
          </a:p>
        </p:txBody>
      </p:sp>
    </p:spTree>
    <p:extLst>
      <p:ext uri="{BB962C8B-B14F-4D97-AF65-F5344CB8AC3E}">
        <p14:creationId xmlns:p14="http://schemas.microsoft.com/office/powerpoint/2010/main" val="14426915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Locations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pic>
        <p:nvPicPr>
          <p:cNvPr id="7" name="Content Placeholder 6">
            <a:extLst>
              <a:ext uri="{FF2B5EF4-FFF2-40B4-BE49-F238E27FC236}">
                <a16:creationId xmlns:a16="http://schemas.microsoft.com/office/drawing/2014/main" id="{65FD7D02-1F81-4ABF-BB0C-7AD1C8BDD302}"/>
              </a:ext>
            </a:extLst>
          </p:cNvPr>
          <p:cNvPicPr>
            <a:picLocks noGrp="1" noChangeAspect="1"/>
          </p:cNvPicPr>
          <p:nvPr>
            <p:ph sz="half" idx="1"/>
          </p:nvPr>
        </p:nvPicPr>
        <p:blipFill>
          <a:blip r:embed="rId3"/>
          <a:stretch>
            <a:fillRect/>
          </a:stretch>
        </p:blipFill>
        <p:spPr>
          <a:xfrm>
            <a:off x="1082179" y="1308683"/>
            <a:ext cx="10257290" cy="4976417"/>
          </a:xfrm>
          <a:prstGeom prst="rect">
            <a:avLst/>
          </a:prstGeom>
        </p:spPr>
      </p:pic>
    </p:spTree>
    <p:extLst>
      <p:ext uri="{BB962C8B-B14F-4D97-AF65-F5344CB8AC3E}">
        <p14:creationId xmlns:p14="http://schemas.microsoft.com/office/powerpoint/2010/main" val="12637691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endParaRPr lang="en-US" sz="72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pic>
        <p:nvPicPr>
          <p:cNvPr id="2" name="Picture 1">
            <a:extLst>
              <a:ext uri="{FF2B5EF4-FFF2-40B4-BE49-F238E27FC236}">
                <a16:creationId xmlns:a16="http://schemas.microsoft.com/office/drawing/2014/main" id="{05FB1307-4EC0-4753-8C6F-A060AECB8E3F}"/>
              </a:ext>
            </a:extLst>
          </p:cNvPr>
          <p:cNvPicPr>
            <a:picLocks noChangeAspect="1"/>
          </p:cNvPicPr>
          <p:nvPr/>
        </p:nvPicPr>
        <p:blipFill>
          <a:blip r:embed="rId3"/>
          <a:stretch>
            <a:fillRect/>
          </a:stretch>
        </p:blipFill>
        <p:spPr>
          <a:xfrm>
            <a:off x="1960591" y="0"/>
            <a:ext cx="7944935" cy="6792014"/>
          </a:xfrm>
          <a:prstGeom prst="rect">
            <a:avLst/>
          </a:prstGeom>
        </p:spPr>
      </p:pic>
    </p:spTree>
    <p:extLst>
      <p:ext uri="{BB962C8B-B14F-4D97-AF65-F5344CB8AC3E}">
        <p14:creationId xmlns:p14="http://schemas.microsoft.com/office/powerpoint/2010/main" val="265617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Community Development Block Grant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Rectangle 1"/>
          <p:cNvSpPr/>
          <p:nvPr/>
        </p:nvSpPr>
        <p:spPr>
          <a:xfrm>
            <a:off x="696287" y="1576057"/>
            <a:ext cx="11400638" cy="3367076"/>
          </a:xfrm>
          <a:prstGeom prst="rect">
            <a:avLst/>
          </a:prstGeom>
        </p:spPr>
        <p:txBody>
          <a:bodyPr wrap="square">
            <a:spAutoFit/>
          </a:bodyPr>
          <a:lstStyle/>
          <a:p>
            <a:pPr marL="594360" indent="-457200">
              <a:lnSpc>
                <a:spcPct val="95000"/>
              </a:lnSpc>
              <a:buClr>
                <a:schemeClr val="accent5">
                  <a:lumMod val="50000"/>
                </a:schemeClr>
              </a:buClr>
              <a:buSzPct val="80000"/>
              <a:buFont typeface="Arial" panose="020B0604020202020204" pitchFamily="34" charset="0"/>
              <a:buChar char="•"/>
              <a:defRPr/>
            </a:pPr>
            <a:r>
              <a:rPr lang="en-US" sz="2800" dirty="0">
                <a:solidFill>
                  <a:schemeClr val="bg1"/>
                </a:solidFill>
                <a:latin typeface="Century Schoolbook" panose="02040604050505020304" pitchFamily="18" charset="0"/>
                <a:cs typeface="Times New Roman" pitchFamily="18" charset="0"/>
              </a:rPr>
              <a:t>2021 funding cycle began March 1, 2021</a:t>
            </a:r>
          </a:p>
          <a:p>
            <a:pPr marL="594360" indent="-457200">
              <a:lnSpc>
                <a:spcPct val="95000"/>
              </a:lnSpc>
              <a:buClr>
                <a:schemeClr val="accent5">
                  <a:lumMod val="50000"/>
                </a:schemeClr>
              </a:buClr>
              <a:buSzPct val="80000"/>
              <a:buFont typeface="Arial" panose="020B0604020202020204" pitchFamily="34" charset="0"/>
              <a:buChar char="•"/>
              <a:defRPr/>
            </a:pPr>
            <a:endParaRPr lang="en-US" sz="2800" dirty="0">
              <a:solidFill>
                <a:schemeClr val="bg1"/>
              </a:solidFill>
              <a:latin typeface="Century Schoolbook" panose="02040604050505020304" pitchFamily="18" charset="0"/>
              <a:cs typeface="Times New Roman" pitchFamily="18" charset="0"/>
            </a:endParaRPr>
          </a:p>
          <a:p>
            <a:pPr marL="137160">
              <a:lnSpc>
                <a:spcPct val="95000"/>
              </a:lnSpc>
              <a:buClr>
                <a:schemeClr val="accent5">
                  <a:lumMod val="50000"/>
                </a:schemeClr>
              </a:buClr>
              <a:buSzPct val="80000"/>
              <a:defRPr/>
            </a:pPr>
            <a:r>
              <a:rPr lang="en-US" sz="2800" b="1" dirty="0">
                <a:solidFill>
                  <a:schemeClr val="bg1"/>
                </a:solidFill>
                <a:latin typeface="Century Schoolbook" panose="02040604050505020304" pitchFamily="18" charset="0"/>
                <a:cs typeface="Times New Roman" pitchFamily="18" charset="0"/>
              </a:rPr>
              <a:t>Application Deadlines</a:t>
            </a:r>
          </a:p>
          <a:p>
            <a:pPr marL="594360" indent="-457200">
              <a:lnSpc>
                <a:spcPct val="95000"/>
              </a:lnSpc>
              <a:buClr>
                <a:schemeClr val="accent5">
                  <a:lumMod val="50000"/>
                </a:schemeClr>
              </a:buClr>
              <a:buSzPct val="80000"/>
              <a:buFont typeface="Arial" panose="020B0604020202020204" pitchFamily="34" charset="0"/>
              <a:buChar char="•"/>
              <a:defRPr/>
            </a:pPr>
            <a:endParaRPr lang="en-US" sz="2800" dirty="0">
              <a:solidFill>
                <a:schemeClr val="bg1"/>
              </a:solidFill>
              <a:latin typeface="Century Schoolbook" panose="02040604050505020304" pitchFamily="18" charset="0"/>
              <a:cs typeface="Times New Roman" pitchFamily="18" charset="0"/>
            </a:endParaRPr>
          </a:p>
          <a:p>
            <a:pPr marL="594360" indent="-457200">
              <a:lnSpc>
                <a:spcPct val="95000"/>
              </a:lnSpc>
              <a:buClr>
                <a:schemeClr val="accent5">
                  <a:lumMod val="50000"/>
                </a:schemeClr>
              </a:buClr>
              <a:buSzPct val="80000"/>
              <a:buFont typeface="Arial" panose="020B0604020202020204" pitchFamily="34" charset="0"/>
              <a:buChar char="•"/>
              <a:defRPr/>
            </a:pPr>
            <a:r>
              <a:rPr lang="en-US" sz="2800" dirty="0">
                <a:solidFill>
                  <a:schemeClr val="bg1"/>
                </a:solidFill>
                <a:latin typeface="Century Schoolbook" panose="02040604050505020304" pitchFamily="18" charset="0"/>
                <a:cs typeface="Times New Roman" pitchFamily="18" charset="0"/>
              </a:rPr>
              <a:t>Community Projects and Public Facilities – September 1, 2021</a:t>
            </a:r>
          </a:p>
          <a:p>
            <a:pPr marL="594360" indent="-457200">
              <a:lnSpc>
                <a:spcPct val="95000"/>
              </a:lnSpc>
              <a:buClr>
                <a:schemeClr val="accent5">
                  <a:lumMod val="50000"/>
                </a:schemeClr>
              </a:buClr>
              <a:buSzPct val="80000"/>
              <a:buFont typeface="Arial" panose="020B0604020202020204" pitchFamily="34" charset="0"/>
              <a:buChar char="•"/>
              <a:defRPr/>
            </a:pPr>
            <a:endParaRPr lang="en-US" sz="2800" dirty="0">
              <a:solidFill>
                <a:schemeClr val="bg1"/>
              </a:solidFill>
              <a:latin typeface="Century Schoolbook" panose="02040604050505020304" pitchFamily="18" charset="0"/>
              <a:cs typeface="Times New Roman" pitchFamily="18" charset="0"/>
            </a:endParaRPr>
          </a:p>
          <a:p>
            <a:pPr marL="594360" indent="-457200">
              <a:lnSpc>
                <a:spcPct val="95000"/>
              </a:lnSpc>
              <a:buClr>
                <a:schemeClr val="accent5">
                  <a:lumMod val="50000"/>
                </a:schemeClr>
              </a:buClr>
              <a:buSzPct val="80000"/>
              <a:buFont typeface="Arial" panose="020B0604020202020204" pitchFamily="34" charset="0"/>
              <a:buChar char="•"/>
              <a:defRPr/>
            </a:pPr>
            <a:r>
              <a:rPr lang="en-US" sz="2800" dirty="0">
                <a:solidFill>
                  <a:schemeClr val="bg1"/>
                </a:solidFill>
                <a:latin typeface="Century Schoolbook" panose="02040604050505020304" pitchFamily="18" charset="0"/>
                <a:cs typeface="Times New Roman" pitchFamily="18" charset="0"/>
              </a:rPr>
              <a:t>CERF, Economic Development, Housing and Recovery KY applications will be accepted until January 31, 2022</a:t>
            </a:r>
          </a:p>
        </p:txBody>
      </p:sp>
    </p:spTree>
    <p:extLst>
      <p:ext uri="{BB962C8B-B14F-4D97-AF65-F5344CB8AC3E}">
        <p14:creationId xmlns:p14="http://schemas.microsoft.com/office/powerpoint/2010/main" val="24392592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endParaRPr lang="en-US" sz="72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pic>
        <p:nvPicPr>
          <p:cNvPr id="4" name="Picture 3">
            <a:extLst>
              <a:ext uri="{FF2B5EF4-FFF2-40B4-BE49-F238E27FC236}">
                <a16:creationId xmlns:a16="http://schemas.microsoft.com/office/drawing/2014/main" id="{573700F5-0978-4F2F-9998-94BB290CDFA3}"/>
              </a:ext>
            </a:extLst>
          </p:cNvPr>
          <p:cNvPicPr>
            <a:picLocks noChangeAspect="1"/>
          </p:cNvPicPr>
          <p:nvPr/>
        </p:nvPicPr>
        <p:blipFill>
          <a:blip r:embed="rId3"/>
          <a:stretch>
            <a:fillRect/>
          </a:stretch>
        </p:blipFill>
        <p:spPr>
          <a:xfrm>
            <a:off x="1939636" y="0"/>
            <a:ext cx="8026399" cy="6285100"/>
          </a:xfrm>
          <a:prstGeom prst="rect">
            <a:avLst/>
          </a:prstGeom>
        </p:spPr>
      </p:pic>
    </p:spTree>
    <p:extLst>
      <p:ext uri="{BB962C8B-B14F-4D97-AF65-F5344CB8AC3E}">
        <p14:creationId xmlns:p14="http://schemas.microsoft.com/office/powerpoint/2010/main" val="25461540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endParaRPr lang="en-US" sz="72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pic>
        <p:nvPicPr>
          <p:cNvPr id="2" name="Picture 1">
            <a:extLst>
              <a:ext uri="{FF2B5EF4-FFF2-40B4-BE49-F238E27FC236}">
                <a16:creationId xmlns:a16="http://schemas.microsoft.com/office/drawing/2014/main" id="{1B11C679-86FE-4A4E-96CC-06E72102FED6}"/>
              </a:ext>
            </a:extLst>
          </p:cNvPr>
          <p:cNvPicPr>
            <a:picLocks noChangeAspect="1"/>
          </p:cNvPicPr>
          <p:nvPr/>
        </p:nvPicPr>
        <p:blipFill>
          <a:blip r:embed="rId3"/>
          <a:stretch>
            <a:fillRect/>
          </a:stretch>
        </p:blipFill>
        <p:spPr>
          <a:xfrm>
            <a:off x="2262317" y="65986"/>
            <a:ext cx="7260965" cy="6219114"/>
          </a:xfrm>
          <a:prstGeom prst="rect">
            <a:avLst/>
          </a:prstGeom>
        </p:spPr>
      </p:pic>
    </p:spTree>
    <p:extLst>
      <p:ext uri="{BB962C8B-B14F-4D97-AF65-F5344CB8AC3E}">
        <p14:creationId xmlns:p14="http://schemas.microsoft.com/office/powerpoint/2010/main" val="34504038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Do’s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Content Placeholder 1">
            <a:extLst>
              <a:ext uri="{FF2B5EF4-FFF2-40B4-BE49-F238E27FC236}">
                <a16:creationId xmlns:a16="http://schemas.microsoft.com/office/drawing/2014/main" id="{EF195717-AEEA-43AC-B66F-251A4A83683A}"/>
              </a:ext>
            </a:extLst>
          </p:cNvPr>
          <p:cNvSpPr>
            <a:spLocks noGrp="1"/>
          </p:cNvSpPr>
          <p:nvPr>
            <p:ph sz="half" idx="1"/>
          </p:nvPr>
        </p:nvSpPr>
        <p:spPr>
          <a:xfrm>
            <a:off x="680985" y="1431202"/>
            <a:ext cx="10523169" cy="4623024"/>
          </a:xfrm>
        </p:spPr>
        <p:txBody>
          <a:bodyPr/>
          <a:lstStyle/>
          <a:p>
            <a:pPr lvl="0"/>
            <a:r>
              <a:rPr lang="en-US" dirty="0">
                <a:solidFill>
                  <a:schemeClr val="bg1"/>
                </a:solidFill>
                <a:latin typeface="Century Schoolbook" panose="02040604050505020304" pitchFamily="18" charset="0"/>
              </a:rPr>
              <a:t>Follow the 2 CRF Part 200 procurement regulations </a:t>
            </a:r>
            <a:r>
              <a:rPr lang="en-US" b="1" i="1" dirty="0">
                <a:solidFill>
                  <a:srgbClr val="FF0000"/>
                </a:solidFill>
                <a:latin typeface="Century Schoolbook" panose="02040604050505020304" pitchFamily="18" charset="0"/>
              </a:rPr>
              <a:t>prior</a:t>
            </a:r>
            <a:r>
              <a:rPr lang="en-US" b="1" dirty="0">
                <a:solidFill>
                  <a:srgbClr val="FF0000"/>
                </a:solidFill>
                <a:latin typeface="Century Schoolbook" panose="02040604050505020304" pitchFamily="18" charset="0"/>
              </a:rPr>
              <a:t> </a:t>
            </a:r>
            <a:r>
              <a:rPr lang="en-US" dirty="0">
                <a:solidFill>
                  <a:schemeClr val="bg1"/>
                </a:solidFill>
                <a:latin typeface="Century Schoolbook" panose="02040604050505020304" pitchFamily="18" charset="0"/>
              </a:rPr>
              <a:t>to completing any work on the application for all professional services (administrators, architects or engineers). Note: if this is not followed properly those cost will be deemed ineligible for CDBG funding.</a:t>
            </a:r>
          </a:p>
          <a:p>
            <a:pPr marL="0" lvl="0" indent="0">
              <a:buNone/>
            </a:pPr>
            <a:endParaRPr lang="en-US" dirty="0">
              <a:solidFill>
                <a:schemeClr val="bg1"/>
              </a:solidFill>
              <a:latin typeface="Century Schoolbook" panose="02040604050505020304" pitchFamily="18" charset="0"/>
            </a:endParaRPr>
          </a:p>
          <a:p>
            <a:pPr lvl="0"/>
            <a:r>
              <a:rPr lang="en-US" dirty="0">
                <a:solidFill>
                  <a:schemeClr val="bg1"/>
                </a:solidFill>
                <a:latin typeface="Century Schoolbook" panose="02040604050505020304" pitchFamily="18" charset="0"/>
              </a:rPr>
              <a:t>Look for </a:t>
            </a:r>
            <a:r>
              <a:rPr lang="en-US" b="1" dirty="0">
                <a:solidFill>
                  <a:schemeClr val="bg1"/>
                </a:solidFill>
                <a:latin typeface="Century Schoolbook" panose="02040604050505020304" pitchFamily="18" charset="0"/>
              </a:rPr>
              <a:t>“Ready to Go”</a:t>
            </a:r>
            <a:r>
              <a:rPr lang="en-US" dirty="0">
                <a:solidFill>
                  <a:schemeClr val="bg1"/>
                </a:solidFill>
                <a:latin typeface="Century Schoolbook" panose="02040604050505020304" pitchFamily="18" charset="0"/>
              </a:rPr>
              <a:t> projects that can go to construction or be implemented quickly. The current rating system is geared toward ready to go projects.</a:t>
            </a:r>
          </a:p>
          <a:p>
            <a:pPr algn="ctr">
              <a:buNone/>
            </a:pPr>
            <a:r>
              <a:rPr lang="en-US" sz="2000" b="1" dirty="0">
                <a:latin typeface="Century Schoolbook" panose="02040604050505020304" pitchFamily="18" charset="0"/>
              </a:rPr>
              <a:t>TUCKY</a:t>
            </a:r>
          </a:p>
          <a:p>
            <a:pPr algn="ctr">
              <a:buNone/>
            </a:pPr>
            <a:endParaRPr lang="en-US" sz="2000" b="1" dirty="0">
              <a:latin typeface="Century Schoolbook" panose="02040604050505020304" pitchFamily="18" charset="0"/>
            </a:endParaRPr>
          </a:p>
        </p:txBody>
      </p:sp>
    </p:spTree>
    <p:extLst>
      <p:ext uri="{BB962C8B-B14F-4D97-AF65-F5344CB8AC3E}">
        <p14:creationId xmlns:p14="http://schemas.microsoft.com/office/powerpoint/2010/main" val="30369472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Do’s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8" name="Content Placeholder 1">
            <a:extLst>
              <a:ext uri="{FF2B5EF4-FFF2-40B4-BE49-F238E27FC236}">
                <a16:creationId xmlns:a16="http://schemas.microsoft.com/office/drawing/2014/main" id="{8E5B0153-1FA7-4A63-A722-31F51CDEB362}"/>
              </a:ext>
            </a:extLst>
          </p:cNvPr>
          <p:cNvSpPr>
            <a:spLocks noGrp="1"/>
          </p:cNvSpPr>
          <p:nvPr>
            <p:ph sz="half" idx="1"/>
          </p:nvPr>
        </p:nvSpPr>
        <p:spPr>
          <a:xfrm>
            <a:off x="838199" y="1344058"/>
            <a:ext cx="10795613" cy="4832905"/>
          </a:xfrm>
        </p:spPr>
        <p:txBody>
          <a:bodyPr/>
          <a:lstStyle/>
          <a:p>
            <a:pPr lvl="0"/>
            <a:r>
              <a:rPr lang="en-US" b="1" dirty="0">
                <a:solidFill>
                  <a:schemeClr val="bg1"/>
                </a:solidFill>
                <a:latin typeface="Century Schoolbook" panose="02040604050505020304" pitchFamily="18" charset="0"/>
              </a:rPr>
              <a:t>Gather detailed information</a:t>
            </a:r>
            <a:r>
              <a:rPr lang="en-US" dirty="0">
                <a:solidFill>
                  <a:schemeClr val="bg1"/>
                </a:solidFill>
                <a:latin typeface="Century Schoolbook" panose="02040604050505020304" pitchFamily="18" charset="0"/>
              </a:rPr>
              <a:t> before writing the application from locals, managers, city officials, enforcement agencies, etc. This will help provide details and documentation to show project need and effectiveness. Summarize information obtained in the application. </a:t>
            </a:r>
          </a:p>
          <a:p>
            <a:pPr lvl="0"/>
            <a:r>
              <a:rPr lang="en-US" b="1" dirty="0">
                <a:solidFill>
                  <a:schemeClr val="bg1"/>
                </a:solidFill>
                <a:latin typeface="Century Schoolbook" panose="02040604050505020304" pitchFamily="18" charset="0"/>
              </a:rPr>
              <a:t>Talk with all funding agencies</a:t>
            </a:r>
            <a:r>
              <a:rPr lang="en-US" dirty="0">
                <a:solidFill>
                  <a:schemeClr val="bg1"/>
                </a:solidFill>
                <a:latin typeface="Century Schoolbook" panose="02040604050505020304" pitchFamily="18" charset="0"/>
              </a:rPr>
              <a:t>, inform them of your intent to apply.</a:t>
            </a:r>
          </a:p>
          <a:p>
            <a:pPr lvl="0"/>
            <a:r>
              <a:rPr lang="en-US" dirty="0">
                <a:solidFill>
                  <a:schemeClr val="bg1"/>
                </a:solidFill>
                <a:latin typeface="Century Schoolbook" panose="02040604050505020304" pitchFamily="18" charset="0"/>
              </a:rPr>
              <a:t>Begin </a:t>
            </a:r>
            <a:r>
              <a:rPr lang="en-US" b="1" dirty="0">
                <a:solidFill>
                  <a:schemeClr val="bg1"/>
                </a:solidFill>
                <a:latin typeface="Century Schoolbook" panose="02040604050505020304" pitchFamily="18" charset="0"/>
              </a:rPr>
              <a:t>Clearinghouse</a:t>
            </a:r>
            <a:r>
              <a:rPr lang="en-US" dirty="0">
                <a:solidFill>
                  <a:schemeClr val="bg1"/>
                </a:solidFill>
                <a:latin typeface="Century Schoolbook" panose="02040604050505020304" pitchFamily="18" charset="0"/>
              </a:rPr>
              <a:t> and </a:t>
            </a:r>
            <a:r>
              <a:rPr lang="en-US" b="1" dirty="0">
                <a:solidFill>
                  <a:schemeClr val="bg1"/>
                </a:solidFill>
                <a:latin typeface="Century Schoolbook" panose="02040604050505020304" pitchFamily="18" charset="0"/>
              </a:rPr>
              <a:t>SHPO</a:t>
            </a:r>
            <a:r>
              <a:rPr lang="en-US" dirty="0">
                <a:solidFill>
                  <a:schemeClr val="bg1"/>
                </a:solidFill>
                <a:latin typeface="Century Schoolbook" panose="02040604050505020304" pitchFamily="18" charset="0"/>
              </a:rPr>
              <a:t> review as early as possible </a:t>
            </a:r>
          </a:p>
          <a:p>
            <a:pPr lvl="0"/>
            <a:r>
              <a:rPr lang="en-US" dirty="0">
                <a:solidFill>
                  <a:schemeClr val="bg1"/>
                </a:solidFill>
                <a:latin typeface="Century Schoolbook" panose="02040604050505020304" pitchFamily="18" charset="0"/>
              </a:rPr>
              <a:t>Keep in mind </a:t>
            </a:r>
            <a:r>
              <a:rPr lang="en-US" b="1" dirty="0">
                <a:solidFill>
                  <a:schemeClr val="bg1"/>
                </a:solidFill>
                <a:latin typeface="Century Schoolbook" panose="02040604050505020304" pitchFamily="18" charset="0"/>
              </a:rPr>
              <a:t>deadlines, page limits, and attachments</a:t>
            </a:r>
            <a:r>
              <a:rPr lang="en-US" dirty="0">
                <a:solidFill>
                  <a:schemeClr val="bg1"/>
                </a:solidFill>
                <a:latin typeface="Century Schoolbook" panose="02040604050505020304" pitchFamily="18" charset="0"/>
              </a:rPr>
              <a:t>.</a:t>
            </a:r>
            <a:r>
              <a:rPr lang="en-US" u="sng" dirty="0">
                <a:solidFill>
                  <a:schemeClr val="bg1"/>
                </a:solidFill>
                <a:latin typeface="Century Schoolbook" panose="02040604050505020304" pitchFamily="18" charset="0"/>
              </a:rPr>
              <a:t> </a:t>
            </a:r>
            <a:endParaRPr lang="en-US" dirty="0">
              <a:solidFill>
                <a:schemeClr val="bg1"/>
              </a:solidFill>
              <a:latin typeface="Century Schoolbook" panose="02040604050505020304" pitchFamily="18" charset="0"/>
            </a:endParaRPr>
          </a:p>
          <a:p>
            <a:r>
              <a:rPr lang="en-US" b="1" dirty="0">
                <a:solidFill>
                  <a:schemeClr val="bg1"/>
                </a:solidFill>
                <a:latin typeface="Century Schoolbook" panose="02040604050505020304" pitchFamily="18" charset="0"/>
              </a:rPr>
              <a:t>Read and follow </a:t>
            </a:r>
            <a:r>
              <a:rPr lang="en-US" dirty="0">
                <a:solidFill>
                  <a:schemeClr val="bg1"/>
                </a:solidFill>
                <a:latin typeface="Century Schoolbook" panose="02040604050505020304" pitchFamily="18" charset="0"/>
              </a:rPr>
              <a:t>instructions provided with the application prior to beginning. </a:t>
            </a:r>
          </a:p>
          <a:p>
            <a:pPr algn="ctr">
              <a:buNone/>
            </a:pPr>
            <a:r>
              <a:rPr lang="en-US" sz="2000" b="1" dirty="0">
                <a:latin typeface="Century Schoolbook" panose="02040604050505020304" pitchFamily="18" charset="0"/>
              </a:rPr>
              <a:t>TUCKY</a:t>
            </a:r>
          </a:p>
          <a:p>
            <a:pPr algn="ctr">
              <a:buNone/>
            </a:pPr>
            <a:endParaRPr lang="en-US" sz="2000" b="1" dirty="0">
              <a:latin typeface="Century Schoolbook" panose="02040604050505020304" pitchFamily="18" charset="0"/>
            </a:endParaRPr>
          </a:p>
        </p:txBody>
      </p:sp>
    </p:spTree>
    <p:extLst>
      <p:ext uri="{BB962C8B-B14F-4D97-AF65-F5344CB8AC3E}">
        <p14:creationId xmlns:p14="http://schemas.microsoft.com/office/powerpoint/2010/main" val="24786461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Do’s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8" name="Content Placeholder 1">
            <a:extLst>
              <a:ext uri="{FF2B5EF4-FFF2-40B4-BE49-F238E27FC236}">
                <a16:creationId xmlns:a16="http://schemas.microsoft.com/office/drawing/2014/main" id="{8E5B0153-1FA7-4A63-A722-31F51CDEB362}"/>
              </a:ext>
            </a:extLst>
          </p:cNvPr>
          <p:cNvSpPr>
            <a:spLocks noGrp="1"/>
          </p:cNvSpPr>
          <p:nvPr>
            <p:ph sz="half" idx="1"/>
          </p:nvPr>
        </p:nvSpPr>
        <p:spPr>
          <a:xfrm>
            <a:off x="838199" y="1344058"/>
            <a:ext cx="10795613" cy="4832905"/>
          </a:xfrm>
        </p:spPr>
        <p:txBody>
          <a:bodyPr/>
          <a:lstStyle/>
          <a:p>
            <a:pPr algn="ctr">
              <a:buNone/>
            </a:pPr>
            <a:r>
              <a:rPr lang="en-US" sz="2000" b="1" dirty="0">
                <a:latin typeface="Century Schoolbook" panose="02040604050505020304" pitchFamily="18" charset="0"/>
              </a:rPr>
              <a:t>TUCKY</a:t>
            </a:r>
          </a:p>
          <a:p>
            <a:pPr algn="ctr">
              <a:buNone/>
            </a:pPr>
            <a:endParaRPr lang="en-US" sz="2000" b="1" dirty="0">
              <a:latin typeface="Century Schoolbook" panose="02040604050505020304" pitchFamily="18" charset="0"/>
            </a:endParaRPr>
          </a:p>
        </p:txBody>
      </p:sp>
      <p:sp>
        <p:nvSpPr>
          <p:cNvPr id="7" name="Content Placeholder 1">
            <a:extLst>
              <a:ext uri="{FF2B5EF4-FFF2-40B4-BE49-F238E27FC236}">
                <a16:creationId xmlns:a16="http://schemas.microsoft.com/office/drawing/2014/main" id="{8A74C02F-C919-463A-A65C-8AEC32B4F92F}"/>
              </a:ext>
            </a:extLst>
          </p:cNvPr>
          <p:cNvSpPr txBox="1">
            <a:spLocks/>
          </p:cNvSpPr>
          <p:nvPr/>
        </p:nvSpPr>
        <p:spPr>
          <a:xfrm>
            <a:off x="749148" y="1476260"/>
            <a:ext cx="11116018" cy="50611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chemeClr val="bg1"/>
                </a:solidFill>
                <a:latin typeface="Century Schoolbook" panose="02040604050505020304" pitchFamily="18" charset="0"/>
              </a:rPr>
              <a:t>Be concise and to the point</a:t>
            </a:r>
            <a:r>
              <a:rPr lang="en-US" dirty="0">
                <a:solidFill>
                  <a:schemeClr val="bg1"/>
                </a:solidFill>
                <a:latin typeface="Century Schoolbook" panose="02040604050505020304" pitchFamily="18" charset="0"/>
              </a:rPr>
              <a:t>, often bullet points will get the point across better than long narrative.  Review and summarize reports and studies about the project. </a:t>
            </a:r>
          </a:p>
          <a:p>
            <a:r>
              <a:rPr lang="en-US" b="1" dirty="0">
                <a:solidFill>
                  <a:schemeClr val="bg1"/>
                </a:solidFill>
                <a:latin typeface="Century Schoolbook" panose="02040604050505020304" pitchFamily="18" charset="0"/>
              </a:rPr>
              <a:t>Be specific</a:t>
            </a:r>
            <a:r>
              <a:rPr lang="en-US" dirty="0">
                <a:solidFill>
                  <a:schemeClr val="bg1"/>
                </a:solidFill>
                <a:latin typeface="Century Schoolbook" panose="02040604050505020304" pitchFamily="18" charset="0"/>
              </a:rPr>
              <a:t>, use numbers when applicable (In 2020, we had 21 waterline breaks).</a:t>
            </a:r>
          </a:p>
          <a:p>
            <a:r>
              <a:rPr lang="en-US" b="1" dirty="0">
                <a:solidFill>
                  <a:schemeClr val="bg1"/>
                </a:solidFill>
                <a:latin typeface="Century Schoolbook" panose="02040604050505020304" pitchFamily="18" charset="0"/>
              </a:rPr>
              <a:t>Explain everything clearly</a:t>
            </a:r>
            <a:r>
              <a:rPr lang="en-US" dirty="0">
                <a:solidFill>
                  <a:schemeClr val="bg1"/>
                </a:solidFill>
                <a:latin typeface="Century Schoolbook" panose="02040604050505020304" pitchFamily="18" charset="0"/>
              </a:rPr>
              <a:t>, write the application as if you are submitting it to someone that has never reviewed an application before. </a:t>
            </a:r>
          </a:p>
          <a:p>
            <a:r>
              <a:rPr lang="en-US" b="1" dirty="0">
                <a:solidFill>
                  <a:schemeClr val="bg1"/>
                </a:solidFill>
                <a:latin typeface="Century Schoolbook" panose="02040604050505020304" pitchFamily="18" charset="0"/>
              </a:rPr>
              <a:t>Complete the budget section</a:t>
            </a:r>
            <a:r>
              <a:rPr lang="en-US" dirty="0">
                <a:solidFill>
                  <a:schemeClr val="bg1"/>
                </a:solidFill>
                <a:latin typeface="Century Schoolbook" panose="02040604050505020304" pitchFamily="18" charset="0"/>
              </a:rPr>
              <a:t>, providing details and specific line items. Check math.</a:t>
            </a:r>
          </a:p>
          <a:p>
            <a:pPr algn="ctr">
              <a:buFont typeface="Arial" panose="020B0604020202020204" pitchFamily="34" charset="0"/>
              <a:buNone/>
            </a:pPr>
            <a:r>
              <a:rPr lang="en-US" sz="2000" b="1" dirty="0">
                <a:latin typeface="Century Schoolbook" panose="02040604050505020304" pitchFamily="18" charset="0"/>
              </a:rPr>
              <a:t>TUCKY</a:t>
            </a:r>
          </a:p>
          <a:p>
            <a:pPr algn="ctr">
              <a:buFont typeface="Arial" panose="020B0604020202020204" pitchFamily="34" charset="0"/>
              <a:buNone/>
            </a:pPr>
            <a:endParaRPr lang="en-US" sz="2000" b="1" dirty="0">
              <a:latin typeface="Century Schoolbook" panose="02040604050505020304" pitchFamily="18" charset="0"/>
            </a:endParaRPr>
          </a:p>
        </p:txBody>
      </p:sp>
    </p:spTree>
    <p:extLst>
      <p:ext uri="{BB962C8B-B14F-4D97-AF65-F5344CB8AC3E}">
        <p14:creationId xmlns:p14="http://schemas.microsoft.com/office/powerpoint/2010/main" val="28225629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Do’s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8" name="Content Placeholder 1">
            <a:extLst>
              <a:ext uri="{FF2B5EF4-FFF2-40B4-BE49-F238E27FC236}">
                <a16:creationId xmlns:a16="http://schemas.microsoft.com/office/drawing/2014/main" id="{8E5B0153-1FA7-4A63-A722-31F51CDEB362}"/>
              </a:ext>
            </a:extLst>
          </p:cNvPr>
          <p:cNvSpPr>
            <a:spLocks noGrp="1"/>
          </p:cNvSpPr>
          <p:nvPr>
            <p:ph sz="half" idx="1"/>
          </p:nvPr>
        </p:nvSpPr>
        <p:spPr>
          <a:xfrm>
            <a:off x="154237" y="1344058"/>
            <a:ext cx="11479576" cy="4832905"/>
          </a:xfrm>
        </p:spPr>
        <p:txBody>
          <a:bodyPr/>
          <a:lstStyle/>
          <a:p>
            <a:pPr algn="ctr">
              <a:buNone/>
            </a:pPr>
            <a:r>
              <a:rPr lang="en-US" b="1" dirty="0">
                <a:latin typeface="Century Schoolbook" panose="02040604050505020304" pitchFamily="18" charset="0"/>
              </a:rPr>
              <a:t>TUCKY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1" i="0" u="sng" strike="noStrike" kern="1200" cap="none" spc="0" normalizeH="0" baseline="0" noProof="0" dirty="0">
                <a:ln>
                  <a:noFill/>
                </a:ln>
                <a:solidFill>
                  <a:prstClr val="black"/>
                </a:solidFill>
                <a:effectLst/>
                <a:uLnTx/>
                <a:uFillTx/>
                <a:latin typeface="Century Schoolbook" panose="02040604050505020304" pitchFamily="18" charset="0"/>
                <a:ea typeface="+mn-ea"/>
                <a:cs typeface="+mn-cs"/>
              </a:rPr>
              <a:t>Proofread</a:t>
            </a:r>
            <a:r>
              <a:rPr kumimoji="0" lang="en-US" b="0" i="0" u="sng" strike="noStrike" kern="1200" cap="none" spc="0" normalizeH="0" baseline="0" noProof="0" dirty="0">
                <a:ln>
                  <a:noFill/>
                </a:ln>
                <a:solidFill>
                  <a:prstClr val="black"/>
                </a:solidFill>
                <a:effectLst/>
                <a:uLnTx/>
                <a:uFillTx/>
                <a:latin typeface="Century Schoolbook" panose="02040604050505020304" pitchFamily="18" charset="0"/>
                <a:ea typeface="+mn-ea"/>
                <a:cs typeface="+mn-cs"/>
              </a:rPr>
              <a:t> </a:t>
            </a:r>
            <a:r>
              <a:rPr kumimoji="0" lang="en-US" b="1" i="0" u="none" strike="noStrike" kern="1200" cap="none" spc="0" normalizeH="0" baseline="0" noProof="0" dirty="0">
                <a:ln>
                  <a:noFill/>
                </a:ln>
                <a:solidFill>
                  <a:prstClr val="black"/>
                </a:solidFill>
                <a:effectLst/>
                <a:uLnTx/>
                <a:uFillTx/>
                <a:latin typeface="Century Schoolbook" panose="02040604050505020304" pitchFamily="18" charset="0"/>
                <a:ea typeface="+mn-ea"/>
                <a:cs typeface="+mn-cs"/>
              </a:rPr>
              <a:t>Tip 1</a:t>
            </a:r>
            <a:r>
              <a:rPr kumimoji="0" lang="en-US" b="0" i="0" u="none" strike="noStrike" kern="1200" cap="none" spc="0" normalizeH="0" baseline="0" noProof="0" dirty="0">
                <a:ln>
                  <a:noFill/>
                </a:ln>
                <a:solidFill>
                  <a:prstClr val="black"/>
                </a:solidFill>
                <a:effectLst/>
                <a:uLnTx/>
                <a:uFillTx/>
                <a:latin typeface="Century Schoolbook" panose="02040604050505020304" pitchFamily="18" charset="0"/>
                <a:ea typeface="+mn-ea"/>
                <a:cs typeface="+mn-cs"/>
              </a:rPr>
              <a:t>: set the application aside and come back to it a few days later. </a:t>
            </a:r>
            <a:r>
              <a:rPr kumimoji="0" lang="en-US" b="1" i="0" u="none" strike="noStrike" kern="1200" cap="none" spc="0" normalizeH="0" baseline="0" noProof="0" dirty="0">
                <a:ln>
                  <a:noFill/>
                </a:ln>
                <a:solidFill>
                  <a:prstClr val="black"/>
                </a:solidFill>
                <a:effectLst/>
                <a:uLnTx/>
                <a:uFillTx/>
                <a:latin typeface="Century Schoolbook" panose="02040604050505020304" pitchFamily="18" charset="0"/>
                <a:ea typeface="+mn-ea"/>
                <a:cs typeface="+mn-cs"/>
              </a:rPr>
              <a:t>Tip 2</a:t>
            </a:r>
            <a:r>
              <a:rPr kumimoji="0" lang="en-US" b="0" i="0" u="none" strike="noStrike" kern="1200" cap="none" spc="0" normalizeH="0" baseline="0" noProof="0" dirty="0">
                <a:ln>
                  <a:noFill/>
                </a:ln>
                <a:solidFill>
                  <a:prstClr val="black"/>
                </a:solidFill>
                <a:effectLst/>
                <a:uLnTx/>
                <a:uFillTx/>
                <a:latin typeface="Century Schoolbook" panose="02040604050505020304" pitchFamily="18" charset="0"/>
                <a:ea typeface="+mn-ea"/>
                <a:cs typeface="+mn-cs"/>
              </a:rPr>
              <a:t>: have someone read the application that is not involved in the project, things that are obvious to those involved may not be so obvious to those on the outside.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Schoolbook" panose="02040604050505020304" pitchFamily="18" charset="0"/>
                <a:ea typeface="+mn-ea"/>
                <a:cs typeface="+mn-cs"/>
              </a:rPr>
              <a:t>Inform all parties involved that CDBG requirements apply to the project along with other fund source requirements that are involved and must be followed.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Schoolbook" panose="02040604050505020304" pitchFamily="18" charset="0"/>
                <a:ea typeface="+mn-ea"/>
                <a:cs typeface="+mn-cs"/>
              </a:rPr>
              <a:t>Ask questions if you are not sure of something.</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Schoolbook" panose="02040604050505020304" pitchFamily="18" charset="0"/>
                <a:ea typeface="+mn-ea"/>
                <a:cs typeface="+mn-cs"/>
              </a:rPr>
              <a:t>Use most current information in preparing application. Especially cost estimates. </a:t>
            </a:r>
          </a:p>
          <a:p>
            <a:pPr algn="ctr">
              <a:buNone/>
            </a:pPr>
            <a:endParaRPr lang="en-US" sz="2400" b="1" dirty="0">
              <a:latin typeface="Century Schoolbook" panose="02040604050505020304" pitchFamily="18" charset="0"/>
            </a:endParaRPr>
          </a:p>
        </p:txBody>
      </p:sp>
      <p:sp>
        <p:nvSpPr>
          <p:cNvPr id="7" name="Content Placeholder 1">
            <a:extLst>
              <a:ext uri="{FF2B5EF4-FFF2-40B4-BE49-F238E27FC236}">
                <a16:creationId xmlns:a16="http://schemas.microsoft.com/office/drawing/2014/main" id="{8A74C02F-C919-463A-A65C-8AEC32B4F92F}"/>
              </a:ext>
            </a:extLst>
          </p:cNvPr>
          <p:cNvSpPr txBox="1">
            <a:spLocks/>
          </p:cNvSpPr>
          <p:nvPr/>
        </p:nvSpPr>
        <p:spPr>
          <a:xfrm>
            <a:off x="749148" y="1476260"/>
            <a:ext cx="11116018" cy="50611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panose="020B0604020202020204" pitchFamily="34" charset="0"/>
              <a:buNone/>
            </a:pPr>
            <a:r>
              <a:rPr lang="en-US" sz="2000" b="1" dirty="0">
                <a:latin typeface="Century Schoolbook" panose="02040604050505020304" pitchFamily="18" charset="0"/>
              </a:rPr>
              <a:t>TUCKY</a:t>
            </a:r>
          </a:p>
          <a:p>
            <a:pPr algn="ctr">
              <a:buFont typeface="Arial" panose="020B0604020202020204" pitchFamily="34" charset="0"/>
              <a:buNone/>
            </a:pPr>
            <a:endParaRPr lang="en-US" sz="2000" b="1" dirty="0">
              <a:latin typeface="Century Schoolbook" panose="02040604050505020304" pitchFamily="18" charset="0"/>
            </a:endParaRPr>
          </a:p>
        </p:txBody>
      </p:sp>
    </p:spTree>
    <p:extLst>
      <p:ext uri="{BB962C8B-B14F-4D97-AF65-F5344CB8AC3E}">
        <p14:creationId xmlns:p14="http://schemas.microsoft.com/office/powerpoint/2010/main" val="12277781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Don’ts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8" name="Content Placeholder 1">
            <a:extLst>
              <a:ext uri="{FF2B5EF4-FFF2-40B4-BE49-F238E27FC236}">
                <a16:creationId xmlns:a16="http://schemas.microsoft.com/office/drawing/2014/main" id="{8E5B0153-1FA7-4A63-A722-31F51CDEB362}"/>
              </a:ext>
            </a:extLst>
          </p:cNvPr>
          <p:cNvSpPr>
            <a:spLocks noGrp="1"/>
          </p:cNvSpPr>
          <p:nvPr>
            <p:ph sz="half" idx="1"/>
          </p:nvPr>
        </p:nvSpPr>
        <p:spPr>
          <a:xfrm>
            <a:off x="473726" y="1704529"/>
            <a:ext cx="11479576" cy="4832905"/>
          </a:xfrm>
        </p:spPr>
        <p:txBody>
          <a:bodyPr/>
          <a:lstStyle/>
          <a:p>
            <a:pPr lvl="0"/>
            <a:r>
              <a:rPr lang="en-US" sz="2400" b="1" i="1" dirty="0">
                <a:solidFill>
                  <a:srgbClr val="FF0000"/>
                </a:solidFill>
                <a:latin typeface="Century Schoolbook" panose="02040604050505020304" pitchFamily="18" charset="0"/>
              </a:rPr>
              <a:t>Don’t proceed with any project activity</a:t>
            </a:r>
            <a:r>
              <a:rPr lang="en-US" sz="2400" dirty="0">
                <a:solidFill>
                  <a:srgbClr val="FF0000"/>
                </a:solidFill>
                <a:latin typeface="Century Schoolbook" panose="02040604050505020304" pitchFamily="18" charset="0"/>
              </a:rPr>
              <a:t> </a:t>
            </a:r>
            <a:r>
              <a:rPr lang="en-US" sz="2400" dirty="0">
                <a:solidFill>
                  <a:schemeClr val="bg1"/>
                </a:solidFill>
                <a:latin typeface="Century Schoolbook" panose="02040604050505020304" pitchFamily="18" charset="0"/>
              </a:rPr>
              <a:t>listed in the CDBG application without CDBG environmental clearance. Keep in mind this applies to ALL activities regardless of the funding source. IF adopting or utilizing another agency’s environmental be sure it complies with 24 CRF Part 58. (Note: a CED from SRF/RD does not mean it is automatically a CED under Part 58). Improper reviews or proceeding without CDBG clearance can render your application as ineligible.)</a:t>
            </a:r>
          </a:p>
          <a:p>
            <a:pPr lvl="0"/>
            <a:r>
              <a:rPr lang="en-US" sz="2400" b="1" i="1" dirty="0">
                <a:solidFill>
                  <a:schemeClr val="bg1"/>
                </a:solidFill>
                <a:latin typeface="Century Schoolbook" panose="02040604050505020304" pitchFamily="18" charset="0"/>
              </a:rPr>
              <a:t>Don’t</a:t>
            </a:r>
            <a:r>
              <a:rPr lang="en-US" sz="2400" b="1" dirty="0">
                <a:solidFill>
                  <a:schemeClr val="bg1"/>
                </a:solidFill>
                <a:latin typeface="Century Schoolbook" panose="02040604050505020304" pitchFamily="18" charset="0"/>
              </a:rPr>
              <a:t> Wait until the last minute</a:t>
            </a:r>
            <a:r>
              <a:rPr lang="en-US" sz="2400" dirty="0">
                <a:solidFill>
                  <a:schemeClr val="bg1"/>
                </a:solidFill>
                <a:latin typeface="Century Schoolbook" panose="02040604050505020304" pitchFamily="18" charset="0"/>
              </a:rPr>
              <a:t> to get started, LMI surveys, Clearinghouse and SHPO review can be time-consuming</a:t>
            </a:r>
          </a:p>
          <a:p>
            <a:pPr algn="ctr">
              <a:buNone/>
            </a:pPr>
            <a:endParaRPr lang="en-US" sz="2400" b="1" dirty="0">
              <a:latin typeface="Century Schoolbook" panose="02040604050505020304" pitchFamily="18" charset="0"/>
            </a:endParaRPr>
          </a:p>
        </p:txBody>
      </p:sp>
      <p:sp>
        <p:nvSpPr>
          <p:cNvPr id="7" name="Content Placeholder 1">
            <a:extLst>
              <a:ext uri="{FF2B5EF4-FFF2-40B4-BE49-F238E27FC236}">
                <a16:creationId xmlns:a16="http://schemas.microsoft.com/office/drawing/2014/main" id="{8A74C02F-C919-463A-A65C-8AEC32B4F92F}"/>
              </a:ext>
            </a:extLst>
          </p:cNvPr>
          <p:cNvSpPr txBox="1">
            <a:spLocks/>
          </p:cNvSpPr>
          <p:nvPr/>
        </p:nvSpPr>
        <p:spPr>
          <a:xfrm>
            <a:off x="749148" y="1476260"/>
            <a:ext cx="11116018" cy="50611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panose="020B0604020202020204" pitchFamily="34" charset="0"/>
              <a:buNone/>
            </a:pPr>
            <a:r>
              <a:rPr lang="en-US" sz="2000" b="1" dirty="0">
                <a:latin typeface="Century Schoolbook" panose="02040604050505020304" pitchFamily="18" charset="0"/>
              </a:rPr>
              <a:t>TUCKY</a:t>
            </a:r>
          </a:p>
          <a:p>
            <a:pPr algn="ctr">
              <a:buFont typeface="Arial" panose="020B0604020202020204" pitchFamily="34" charset="0"/>
              <a:buNone/>
            </a:pPr>
            <a:endParaRPr lang="en-US" sz="2000" b="1" dirty="0">
              <a:latin typeface="Century Schoolbook" panose="02040604050505020304" pitchFamily="18" charset="0"/>
            </a:endParaRPr>
          </a:p>
        </p:txBody>
      </p:sp>
    </p:spTree>
    <p:extLst>
      <p:ext uri="{BB962C8B-B14F-4D97-AF65-F5344CB8AC3E}">
        <p14:creationId xmlns:p14="http://schemas.microsoft.com/office/powerpoint/2010/main" val="12506677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err="1">
                <a:latin typeface="Century Schoolbook" panose="02040604050505020304" pitchFamily="18" charset="0"/>
              </a:rPr>
              <a:t>Don’t’s</a:t>
            </a:r>
            <a:endParaRPr lang="en-US" sz="72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8" name="Content Placeholder 1">
            <a:extLst>
              <a:ext uri="{FF2B5EF4-FFF2-40B4-BE49-F238E27FC236}">
                <a16:creationId xmlns:a16="http://schemas.microsoft.com/office/drawing/2014/main" id="{8E5B0153-1FA7-4A63-A722-31F51CDEB362}"/>
              </a:ext>
            </a:extLst>
          </p:cNvPr>
          <p:cNvSpPr>
            <a:spLocks noGrp="1"/>
          </p:cNvSpPr>
          <p:nvPr>
            <p:ph sz="half" idx="1"/>
          </p:nvPr>
        </p:nvSpPr>
        <p:spPr>
          <a:xfrm>
            <a:off x="187287" y="1590394"/>
            <a:ext cx="11479576" cy="4832905"/>
          </a:xfrm>
        </p:spPr>
        <p:txBody>
          <a:bodyPr/>
          <a:lstStyle/>
          <a:p>
            <a:pPr lvl="0"/>
            <a:r>
              <a:rPr lang="en-US" b="1" i="1" dirty="0">
                <a:solidFill>
                  <a:schemeClr val="bg1"/>
                </a:solidFill>
                <a:latin typeface="Century Schoolbook" panose="02040604050505020304" pitchFamily="18" charset="0"/>
              </a:rPr>
              <a:t>Don’t</a:t>
            </a:r>
            <a:r>
              <a:rPr lang="en-US" b="1" dirty="0">
                <a:solidFill>
                  <a:schemeClr val="bg1"/>
                </a:solidFill>
                <a:latin typeface="Century Schoolbook" panose="02040604050505020304" pitchFamily="18" charset="0"/>
              </a:rPr>
              <a:t> Ask for funds for activities that are not eligible</a:t>
            </a:r>
            <a:r>
              <a:rPr lang="en-US" dirty="0">
                <a:solidFill>
                  <a:schemeClr val="bg1"/>
                </a:solidFill>
                <a:latin typeface="Century Schoolbook" panose="02040604050505020304" pitchFamily="18" charset="0"/>
              </a:rPr>
              <a:t> under the funding program. Make sure you know what is fundable and you are seeking support from the best source for your project. </a:t>
            </a:r>
          </a:p>
          <a:p>
            <a:pPr lvl="0"/>
            <a:r>
              <a:rPr lang="en-US" b="1" i="1" dirty="0">
                <a:solidFill>
                  <a:schemeClr val="bg1"/>
                </a:solidFill>
                <a:latin typeface="Century Schoolbook" panose="02040604050505020304" pitchFamily="18" charset="0"/>
              </a:rPr>
              <a:t>Don’t</a:t>
            </a:r>
            <a:r>
              <a:rPr lang="en-US" b="1" dirty="0">
                <a:solidFill>
                  <a:schemeClr val="bg1"/>
                </a:solidFill>
                <a:latin typeface="Century Schoolbook" panose="02040604050505020304" pitchFamily="18" charset="0"/>
              </a:rPr>
              <a:t> Build your request around the grant ceiling amount</a:t>
            </a:r>
            <a:r>
              <a:rPr lang="en-US" dirty="0">
                <a:solidFill>
                  <a:schemeClr val="bg1"/>
                </a:solidFill>
                <a:latin typeface="Century Schoolbook" panose="02040604050505020304" pitchFamily="18" charset="0"/>
              </a:rPr>
              <a:t>. Reviewers are suspicious of projects that “magically” total the maximum request amount.</a:t>
            </a:r>
          </a:p>
          <a:p>
            <a:pPr lvl="0"/>
            <a:r>
              <a:rPr lang="en-US" b="1" i="1" dirty="0">
                <a:solidFill>
                  <a:schemeClr val="bg1"/>
                </a:solidFill>
                <a:latin typeface="Century Schoolbook" panose="02040604050505020304" pitchFamily="18" charset="0"/>
              </a:rPr>
              <a:t>Don’t</a:t>
            </a:r>
            <a:r>
              <a:rPr lang="en-US" dirty="0">
                <a:solidFill>
                  <a:schemeClr val="bg1"/>
                </a:solidFill>
                <a:latin typeface="Century Schoolbook" panose="02040604050505020304" pitchFamily="18" charset="0"/>
              </a:rPr>
              <a:t> Get caught up in what has been done – </a:t>
            </a:r>
            <a:r>
              <a:rPr lang="en-US" b="1" dirty="0">
                <a:solidFill>
                  <a:schemeClr val="bg1"/>
                </a:solidFill>
                <a:latin typeface="Century Schoolbook" panose="02040604050505020304" pitchFamily="18" charset="0"/>
              </a:rPr>
              <a:t>focus on the current request</a:t>
            </a:r>
            <a:r>
              <a:rPr lang="en-US" dirty="0">
                <a:solidFill>
                  <a:schemeClr val="bg1"/>
                </a:solidFill>
                <a:latin typeface="Century Schoolbook" panose="02040604050505020304" pitchFamily="18" charset="0"/>
              </a:rPr>
              <a:t>. </a:t>
            </a:r>
          </a:p>
          <a:p>
            <a:pPr lvl="0"/>
            <a:r>
              <a:rPr lang="en-US" b="1" i="1" dirty="0">
                <a:solidFill>
                  <a:schemeClr val="bg1"/>
                </a:solidFill>
                <a:latin typeface="Century Schoolbook" panose="02040604050505020304" pitchFamily="18" charset="0"/>
              </a:rPr>
              <a:t>Don’t</a:t>
            </a:r>
            <a:r>
              <a:rPr lang="en-US" b="1" dirty="0">
                <a:solidFill>
                  <a:schemeClr val="bg1"/>
                </a:solidFill>
                <a:latin typeface="Century Schoolbook" panose="02040604050505020304" pitchFamily="18" charset="0"/>
              </a:rPr>
              <a:t> Assume more is better</a:t>
            </a:r>
            <a:r>
              <a:rPr lang="en-US" dirty="0">
                <a:solidFill>
                  <a:schemeClr val="bg1"/>
                </a:solidFill>
                <a:latin typeface="Century Schoolbook" panose="02040604050505020304" pitchFamily="18" charset="0"/>
              </a:rPr>
              <a:t>, your request can get lost in too much “fluff”. Too many attachments or letters can be distracting.</a:t>
            </a:r>
          </a:p>
          <a:p>
            <a:pPr algn="ctr">
              <a:buNone/>
            </a:pPr>
            <a:endParaRPr lang="en-US" sz="2400" b="1" dirty="0">
              <a:latin typeface="Century Schoolbook" panose="02040604050505020304" pitchFamily="18" charset="0"/>
            </a:endParaRPr>
          </a:p>
        </p:txBody>
      </p:sp>
      <p:sp>
        <p:nvSpPr>
          <p:cNvPr id="7" name="Content Placeholder 1">
            <a:extLst>
              <a:ext uri="{FF2B5EF4-FFF2-40B4-BE49-F238E27FC236}">
                <a16:creationId xmlns:a16="http://schemas.microsoft.com/office/drawing/2014/main" id="{8A74C02F-C919-463A-A65C-8AEC32B4F92F}"/>
              </a:ext>
            </a:extLst>
          </p:cNvPr>
          <p:cNvSpPr txBox="1">
            <a:spLocks/>
          </p:cNvSpPr>
          <p:nvPr/>
        </p:nvSpPr>
        <p:spPr>
          <a:xfrm>
            <a:off x="187287" y="1476260"/>
            <a:ext cx="12004713" cy="50611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panose="020B0604020202020204" pitchFamily="34" charset="0"/>
              <a:buNone/>
            </a:pPr>
            <a:endParaRPr lang="en-US" sz="2000" b="1" dirty="0">
              <a:latin typeface="Century Schoolbook" panose="02040604050505020304" pitchFamily="18" charset="0"/>
            </a:endParaRPr>
          </a:p>
        </p:txBody>
      </p:sp>
    </p:spTree>
    <p:extLst>
      <p:ext uri="{BB962C8B-B14F-4D97-AF65-F5344CB8AC3E}">
        <p14:creationId xmlns:p14="http://schemas.microsoft.com/office/powerpoint/2010/main" val="41756591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Don’ts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8" name="Content Placeholder 1">
            <a:extLst>
              <a:ext uri="{FF2B5EF4-FFF2-40B4-BE49-F238E27FC236}">
                <a16:creationId xmlns:a16="http://schemas.microsoft.com/office/drawing/2014/main" id="{8E5B0153-1FA7-4A63-A722-31F51CDEB362}"/>
              </a:ext>
            </a:extLst>
          </p:cNvPr>
          <p:cNvSpPr>
            <a:spLocks noGrp="1"/>
          </p:cNvSpPr>
          <p:nvPr>
            <p:ph sz="half" idx="1"/>
          </p:nvPr>
        </p:nvSpPr>
        <p:spPr>
          <a:xfrm>
            <a:off x="187287" y="1476261"/>
            <a:ext cx="11479576" cy="5061174"/>
          </a:xfrm>
        </p:spPr>
        <p:txBody>
          <a:bodyPr/>
          <a:lstStyle/>
          <a:p>
            <a:pPr lvl="0"/>
            <a:r>
              <a:rPr lang="en-US" b="1" i="1" dirty="0">
                <a:solidFill>
                  <a:schemeClr val="bg1"/>
                </a:solidFill>
                <a:latin typeface="Century Schoolbook" panose="02040604050505020304" pitchFamily="18" charset="0"/>
              </a:rPr>
              <a:t>Don’t</a:t>
            </a:r>
            <a:r>
              <a:rPr lang="en-US" b="1" dirty="0">
                <a:solidFill>
                  <a:schemeClr val="bg1"/>
                </a:solidFill>
                <a:latin typeface="Century Schoolbook" panose="02040604050505020304" pitchFamily="18" charset="0"/>
              </a:rPr>
              <a:t> Ask for funds for activities that are not eligible</a:t>
            </a:r>
            <a:r>
              <a:rPr lang="en-US" dirty="0">
                <a:solidFill>
                  <a:schemeClr val="bg1"/>
                </a:solidFill>
                <a:latin typeface="Century Schoolbook" panose="02040604050505020304" pitchFamily="18" charset="0"/>
              </a:rPr>
              <a:t> under the funding program. Make sure you know what is fundable and you are seeking support from the best source for your project. </a:t>
            </a:r>
          </a:p>
          <a:p>
            <a:pPr lvl="0"/>
            <a:r>
              <a:rPr lang="en-US" b="1" i="1" dirty="0">
                <a:solidFill>
                  <a:schemeClr val="bg1"/>
                </a:solidFill>
                <a:latin typeface="Century Schoolbook" panose="02040604050505020304" pitchFamily="18" charset="0"/>
              </a:rPr>
              <a:t>Don’t</a:t>
            </a:r>
            <a:r>
              <a:rPr lang="en-US" b="1" dirty="0">
                <a:solidFill>
                  <a:schemeClr val="bg1"/>
                </a:solidFill>
                <a:latin typeface="Century Schoolbook" panose="02040604050505020304" pitchFamily="18" charset="0"/>
              </a:rPr>
              <a:t> Build your request around the grant ceiling amount</a:t>
            </a:r>
            <a:r>
              <a:rPr lang="en-US" dirty="0">
                <a:solidFill>
                  <a:schemeClr val="bg1"/>
                </a:solidFill>
                <a:latin typeface="Century Schoolbook" panose="02040604050505020304" pitchFamily="18" charset="0"/>
              </a:rPr>
              <a:t>. Reviewers are suspicious of projects that “magically” total the maximum request amount.</a:t>
            </a:r>
          </a:p>
          <a:p>
            <a:pPr lvl="0"/>
            <a:r>
              <a:rPr lang="en-US" b="1" i="1" dirty="0">
                <a:solidFill>
                  <a:schemeClr val="bg1"/>
                </a:solidFill>
                <a:latin typeface="Century Schoolbook" panose="02040604050505020304" pitchFamily="18" charset="0"/>
              </a:rPr>
              <a:t>Don’t</a:t>
            </a:r>
            <a:r>
              <a:rPr lang="en-US" dirty="0">
                <a:solidFill>
                  <a:schemeClr val="bg1"/>
                </a:solidFill>
                <a:latin typeface="Century Schoolbook" panose="02040604050505020304" pitchFamily="18" charset="0"/>
              </a:rPr>
              <a:t> Get caught up in what has been done – </a:t>
            </a:r>
            <a:r>
              <a:rPr lang="en-US" b="1" dirty="0">
                <a:solidFill>
                  <a:schemeClr val="bg1"/>
                </a:solidFill>
                <a:latin typeface="Century Schoolbook" panose="02040604050505020304" pitchFamily="18" charset="0"/>
              </a:rPr>
              <a:t>focus on the current request</a:t>
            </a:r>
            <a:r>
              <a:rPr lang="en-US" dirty="0">
                <a:solidFill>
                  <a:schemeClr val="bg1"/>
                </a:solidFill>
                <a:latin typeface="Century Schoolbook" panose="02040604050505020304" pitchFamily="18" charset="0"/>
              </a:rPr>
              <a:t>. </a:t>
            </a:r>
          </a:p>
          <a:p>
            <a:pPr lvl="0"/>
            <a:r>
              <a:rPr lang="en-US" b="1" i="1" dirty="0">
                <a:solidFill>
                  <a:schemeClr val="bg1"/>
                </a:solidFill>
                <a:latin typeface="Century Schoolbook" panose="02040604050505020304" pitchFamily="18" charset="0"/>
              </a:rPr>
              <a:t>Don’t</a:t>
            </a:r>
            <a:r>
              <a:rPr lang="en-US" b="1" dirty="0">
                <a:solidFill>
                  <a:schemeClr val="bg1"/>
                </a:solidFill>
                <a:latin typeface="Century Schoolbook" panose="02040604050505020304" pitchFamily="18" charset="0"/>
              </a:rPr>
              <a:t> Assume more is better</a:t>
            </a:r>
            <a:r>
              <a:rPr lang="en-US" dirty="0">
                <a:solidFill>
                  <a:schemeClr val="bg1"/>
                </a:solidFill>
                <a:latin typeface="Century Schoolbook" panose="02040604050505020304" pitchFamily="18" charset="0"/>
              </a:rPr>
              <a:t>, your request can get lost in too much “fluff”. Too many attachments or letters can be distracting.</a:t>
            </a:r>
          </a:p>
          <a:p>
            <a:pPr algn="ctr">
              <a:buNone/>
            </a:pPr>
            <a:endParaRPr lang="en-US" sz="2400" b="1" dirty="0">
              <a:latin typeface="Century Schoolbook" panose="02040604050505020304" pitchFamily="18" charset="0"/>
            </a:endParaRPr>
          </a:p>
        </p:txBody>
      </p:sp>
      <p:sp>
        <p:nvSpPr>
          <p:cNvPr id="7" name="Content Placeholder 1">
            <a:extLst>
              <a:ext uri="{FF2B5EF4-FFF2-40B4-BE49-F238E27FC236}">
                <a16:creationId xmlns:a16="http://schemas.microsoft.com/office/drawing/2014/main" id="{8A74C02F-C919-463A-A65C-8AEC32B4F92F}"/>
              </a:ext>
            </a:extLst>
          </p:cNvPr>
          <p:cNvSpPr txBox="1">
            <a:spLocks/>
          </p:cNvSpPr>
          <p:nvPr/>
        </p:nvSpPr>
        <p:spPr>
          <a:xfrm>
            <a:off x="187287" y="1476260"/>
            <a:ext cx="12004713" cy="50611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panose="020B0604020202020204" pitchFamily="34" charset="0"/>
              <a:buNone/>
            </a:pPr>
            <a:endParaRPr lang="en-US" sz="2000" b="1" dirty="0">
              <a:latin typeface="Century Schoolbook" panose="02040604050505020304" pitchFamily="18" charset="0"/>
            </a:endParaRPr>
          </a:p>
        </p:txBody>
      </p:sp>
    </p:spTree>
    <p:extLst>
      <p:ext uri="{BB962C8B-B14F-4D97-AF65-F5344CB8AC3E}">
        <p14:creationId xmlns:p14="http://schemas.microsoft.com/office/powerpoint/2010/main" val="11261348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Don’ts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8" name="Content Placeholder 1">
            <a:extLst>
              <a:ext uri="{FF2B5EF4-FFF2-40B4-BE49-F238E27FC236}">
                <a16:creationId xmlns:a16="http://schemas.microsoft.com/office/drawing/2014/main" id="{8E5B0153-1FA7-4A63-A722-31F51CDEB362}"/>
              </a:ext>
            </a:extLst>
          </p:cNvPr>
          <p:cNvSpPr>
            <a:spLocks noGrp="1"/>
          </p:cNvSpPr>
          <p:nvPr>
            <p:ph sz="half" idx="1"/>
          </p:nvPr>
        </p:nvSpPr>
        <p:spPr>
          <a:xfrm>
            <a:off x="93643" y="1491708"/>
            <a:ext cx="12192000" cy="5061174"/>
          </a:xfrm>
        </p:spPr>
        <p:txBody>
          <a:bodyPr/>
          <a:lstStyle/>
          <a:p>
            <a:pPr>
              <a:lnSpc>
                <a:spcPct val="150000"/>
              </a:lnSpc>
              <a:buNone/>
            </a:pPr>
            <a:r>
              <a:rPr lang="en-US" sz="2400" b="1" u="sng" dirty="0">
                <a:solidFill>
                  <a:schemeClr val="bg1"/>
                </a:solidFill>
                <a:latin typeface="Century Schoolbook" panose="02040604050505020304" pitchFamily="18" charset="0"/>
              </a:rPr>
              <a:t>Don’t answer an application question with “See attached report or study.” </a:t>
            </a:r>
          </a:p>
          <a:p>
            <a:pPr>
              <a:lnSpc>
                <a:spcPct val="150000"/>
              </a:lnSpc>
              <a:buNone/>
            </a:pPr>
            <a:r>
              <a:rPr lang="en-US" sz="2400" dirty="0">
                <a:solidFill>
                  <a:schemeClr val="bg1"/>
                </a:solidFill>
                <a:latin typeface="Century Schoolbook" panose="02040604050505020304" pitchFamily="18" charset="0"/>
              </a:rPr>
              <a:t>Summarize the report or study in the application or answer the application question with the information provided in the report or study.   The application is designed for the preparer to research and summarize the project reports and studies to provide the answers to application questions. It is not designed for the reviewer to research or review reports or studies for the answers to the application questions. </a:t>
            </a:r>
          </a:p>
          <a:p>
            <a:pPr algn="ctr">
              <a:buNone/>
            </a:pPr>
            <a:endParaRPr lang="en-US" sz="2400" b="1" dirty="0">
              <a:latin typeface="Century Schoolbook" panose="02040604050505020304" pitchFamily="18" charset="0"/>
            </a:endParaRPr>
          </a:p>
        </p:txBody>
      </p:sp>
      <p:sp>
        <p:nvSpPr>
          <p:cNvPr id="7" name="Content Placeholder 1">
            <a:extLst>
              <a:ext uri="{FF2B5EF4-FFF2-40B4-BE49-F238E27FC236}">
                <a16:creationId xmlns:a16="http://schemas.microsoft.com/office/drawing/2014/main" id="{8A74C02F-C919-463A-A65C-8AEC32B4F92F}"/>
              </a:ext>
            </a:extLst>
          </p:cNvPr>
          <p:cNvSpPr txBox="1">
            <a:spLocks/>
          </p:cNvSpPr>
          <p:nvPr/>
        </p:nvSpPr>
        <p:spPr>
          <a:xfrm>
            <a:off x="187287" y="1476260"/>
            <a:ext cx="12004713" cy="50611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panose="020B0604020202020204" pitchFamily="34" charset="0"/>
              <a:buNone/>
            </a:pPr>
            <a:endParaRPr lang="en-US" sz="2000" b="1" dirty="0">
              <a:latin typeface="Century Schoolbook" panose="02040604050505020304" pitchFamily="18" charset="0"/>
            </a:endParaRPr>
          </a:p>
        </p:txBody>
      </p:sp>
    </p:spTree>
    <p:extLst>
      <p:ext uri="{BB962C8B-B14F-4D97-AF65-F5344CB8AC3E}">
        <p14:creationId xmlns:p14="http://schemas.microsoft.com/office/powerpoint/2010/main" val="3194601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Community Development Block Grant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Rectangle 1"/>
          <p:cNvSpPr/>
          <p:nvPr/>
        </p:nvSpPr>
        <p:spPr>
          <a:xfrm>
            <a:off x="2085291" y="1366332"/>
            <a:ext cx="8639503" cy="4824398"/>
          </a:xfrm>
          <a:prstGeom prst="rect">
            <a:avLst/>
          </a:prstGeom>
        </p:spPr>
        <p:txBody>
          <a:bodyPr wrap="square">
            <a:spAutoFit/>
          </a:bodyPr>
          <a:lstStyle/>
          <a:p>
            <a:pPr algn="ctr"/>
            <a:r>
              <a:rPr lang="en-US" sz="3200" b="1" u="sng" dirty="0">
                <a:solidFill>
                  <a:schemeClr val="bg1"/>
                </a:solidFill>
                <a:latin typeface="Century Schoolbook" panose="02040604050505020304" pitchFamily="18" charset="0"/>
              </a:rPr>
              <a:t>2021 Allocation</a:t>
            </a:r>
          </a:p>
          <a:p>
            <a:pPr algn="ctr"/>
            <a:endParaRPr lang="en-US" sz="3200" dirty="0">
              <a:solidFill>
                <a:schemeClr val="bg1"/>
              </a:solidFill>
              <a:latin typeface="Century Schoolbook" panose="02040604050505020304" pitchFamily="18" charset="0"/>
            </a:endParaRPr>
          </a:p>
          <a:p>
            <a:pPr algn="ctr"/>
            <a:r>
              <a:rPr lang="en-US" sz="3200" dirty="0">
                <a:solidFill>
                  <a:schemeClr val="bg1"/>
                </a:solidFill>
                <a:latin typeface="Century Schoolbook" panose="02040604050505020304" pitchFamily="18" charset="0"/>
              </a:rPr>
              <a:t>$26,514,357 (estimated)</a:t>
            </a:r>
          </a:p>
          <a:p>
            <a:pPr>
              <a:lnSpc>
                <a:spcPct val="150000"/>
              </a:lnSpc>
            </a:pPr>
            <a:endParaRPr lang="en-US" sz="1600" dirty="0">
              <a:solidFill>
                <a:schemeClr val="bg1"/>
              </a:solidFill>
              <a:latin typeface="Century Schoolbook" panose="02040604050505020304" pitchFamily="18" charset="0"/>
            </a:endParaRPr>
          </a:p>
          <a:p>
            <a:pPr marL="457200" indent="-457200">
              <a:lnSpc>
                <a:spcPct val="150000"/>
              </a:lnSpc>
              <a:buFont typeface="Arial" panose="020B0604020202020204" pitchFamily="34" charset="0"/>
              <a:buChar char="•"/>
            </a:pPr>
            <a:r>
              <a:rPr lang="en-US" sz="2500" dirty="0">
                <a:solidFill>
                  <a:schemeClr val="bg1"/>
                </a:solidFill>
                <a:latin typeface="Century Schoolbook" panose="02040604050505020304" pitchFamily="18" charset="0"/>
              </a:rPr>
              <a:t>Community Facilities</a:t>
            </a:r>
          </a:p>
          <a:p>
            <a:pPr marL="457200" indent="-457200">
              <a:lnSpc>
                <a:spcPct val="150000"/>
              </a:lnSpc>
              <a:buFont typeface="Arial" panose="020B0604020202020204" pitchFamily="34" charset="0"/>
              <a:buChar char="•"/>
            </a:pPr>
            <a:r>
              <a:rPr lang="en-US" sz="2500" dirty="0">
                <a:solidFill>
                  <a:schemeClr val="bg1"/>
                </a:solidFill>
                <a:latin typeface="Century Schoolbook" panose="02040604050505020304" pitchFamily="18" charset="0"/>
              </a:rPr>
              <a:t>Housing</a:t>
            </a:r>
          </a:p>
          <a:p>
            <a:pPr marL="457200" indent="-457200">
              <a:lnSpc>
                <a:spcPct val="150000"/>
              </a:lnSpc>
              <a:buFont typeface="Arial" panose="020B0604020202020204" pitchFamily="34" charset="0"/>
              <a:buChar char="•"/>
            </a:pPr>
            <a:r>
              <a:rPr lang="en-US" sz="2500" dirty="0">
                <a:solidFill>
                  <a:schemeClr val="bg1"/>
                </a:solidFill>
                <a:latin typeface="Century Schoolbook" panose="02040604050505020304" pitchFamily="18" charset="0"/>
              </a:rPr>
              <a:t>Economic Development</a:t>
            </a:r>
          </a:p>
          <a:p>
            <a:pPr marL="457200" indent="-457200">
              <a:lnSpc>
                <a:spcPct val="150000"/>
              </a:lnSpc>
              <a:buFont typeface="Arial" panose="020B0604020202020204" pitchFamily="34" charset="0"/>
              <a:buChar char="•"/>
            </a:pPr>
            <a:r>
              <a:rPr lang="en-US" sz="2500" dirty="0">
                <a:solidFill>
                  <a:schemeClr val="bg1"/>
                </a:solidFill>
                <a:latin typeface="Century Schoolbook" panose="02040604050505020304" pitchFamily="18" charset="0"/>
              </a:rPr>
              <a:t>Public Facilities</a:t>
            </a:r>
          </a:p>
          <a:p>
            <a:pPr marL="457200" indent="-457200">
              <a:lnSpc>
                <a:spcPct val="150000"/>
              </a:lnSpc>
              <a:buFont typeface="Arial" panose="020B0604020202020204" pitchFamily="34" charset="0"/>
              <a:buChar char="•"/>
            </a:pPr>
            <a:r>
              <a:rPr lang="en-US" sz="2500" dirty="0">
                <a:solidFill>
                  <a:schemeClr val="bg1"/>
                </a:solidFill>
                <a:latin typeface="Century Schoolbook" panose="02040604050505020304" pitchFamily="18" charset="0"/>
              </a:rPr>
              <a:t>Recovery Kentucky Centers</a:t>
            </a:r>
          </a:p>
        </p:txBody>
      </p:sp>
    </p:spTree>
    <p:extLst>
      <p:ext uri="{BB962C8B-B14F-4D97-AF65-F5344CB8AC3E}">
        <p14:creationId xmlns:p14="http://schemas.microsoft.com/office/powerpoint/2010/main" val="19888515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200329"/>
          </a:xfrm>
          <a:prstGeom prst="rect">
            <a:avLst/>
          </a:prstGeom>
          <a:solidFill>
            <a:schemeClr val="accent1">
              <a:lumMod val="75000"/>
            </a:schemeClr>
          </a:solidFill>
        </p:spPr>
        <p:txBody>
          <a:bodyPr wrap="square" rtlCol="0">
            <a:spAutoFit/>
          </a:bodyPr>
          <a:lstStyle/>
          <a:p>
            <a:pPr algn="ctr"/>
            <a:r>
              <a:rPr lang="en-US" sz="7200" dirty="0">
                <a:latin typeface="Century Schoolbook" panose="02040604050505020304" pitchFamily="18" charset="0"/>
              </a:rPr>
              <a:t>Office of Federal Grants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pic>
        <p:nvPicPr>
          <p:cNvPr id="7" name="Picture 6" descr="Icon&#10;&#10;Description automatically generated">
            <a:extLst>
              <a:ext uri="{FF2B5EF4-FFF2-40B4-BE49-F238E27FC236}">
                <a16:creationId xmlns:a16="http://schemas.microsoft.com/office/drawing/2014/main" id="{D6BC53B6-E43B-47F4-BA6D-178BE3F6ECF8}"/>
              </a:ext>
            </a:extLst>
          </p:cNvPr>
          <p:cNvPicPr>
            <a:picLocks noChangeAspect="1"/>
          </p:cNvPicPr>
          <p:nvPr/>
        </p:nvPicPr>
        <p:blipFill>
          <a:blip r:embed="rId3" cstate="hq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43847" y="1773133"/>
            <a:ext cx="4097323" cy="4097323"/>
          </a:xfrm>
          <a:prstGeom prst="rect">
            <a:avLst/>
          </a:prstGeom>
        </p:spPr>
      </p:pic>
      <p:sp>
        <p:nvSpPr>
          <p:cNvPr id="8" name="TextBox 7">
            <a:extLst>
              <a:ext uri="{FF2B5EF4-FFF2-40B4-BE49-F238E27FC236}">
                <a16:creationId xmlns:a16="http://schemas.microsoft.com/office/drawing/2014/main" id="{F847E10E-461D-4F79-9AB7-A002A9E00C42}"/>
              </a:ext>
            </a:extLst>
          </p:cNvPr>
          <p:cNvSpPr txBox="1"/>
          <p:nvPr/>
        </p:nvSpPr>
        <p:spPr>
          <a:xfrm>
            <a:off x="7208195" y="6627168"/>
            <a:ext cx="4097323" cy="230832"/>
          </a:xfrm>
          <a:prstGeom prst="rect">
            <a:avLst/>
          </a:prstGeom>
          <a:noFill/>
        </p:spPr>
        <p:txBody>
          <a:bodyPr wrap="square" rtlCol="0">
            <a:spAutoFit/>
          </a:bodyPr>
          <a:lstStyle/>
          <a:p>
            <a:r>
              <a:rPr lang="en-US" sz="900">
                <a:hlinkClick r:id="rId4" tooltip="https://pngimg.com/download/38106"/>
              </a:rPr>
              <a:t>This Photo</a:t>
            </a:r>
            <a:r>
              <a:rPr lang="en-US" sz="900"/>
              <a:t> by Unknown Author is licensed under </a:t>
            </a:r>
            <a:r>
              <a:rPr lang="en-US" sz="900">
                <a:hlinkClick r:id="rId5" tooltip="https://creativecommons.org/licenses/by-nc/3.0/"/>
              </a:rPr>
              <a:t>CC BY-NC</a:t>
            </a:r>
            <a:endParaRPr lang="en-US" sz="900"/>
          </a:p>
        </p:txBody>
      </p:sp>
      <p:sp>
        <p:nvSpPr>
          <p:cNvPr id="9" name="TextBox 8">
            <a:extLst>
              <a:ext uri="{FF2B5EF4-FFF2-40B4-BE49-F238E27FC236}">
                <a16:creationId xmlns:a16="http://schemas.microsoft.com/office/drawing/2014/main" id="{8351293A-DF15-4CB9-ACAF-B4EB0B52A5BC}"/>
              </a:ext>
            </a:extLst>
          </p:cNvPr>
          <p:cNvSpPr txBox="1"/>
          <p:nvPr/>
        </p:nvSpPr>
        <p:spPr>
          <a:xfrm>
            <a:off x="5014067" y="1346141"/>
            <a:ext cx="6734086" cy="4524315"/>
          </a:xfrm>
          <a:prstGeom prst="rect">
            <a:avLst/>
          </a:prstGeom>
          <a:noFill/>
        </p:spPr>
        <p:txBody>
          <a:bodyPr wrap="square" rtlCol="0">
            <a:spAutoFit/>
          </a:bodyPr>
          <a:lstStyle/>
          <a:p>
            <a:pPr algn="ctr"/>
            <a:r>
              <a:rPr lang="en-US" sz="3600" b="1" u="sng" dirty="0">
                <a:solidFill>
                  <a:schemeClr val="bg1"/>
                </a:solidFill>
                <a:latin typeface="Century Schoolbook" panose="02040604050505020304" pitchFamily="18" charset="0"/>
              </a:rPr>
              <a:t>QUESTIONS?</a:t>
            </a:r>
          </a:p>
          <a:p>
            <a:pPr algn="ctr"/>
            <a:endParaRPr lang="en-US" sz="3600" b="1" u="sng" dirty="0">
              <a:solidFill>
                <a:schemeClr val="bg1"/>
              </a:solidFill>
              <a:latin typeface="Century Schoolbook" panose="02040604050505020304" pitchFamily="18" charset="0"/>
            </a:endParaRPr>
          </a:p>
          <a:p>
            <a:pPr algn="ctr"/>
            <a:r>
              <a:rPr lang="en-US" sz="3600" dirty="0">
                <a:solidFill>
                  <a:schemeClr val="bg1"/>
                </a:solidFill>
                <a:latin typeface="Century Schoolbook" panose="02040604050505020304" pitchFamily="18" charset="0"/>
              </a:rPr>
              <a:t>Thank you all for your time.</a:t>
            </a:r>
          </a:p>
          <a:p>
            <a:pPr algn="ctr"/>
            <a:endParaRPr lang="en-US" sz="3600" dirty="0">
              <a:solidFill>
                <a:schemeClr val="bg1"/>
              </a:solidFill>
              <a:latin typeface="Century Schoolbook" panose="02040604050505020304" pitchFamily="18" charset="0"/>
            </a:endParaRPr>
          </a:p>
          <a:p>
            <a:pPr algn="ctr"/>
            <a:r>
              <a:rPr lang="en-US" sz="3600" dirty="0">
                <a:solidFill>
                  <a:schemeClr val="bg1"/>
                </a:solidFill>
                <a:latin typeface="Century Schoolbook" panose="02040604050505020304" pitchFamily="18" charset="0"/>
              </a:rPr>
              <a:t> If you have any further questions, please contact Federal Grants Staff at </a:t>
            </a:r>
          </a:p>
          <a:p>
            <a:pPr algn="ctr"/>
            <a:r>
              <a:rPr lang="en-US" sz="3600" dirty="0">
                <a:solidFill>
                  <a:schemeClr val="bg1"/>
                </a:solidFill>
                <a:latin typeface="Century Schoolbook" panose="02040604050505020304" pitchFamily="18" charset="0"/>
              </a:rPr>
              <a:t>(502) 573-2382</a:t>
            </a:r>
            <a:endParaRPr lang="en-US" sz="3200"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4578754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015663"/>
          </a:xfrm>
          <a:prstGeom prst="rect">
            <a:avLst/>
          </a:prstGeom>
          <a:solidFill>
            <a:schemeClr val="accent1">
              <a:lumMod val="75000"/>
            </a:schemeClr>
          </a:solidFill>
        </p:spPr>
        <p:txBody>
          <a:bodyPr wrap="square" rtlCol="0">
            <a:spAutoFit/>
          </a:bodyPr>
          <a:lstStyle/>
          <a:p>
            <a:pPr algn="ctr"/>
            <a:r>
              <a:rPr lang="en-US" sz="6000" dirty="0">
                <a:latin typeface="Century Schoolbook" panose="02040604050505020304" pitchFamily="18" charset="0"/>
              </a:rPr>
              <a:t>Office of Federal Grants Staff</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TextBox 1">
            <a:extLst>
              <a:ext uri="{FF2B5EF4-FFF2-40B4-BE49-F238E27FC236}">
                <a16:creationId xmlns:a16="http://schemas.microsoft.com/office/drawing/2014/main" id="{26426771-C421-4658-9ACB-8EF6F5D1B841}"/>
              </a:ext>
            </a:extLst>
          </p:cNvPr>
          <p:cNvSpPr txBox="1"/>
          <p:nvPr/>
        </p:nvSpPr>
        <p:spPr>
          <a:xfrm>
            <a:off x="572654" y="1524960"/>
            <a:ext cx="11166764" cy="4478918"/>
          </a:xfrm>
          <a:prstGeom prst="rect">
            <a:avLst/>
          </a:prstGeom>
          <a:noFill/>
        </p:spPr>
        <p:txBody>
          <a:bodyPr wrap="square" numCol="2" rtlCol="0">
            <a:spAutoFit/>
          </a:bodyPr>
          <a:lstStyle/>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Billie R. Johnson- </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3"/>
              </a:rPr>
              <a:t>BillieR.Johnson@ky.gov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Sheri Mahan-</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4"/>
              </a:rPr>
              <a:t>sherik.mahan@ky.gov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Scott Sharp-</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5"/>
              </a:rPr>
              <a:t>Scott.Sharp@ky.gov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Roy Brothers- </a:t>
            </a:r>
            <a:r>
              <a:rPr lang="en-US"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rPr>
              <a:t> </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6"/>
              </a:rPr>
              <a:t>roy.brothers@ky.gov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Jennifer Peters-</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7"/>
              </a:rPr>
              <a:t>Jennifer.Peters@ky.gov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Olivia Clark-</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8"/>
              </a:rPr>
              <a:t>olivia.clark@ky.gov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Mark Williams-</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9"/>
              </a:rPr>
              <a:t>MarkP.Williams@ky.gov</a:t>
            </a:r>
            <a:endParaRPr lang="en-US" dirty="0">
              <a:solidFill>
                <a:schemeClr val="bg1">
                  <a:lumMod val="95000"/>
                  <a:lumOff val="5000"/>
                </a:schemeClr>
              </a:solidFill>
              <a:latin typeface="Century Schoolbook" panose="02040604050505020304" pitchFamily="18" charset="0"/>
            </a:endParaRP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Lee Nalley-</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10"/>
              </a:rPr>
              <a:t>Lee.Nalley@ky.gov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Gabe Nickell-</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11"/>
              </a:rPr>
              <a:t>Gabe.Nickell@ky.gov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Cole Sutton-</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12"/>
              </a:rPr>
              <a:t>ColeC.Sutton@ky.gov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Jessica Hill- </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13"/>
              </a:rPr>
              <a:t>JessicaM.Hill@ky.gov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Travis Weber-</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14"/>
              </a:rPr>
              <a:t>travis.weber@ky.gov</a:t>
            </a:r>
            <a:r>
              <a:rPr lang="en-US" dirty="0">
                <a:solidFill>
                  <a:schemeClr val="bg1">
                    <a:lumMod val="95000"/>
                    <a:lumOff val="5000"/>
                  </a:schemeClr>
                </a:solidFill>
                <a:latin typeface="Century Schoolbook" panose="02040604050505020304" pitchFamily="18" charset="0"/>
              </a:rPr>
              <a:t>	</a:t>
            </a: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Cathy Figlestahler- </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15"/>
              </a:rPr>
              <a:t>Cathy.Figlestahler@ky.gov</a:t>
            </a:r>
            <a:endParaRPr lang="en-US" dirty="0">
              <a:solidFill>
                <a:schemeClr val="bg1">
                  <a:lumMod val="95000"/>
                  <a:lumOff val="5000"/>
                </a:schemeClr>
              </a:solidFill>
              <a:latin typeface="Century Schoolbook" panose="02040604050505020304" pitchFamily="18" charset="0"/>
            </a:endParaRPr>
          </a:p>
          <a:p>
            <a:pPr marL="285750" indent="-285750">
              <a:lnSpc>
                <a:spcPct val="200000"/>
              </a:lnSpc>
              <a:buFont typeface="Wingdings" panose="05000000000000000000" pitchFamily="2" charset="2"/>
              <a:buChar char="Ø"/>
            </a:pPr>
            <a:r>
              <a:rPr lang="en-US" dirty="0">
                <a:solidFill>
                  <a:schemeClr val="bg1">
                    <a:lumMod val="95000"/>
                    <a:lumOff val="5000"/>
                  </a:schemeClr>
                </a:solidFill>
                <a:latin typeface="Century Schoolbook" panose="02040604050505020304" pitchFamily="18" charset="0"/>
              </a:rPr>
              <a:t>Jeff Hanna-</a:t>
            </a:r>
            <a:r>
              <a:rPr lang="en-US" u="sng" dirty="0">
                <a:solidFill>
                  <a:srgbClr val="002060"/>
                </a:solidFill>
                <a:effectLst/>
                <a:latin typeface="Century Schoolbook" panose="02040604050505020304" pitchFamily="18" charset="0"/>
                <a:ea typeface="Calibri" panose="020F0502020204030204" pitchFamily="34" charset="0"/>
                <a:cs typeface="Times New Roman" panose="02020603050405020304" pitchFamily="18" charset="0"/>
                <a:hlinkClick r:id="rId16"/>
              </a:rPr>
              <a:t>jeff.hanna@ky.gov</a:t>
            </a:r>
            <a:endParaRPr lang="en-US" dirty="0">
              <a:solidFill>
                <a:schemeClr val="bg1">
                  <a:lumMod val="95000"/>
                  <a:lumOff val="5000"/>
                </a:schemeClr>
              </a:solidFill>
              <a:latin typeface="Century Schoolbook" panose="02040604050505020304" pitchFamily="18" charset="0"/>
            </a:endParaRPr>
          </a:p>
        </p:txBody>
      </p:sp>
    </p:spTree>
    <p:extLst>
      <p:ext uri="{BB962C8B-B14F-4D97-AF65-F5344CB8AC3E}">
        <p14:creationId xmlns:p14="http://schemas.microsoft.com/office/powerpoint/2010/main" val="985191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Community Development Block Grant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70514" y="1139098"/>
            <a:ext cx="11450971" cy="4351338"/>
          </a:xfrm>
        </p:spPr>
        <p:txBody>
          <a:bodyPr/>
          <a:lstStyle/>
          <a:p>
            <a:pPr marL="0" indent="0" algn="ctr">
              <a:lnSpc>
                <a:spcPct val="95000"/>
              </a:lnSpc>
              <a:buNone/>
            </a:pPr>
            <a:r>
              <a:rPr lang="en-US" altLang="en-US" sz="3200" b="1" u="sng" dirty="0">
                <a:solidFill>
                  <a:schemeClr val="bg1"/>
                </a:solidFill>
                <a:latin typeface="Century Schoolbook" panose="02040604050505020304" pitchFamily="18" charset="0"/>
                <a:cs typeface="Times New Roman" panose="02020603050405020304" pitchFamily="18" charset="0"/>
              </a:rPr>
              <a:t>National Objectives</a:t>
            </a:r>
          </a:p>
          <a:p>
            <a:pPr marL="0" indent="0">
              <a:buClr>
                <a:schemeClr val="accent5">
                  <a:lumMod val="50000"/>
                </a:schemeClr>
              </a:buClr>
              <a:buNone/>
            </a:pPr>
            <a:r>
              <a:rPr lang="en-US" altLang="en-US" dirty="0">
                <a:solidFill>
                  <a:schemeClr val="bg1"/>
                </a:solidFill>
                <a:latin typeface="Century Schoolbook" panose="02040604050505020304" pitchFamily="18" charset="0"/>
                <a:cs typeface="Times New Roman" panose="02020603050405020304" pitchFamily="18" charset="0"/>
              </a:rPr>
              <a:t>Each project activity must meet one of three (3) federally mandated national objectives</a:t>
            </a:r>
          </a:p>
          <a:p>
            <a:pPr lvl="1">
              <a:lnSpc>
                <a:spcPct val="150000"/>
              </a:lnSpc>
            </a:pPr>
            <a:r>
              <a:rPr lang="en-US" altLang="en-US" sz="2800" dirty="0">
                <a:solidFill>
                  <a:schemeClr val="bg1"/>
                </a:solidFill>
                <a:latin typeface="Century Schoolbook" panose="02040604050505020304" pitchFamily="18" charset="0"/>
                <a:cs typeface="Times New Roman" panose="02020603050405020304" pitchFamily="18" charset="0"/>
              </a:rPr>
              <a:t>Benefit to low and moderate income (LMI) persons</a:t>
            </a:r>
          </a:p>
          <a:p>
            <a:pPr lvl="1">
              <a:lnSpc>
                <a:spcPct val="150000"/>
              </a:lnSpc>
            </a:pPr>
            <a:r>
              <a:rPr lang="en-US" altLang="en-US" sz="2800" dirty="0">
                <a:solidFill>
                  <a:schemeClr val="bg1"/>
                </a:solidFill>
                <a:latin typeface="Century Schoolbook" panose="02040604050505020304" pitchFamily="18" charset="0"/>
                <a:cs typeface="Times New Roman" panose="02020603050405020304" pitchFamily="18" charset="0"/>
              </a:rPr>
              <a:t>Prevention or elimination of slums or blight</a:t>
            </a:r>
          </a:p>
          <a:p>
            <a:pPr lvl="1">
              <a:lnSpc>
                <a:spcPct val="150000"/>
              </a:lnSpc>
            </a:pPr>
            <a:r>
              <a:rPr lang="en-US" altLang="en-US" sz="2800" dirty="0">
                <a:solidFill>
                  <a:schemeClr val="bg1"/>
                </a:solidFill>
                <a:latin typeface="Century Schoolbook" panose="02040604050505020304" pitchFamily="18" charset="0"/>
                <a:cs typeface="Times New Roman" panose="02020603050405020304" pitchFamily="18" charset="0"/>
              </a:rPr>
              <a:t>Urgent Need</a:t>
            </a:r>
          </a:p>
        </p:txBody>
      </p:sp>
    </p:spTree>
    <p:extLst>
      <p:ext uri="{BB962C8B-B14F-4D97-AF65-F5344CB8AC3E}">
        <p14:creationId xmlns:p14="http://schemas.microsoft.com/office/powerpoint/2010/main" val="3355260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Community Development Block Grant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855677" y="1453016"/>
            <a:ext cx="10613520" cy="4351338"/>
          </a:xfrm>
        </p:spPr>
        <p:txBody>
          <a:bodyPr/>
          <a:lstStyle/>
          <a:p>
            <a:pPr marL="3200400" lvl="7" indent="0">
              <a:buNone/>
            </a:pPr>
            <a:r>
              <a:rPr lang="en-US" sz="3200" b="1" dirty="0">
                <a:solidFill>
                  <a:schemeClr val="bg1"/>
                </a:solidFill>
                <a:latin typeface="Century Schoolbook" panose="02040604050505020304" pitchFamily="18" charset="0"/>
              </a:rPr>
              <a:t>	</a:t>
            </a:r>
            <a:r>
              <a:rPr lang="en-US" sz="3600" b="1" u="sng" dirty="0">
                <a:solidFill>
                  <a:schemeClr val="bg1"/>
                </a:solidFill>
                <a:latin typeface="Century Schoolbook" panose="02040604050505020304" pitchFamily="18" charset="0"/>
              </a:rPr>
              <a:t>Thresholds</a:t>
            </a:r>
            <a:endParaRPr lang="en-US" sz="3200" b="1" u="sng" dirty="0">
              <a:solidFill>
                <a:schemeClr val="bg1"/>
              </a:solidFill>
              <a:latin typeface="Century Schoolbook" panose="02040604050505020304" pitchFamily="18" charset="0"/>
            </a:endParaRPr>
          </a:p>
          <a:p>
            <a:pPr marL="3200400" lvl="7" indent="0">
              <a:buNone/>
            </a:pPr>
            <a:endParaRPr lang="en-US" sz="3200" b="1" dirty="0">
              <a:solidFill>
                <a:schemeClr val="bg1"/>
              </a:solidFill>
              <a:latin typeface="Century Schoolbook" panose="02040604050505020304" pitchFamily="18" charset="0"/>
            </a:endParaRPr>
          </a:p>
          <a:p>
            <a:pPr marL="0" indent="0">
              <a:buNone/>
            </a:pPr>
            <a:r>
              <a:rPr lang="en-US" sz="3200" dirty="0">
                <a:solidFill>
                  <a:schemeClr val="bg1"/>
                </a:solidFill>
                <a:latin typeface="Century Schoolbook" panose="02040604050505020304" pitchFamily="18" charset="0"/>
              </a:rPr>
              <a:t>Public Facilities, Housing and Community Projects:</a:t>
            </a:r>
            <a:br>
              <a:rPr lang="en-US" sz="3200" dirty="0">
                <a:solidFill>
                  <a:schemeClr val="bg1"/>
                </a:solidFill>
                <a:latin typeface="Century Schoolbook" panose="02040604050505020304" pitchFamily="18" charset="0"/>
              </a:rPr>
            </a:br>
            <a:endParaRPr lang="en-US" sz="3200" dirty="0">
              <a:solidFill>
                <a:schemeClr val="bg1"/>
              </a:solidFill>
              <a:latin typeface="Century Schoolbook" panose="02040604050505020304" pitchFamily="18" charset="0"/>
            </a:endParaRPr>
          </a:p>
          <a:p>
            <a:pPr lvl="1"/>
            <a:r>
              <a:rPr lang="en-US" dirty="0">
                <a:solidFill>
                  <a:schemeClr val="bg1"/>
                </a:solidFill>
                <a:latin typeface="Century Schoolbook" panose="02040604050505020304" pitchFamily="18" charset="0"/>
              </a:rPr>
              <a:t>Previous CDBG Public Facilities, Housing and Community Project grantees may apply for Public Facilities, Housing or Community Project funds if all of the following threshold requirements are met at a minimum of </a:t>
            </a:r>
            <a:r>
              <a:rPr lang="en-US" dirty="0">
                <a:solidFill>
                  <a:srgbClr val="FF0000"/>
                </a:solidFill>
                <a:latin typeface="Century Schoolbook" panose="02040604050505020304" pitchFamily="18" charset="0"/>
              </a:rPr>
              <a:t>30 days </a:t>
            </a:r>
            <a:r>
              <a:rPr lang="en-US" b="1" u="sng" dirty="0">
                <a:solidFill>
                  <a:srgbClr val="FF0000"/>
                </a:solidFill>
                <a:latin typeface="Century Schoolbook" panose="02040604050505020304" pitchFamily="18" charset="0"/>
              </a:rPr>
              <a:t>prior </a:t>
            </a:r>
            <a:r>
              <a:rPr lang="en-US" dirty="0">
                <a:solidFill>
                  <a:schemeClr val="bg1"/>
                </a:solidFill>
                <a:latin typeface="Century Schoolbook" panose="02040604050505020304" pitchFamily="18" charset="0"/>
              </a:rPr>
              <a:t>to Application Submission</a:t>
            </a:r>
            <a:endParaRPr lang="en-US" altLang="en-US" sz="2800" b="1" dirty="0">
              <a:solidFill>
                <a:schemeClr val="accent5">
                  <a:lumMod val="50000"/>
                </a:schemeClr>
              </a:solidFill>
              <a:latin typeface="Century Schoolbook" panose="02040604050505020304" pitchFamily="18" charset="0"/>
              <a:cs typeface="Times New Roman" panose="02020603050405020304" pitchFamily="18" charset="0"/>
            </a:endParaRPr>
          </a:p>
        </p:txBody>
      </p:sp>
    </p:spTree>
    <p:extLst>
      <p:ext uri="{BB962C8B-B14F-4D97-AF65-F5344CB8AC3E}">
        <p14:creationId xmlns:p14="http://schemas.microsoft.com/office/powerpoint/2010/main" val="1716442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Community Development Block Grant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476366" y="1382379"/>
            <a:ext cx="8902262" cy="4351338"/>
          </a:xfrm>
        </p:spPr>
        <p:txBody>
          <a:bodyPr/>
          <a:lstStyle/>
          <a:p>
            <a:pPr marL="0" indent="0" algn="ctr">
              <a:buNone/>
            </a:pPr>
            <a:r>
              <a:rPr lang="en-US" sz="3600" b="1" u="sng" dirty="0">
                <a:solidFill>
                  <a:schemeClr val="bg1"/>
                </a:solidFill>
                <a:latin typeface="Century Schoolbook" panose="02040604050505020304" pitchFamily="18" charset="0"/>
              </a:rPr>
              <a:t>Thresholds Cont’d </a:t>
            </a:r>
          </a:p>
          <a:p>
            <a:pPr marL="0" indent="0" algn="ctr">
              <a:buNone/>
            </a:pPr>
            <a:r>
              <a:rPr lang="en-US" b="1" dirty="0">
                <a:solidFill>
                  <a:schemeClr val="bg1"/>
                </a:solidFill>
                <a:latin typeface="Century Schoolbook" panose="02040604050505020304" pitchFamily="18" charset="0"/>
              </a:rPr>
              <a:t>Period Funded</a:t>
            </a:r>
          </a:p>
          <a:p>
            <a:pPr marL="0" indent="0">
              <a:buNone/>
            </a:pPr>
            <a:r>
              <a:rPr lang="en-US" sz="2400" b="1" dirty="0">
                <a:solidFill>
                  <a:schemeClr val="bg1"/>
                </a:solidFill>
                <a:latin typeface="Century Schoolbook" panose="02040604050505020304" pitchFamily="18" charset="0"/>
              </a:rPr>
              <a:t>    </a:t>
            </a:r>
            <a:r>
              <a:rPr lang="en-US" sz="2400" b="1" u="sng" dirty="0">
                <a:solidFill>
                  <a:schemeClr val="bg1"/>
                </a:solidFill>
                <a:latin typeface="Century Schoolbook" panose="02040604050505020304" pitchFamily="18" charset="0"/>
              </a:rPr>
              <a:t> 2019-2020</a:t>
            </a:r>
            <a:r>
              <a:rPr lang="en-US" sz="2400" b="1" dirty="0">
                <a:solidFill>
                  <a:schemeClr val="bg1"/>
                </a:solidFill>
                <a:latin typeface="Century Schoolbook" panose="02040604050505020304" pitchFamily="18" charset="0"/>
              </a:rPr>
              <a:t>		</a:t>
            </a:r>
          </a:p>
          <a:p>
            <a:pPr marL="457200" lvl="1" indent="0">
              <a:buNone/>
            </a:pPr>
            <a:r>
              <a:rPr lang="en-US" dirty="0">
                <a:solidFill>
                  <a:schemeClr val="bg1"/>
                </a:solidFill>
                <a:latin typeface="Century Schoolbook" panose="02040604050505020304" pitchFamily="18" charset="0"/>
              </a:rPr>
              <a:t>	80% of the grant funds expended, program income reports current and approved, and audit requirements met prior to Application Submission</a:t>
            </a:r>
            <a:endParaRPr lang="en-US" b="1" dirty="0">
              <a:solidFill>
                <a:schemeClr val="bg1"/>
              </a:solidFill>
              <a:latin typeface="Century Schoolbook" panose="02040604050505020304" pitchFamily="18" charset="0"/>
            </a:endParaRPr>
          </a:p>
          <a:p>
            <a:pPr marL="457200" lvl="1" indent="0">
              <a:buNone/>
            </a:pPr>
            <a:r>
              <a:rPr lang="en-US" b="1" u="sng" dirty="0">
                <a:solidFill>
                  <a:schemeClr val="bg1"/>
                </a:solidFill>
                <a:latin typeface="Century Schoolbook" panose="02040604050505020304" pitchFamily="18" charset="0"/>
              </a:rPr>
              <a:t>2018 and earlier</a:t>
            </a:r>
          </a:p>
          <a:p>
            <a:pPr marL="0" indent="0" algn="ctr">
              <a:buNone/>
            </a:pPr>
            <a:r>
              <a:rPr lang="en-US" sz="2400" dirty="0">
                <a:solidFill>
                  <a:schemeClr val="bg1"/>
                </a:solidFill>
                <a:latin typeface="Century Schoolbook" panose="02040604050505020304" pitchFamily="18" charset="0"/>
              </a:rPr>
              <a:t>	Final closeout issued or Notice of Completion issued, program income reports current and approved, and audit requirements met to date</a:t>
            </a:r>
          </a:p>
          <a:p>
            <a:pPr marL="3200400" lvl="7" indent="0" algn="ctr">
              <a:buNone/>
            </a:pPr>
            <a:endParaRPr lang="en-US" sz="32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456261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Community Development Block Grant</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1014971" y="964735"/>
            <a:ext cx="8902262" cy="4455164"/>
          </a:xfrm>
        </p:spPr>
        <p:txBody>
          <a:bodyPr/>
          <a:lstStyle/>
          <a:p>
            <a:pPr marL="0" indent="0" algn="ctr">
              <a:buNone/>
            </a:pPr>
            <a:r>
              <a:rPr lang="en-US" sz="2800" b="1" u="sng" dirty="0">
                <a:solidFill>
                  <a:schemeClr val="bg1"/>
                </a:solidFill>
                <a:latin typeface="Century Schoolbook" panose="02040604050505020304" pitchFamily="18" charset="0"/>
              </a:rPr>
              <a:t>Thresholds Cont’d </a:t>
            </a:r>
          </a:p>
          <a:p>
            <a:pPr marL="0" indent="0" algn="ctr">
              <a:buNone/>
            </a:pPr>
            <a:endParaRPr lang="en-US" sz="2800" b="1" u="sng" dirty="0">
              <a:solidFill>
                <a:schemeClr val="bg1"/>
              </a:solidFill>
              <a:latin typeface="Century Schoolbook" panose="02040604050505020304" pitchFamily="18" charset="0"/>
            </a:endParaRPr>
          </a:p>
          <a:p>
            <a:r>
              <a:rPr lang="en-US" sz="2000" dirty="0">
                <a:solidFill>
                  <a:schemeClr val="bg1"/>
                </a:solidFill>
                <a:latin typeface="Century Schoolbook" panose="02040604050505020304" pitchFamily="18" charset="0"/>
              </a:rPr>
              <a:t>Previous CDBG Small Cities Economic Development grantees may apply for Public Facilities, Housing or Community Project funds if the following threshold requirements are met 30 days prior to Submission.</a:t>
            </a:r>
            <a:endParaRPr lang="en-US" sz="2000" b="1" u="sng" dirty="0">
              <a:solidFill>
                <a:schemeClr val="bg1"/>
              </a:solidFill>
              <a:latin typeface="Century Schoolbook" panose="02040604050505020304" pitchFamily="18" charset="0"/>
            </a:endParaRPr>
          </a:p>
          <a:p>
            <a:r>
              <a:rPr lang="en-US" sz="2000" b="1" u="sng" dirty="0">
                <a:solidFill>
                  <a:schemeClr val="bg1"/>
                </a:solidFill>
                <a:latin typeface="Century Schoolbook" panose="02040604050505020304" pitchFamily="18" charset="0"/>
              </a:rPr>
              <a:t>Funding Cycle</a:t>
            </a:r>
          </a:p>
          <a:p>
            <a:pPr marL="0" indent="0">
              <a:buNone/>
            </a:pPr>
            <a:r>
              <a:rPr lang="en-US" sz="2000" dirty="0">
                <a:solidFill>
                  <a:schemeClr val="bg1"/>
                </a:solidFill>
                <a:latin typeface="Century Schoolbook" panose="02040604050505020304" pitchFamily="18" charset="0"/>
              </a:rPr>
              <a:t>   2018 and earlier Final closeout issued or Notice of Completion issued, program income reports current and approved, and audit requirements met to date	</a:t>
            </a:r>
          </a:p>
          <a:p>
            <a:pPr marL="0" indent="0">
              <a:buNone/>
            </a:pPr>
            <a:endParaRPr lang="en-US" sz="2000" i="1" dirty="0">
              <a:solidFill>
                <a:srgbClr val="FF0000"/>
              </a:solidFill>
              <a:latin typeface="Century Schoolbook" panose="02040604050505020304" pitchFamily="18" charset="0"/>
            </a:endParaRPr>
          </a:p>
          <a:p>
            <a:pPr marL="0" indent="0">
              <a:buNone/>
            </a:pPr>
            <a:r>
              <a:rPr lang="en-US" sz="2000" b="1" dirty="0">
                <a:solidFill>
                  <a:srgbClr val="FF0000"/>
                </a:solidFill>
                <a:latin typeface="Century Schoolbook" panose="02040604050505020304" pitchFamily="18" charset="0"/>
              </a:rPr>
              <a:t>NOTE: Please refer to the 2021 Guidelines for more information</a:t>
            </a:r>
          </a:p>
          <a:p>
            <a:pPr marL="3200400" lvl="7" indent="0">
              <a:buNone/>
            </a:pPr>
            <a:endParaRPr lang="en-US" sz="32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23971568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LIC 2021 PP- Template [Read-Only]" id="{242692E6-6088-4004-B78C-3968ED1C4465}" vid="{630F0722-034A-4048-AD1D-6854CBC08CE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GLIC 2021 PP- Template</Template>
  <TotalTime>372</TotalTime>
  <Words>2082</Words>
  <Application>Microsoft Office PowerPoint</Application>
  <PresentationFormat>Widescreen</PresentationFormat>
  <Paragraphs>272</Paragraphs>
  <Slides>51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51</vt:i4>
      </vt:variant>
    </vt:vector>
  </HeadingPairs>
  <TitlesOfParts>
    <vt:vector size="58" baseType="lpstr">
      <vt:lpstr>Arial</vt:lpstr>
      <vt:lpstr>Calibri</vt:lpstr>
      <vt:lpstr>Calibri Light</vt:lpstr>
      <vt:lpstr>Century Schoolbook</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Commonwealth of Kentucky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Peters, Jennifer (DLG)</dc:creator>
  <cp:lastModifiedBy>Wagoner, Jessica D (DLG)</cp:lastModifiedBy>
  <cp:revision>62</cp:revision>
  <dcterms:created xsi:type="dcterms:W3CDTF">2021-08-18T15:36:34Z</dcterms:created>
  <dcterms:modified xsi:type="dcterms:W3CDTF">2021-08-23T16:00:48Z</dcterms:modified>
</cp:coreProperties>
</file>