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8" r:id="rId4"/>
    <p:sldId id="261" r:id="rId5"/>
    <p:sldId id="286" r:id="rId6"/>
    <p:sldId id="287" r:id="rId7"/>
    <p:sldId id="288" r:id="rId8"/>
    <p:sldId id="289" r:id="rId9"/>
    <p:sldId id="263" r:id="rId10"/>
    <p:sldId id="281" r:id="rId11"/>
    <p:sldId id="282" r:id="rId12"/>
    <p:sldId id="283" r:id="rId13"/>
    <p:sldId id="284" r:id="rId14"/>
    <p:sldId id="262" r:id="rId15"/>
    <p:sldId id="278" r:id="rId16"/>
    <p:sldId id="279"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90" r:id="rId32"/>
  </p:sldIdLst>
  <p:sldSz cx="12192000" cy="6858000"/>
  <p:notesSz cx="7102475" cy="9037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5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70" autoAdjust="0"/>
    <p:restoredTop sz="94660"/>
  </p:normalViewPr>
  <p:slideViewPr>
    <p:cSldViewPr snapToGrid="0">
      <p:cViewPr varScale="1">
        <p:scale>
          <a:sx n="88" d="100"/>
          <a:sy n="88" d="100"/>
        </p:scale>
        <p:origin x="533"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AE585-3CBE-48B7-962D-D506D12BD59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smtClean="0"/>
              <a:t>Click to edit Master title style</a:t>
            </a:r>
            <a:endParaRPr lang="en-US"/>
          </a:p>
        </p:txBody>
      </p:sp>
      <p:sp>
        <p:nvSpPr>
          <p:cNvPr id="3" name="Subtitle 2">
            <a:extLst>
              <a:ext uri="{FF2B5EF4-FFF2-40B4-BE49-F238E27FC236}">
                <a16:creationId xmlns:a16="http://schemas.microsoft.com/office/drawing/2014/main" id="{7DE4D511-407A-4B13-A4FE-3AC8F4F9831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a:extLst>
              <a:ext uri="{FF2B5EF4-FFF2-40B4-BE49-F238E27FC236}">
                <a16:creationId xmlns:a16="http://schemas.microsoft.com/office/drawing/2014/main" id="{64E5177A-4341-4F76-B94E-9CD742DCE645}"/>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8/22/2021</a:t>
            </a:fld>
            <a:endParaRPr lang="en-US" dirty="0"/>
          </a:p>
        </p:txBody>
      </p:sp>
      <p:sp>
        <p:nvSpPr>
          <p:cNvPr id="5" name="Footer Placeholder 4">
            <a:extLst>
              <a:ext uri="{FF2B5EF4-FFF2-40B4-BE49-F238E27FC236}">
                <a16:creationId xmlns:a16="http://schemas.microsoft.com/office/drawing/2014/main" id="{DD1EA51D-8031-4898-9E63-C6EA6CF9E1C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7DE0C17E-C8D8-4BE0-BE05-D14126218F13}"/>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dirty="0"/>
          </a:p>
        </p:txBody>
      </p:sp>
    </p:spTree>
    <p:extLst>
      <p:ext uri="{BB962C8B-B14F-4D97-AF65-F5344CB8AC3E}">
        <p14:creationId xmlns:p14="http://schemas.microsoft.com/office/powerpoint/2010/main" val="1946015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32232-40D5-410C-A749-8D823D219A23}"/>
              </a:ext>
            </a:extLst>
          </p:cNvPr>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Vertical Text Placeholder 2">
            <a:extLst>
              <a:ext uri="{FF2B5EF4-FFF2-40B4-BE49-F238E27FC236}">
                <a16:creationId xmlns:a16="http://schemas.microsoft.com/office/drawing/2014/main" id="{A9F95ECF-ED52-4E19-B8C6-595C85E9220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a:extLst>
              <a:ext uri="{FF2B5EF4-FFF2-40B4-BE49-F238E27FC236}">
                <a16:creationId xmlns:a16="http://schemas.microsoft.com/office/drawing/2014/main" id="{2968CCFA-A574-44CC-88DE-BAC90FC29EB0}"/>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8/22/2021</a:t>
            </a:fld>
            <a:endParaRPr lang="en-US" dirty="0"/>
          </a:p>
        </p:txBody>
      </p:sp>
      <p:sp>
        <p:nvSpPr>
          <p:cNvPr id="5" name="Footer Placeholder 4">
            <a:extLst>
              <a:ext uri="{FF2B5EF4-FFF2-40B4-BE49-F238E27FC236}">
                <a16:creationId xmlns:a16="http://schemas.microsoft.com/office/drawing/2014/main" id="{9BF85072-D7EB-4493-97FC-DA5BCB2BB6D1}"/>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FE53515D-67B6-46C2-9B7C-1B7E5A353D09}"/>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dirty="0"/>
          </a:p>
        </p:txBody>
      </p:sp>
    </p:spTree>
    <p:extLst>
      <p:ext uri="{BB962C8B-B14F-4D97-AF65-F5344CB8AC3E}">
        <p14:creationId xmlns:p14="http://schemas.microsoft.com/office/powerpoint/2010/main" val="1353887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417BF1-1FB1-4603-A92F-B19BBF6BEE2B}"/>
              </a:ext>
            </a:extLst>
          </p:cNvPr>
          <p:cNvSpPr>
            <a:spLocks noGrp="1"/>
          </p:cNvSpPr>
          <p:nvPr>
            <p:ph type="title" orient="vert"/>
          </p:nvPr>
        </p:nvSpPr>
        <p:spPr>
          <a:xfrm>
            <a:off x="8724900" y="365125"/>
            <a:ext cx="2628900" cy="5811838"/>
          </a:xfrm>
          <a:prstGeom prst="rect">
            <a:avLst/>
          </a:prstGeom>
        </p:spPr>
        <p:txBody>
          <a:bodyPr vert="eaVert"/>
          <a:lstStyle/>
          <a:p>
            <a:r>
              <a:rPr lang="en-US" smtClean="0"/>
              <a:t>Click to edit Master title style</a:t>
            </a:r>
            <a:endParaRPr lang="en-US"/>
          </a:p>
        </p:txBody>
      </p:sp>
      <p:sp>
        <p:nvSpPr>
          <p:cNvPr id="3" name="Vertical Text Placeholder 2">
            <a:extLst>
              <a:ext uri="{FF2B5EF4-FFF2-40B4-BE49-F238E27FC236}">
                <a16:creationId xmlns:a16="http://schemas.microsoft.com/office/drawing/2014/main" id="{0E5B3085-E785-42FF-91D7-417AD988F363}"/>
              </a:ext>
            </a:extLst>
          </p:cNvPr>
          <p:cNvSpPr>
            <a:spLocks noGrp="1"/>
          </p:cNvSpPr>
          <p:nvPr>
            <p:ph type="body" orient="vert" idx="1"/>
          </p:nvPr>
        </p:nvSpPr>
        <p:spPr>
          <a:xfrm>
            <a:off x="838200" y="365125"/>
            <a:ext cx="7734300" cy="5811838"/>
          </a:xfrm>
          <a:prstGeom prst="rect">
            <a:avLst/>
          </a:prstGeo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a:extLst>
              <a:ext uri="{FF2B5EF4-FFF2-40B4-BE49-F238E27FC236}">
                <a16:creationId xmlns:a16="http://schemas.microsoft.com/office/drawing/2014/main" id="{9CFE3C88-B7D8-42F4-AECF-AC633EADB34A}"/>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8/22/2021</a:t>
            </a:fld>
            <a:endParaRPr lang="en-US" dirty="0"/>
          </a:p>
        </p:txBody>
      </p:sp>
      <p:sp>
        <p:nvSpPr>
          <p:cNvPr id="5" name="Footer Placeholder 4">
            <a:extLst>
              <a:ext uri="{FF2B5EF4-FFF2-40B4-BE49-F238E27FC236}">
                <a16:creationId xmlns:a16="http://schemas.microsoft.com/office/drawing/2014/main" id="{499B5537-946F-48C6-9D10-78B02A4317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3A0E359E-30F9-45CC-A167-86E4B4E747EE}"/>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dirty="0"/>
          </a:p>
        </p:txBody>
      </p:sp>
    </p:spTree>
    <p:extLst>
      <p:ext uri="{BB962C8B-B14F-4D97-AF65-F5344CB8AC3E}">
        <p14:creationId xmlns:p14="http://schemas.microsoft.com/office/powerpoint/2010/main" val="1322373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08211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7CDD3A-3255-4015-8F0D-E8CFD094AAD1}"/>
              </a:ext>
            </a:extLst>
          </p:cNvPr>
          <p:cNvSpPr>
            <a:spLocks noGrp="1"/>
          </p:cNvSpPr>
          <p:nvPr>
            <p:ph type="title"/>
          </p:nvPr>
        </p:nvSpPr>
        <p:spPr>
          <a:xfrm>
            <a:off x="2411819" y="207963"/>
            <a:ext cx="10515600" cy="1325563"/>
          </a:xfrm>
          <a:prstGeom prst="rect">
            <a:avLst/>
          </a:prstGeom>
        </p:spPr>
        <p:txBody>
          <a:bodyPr/>
          <a:lstStyle/>
          <a:p>
            <a:r>
              <a:rPr lang="en-US" smtClean="0"/>
              <a:t>Click to edit Master title style</a:t>
            </a:r>
            <a:endParaRPr lang="en-US"/>
          </a:p>
        </p:txBody>
      </p:sp>
      <p:sp>
        <p:nvSpPr>
          <p:cNvPr id="3" name="Content Placeholder 2">
            <a:extLst>
              <a:ext uri="{FF2B5EF4-FFF2-40B4-BE49-F238E27FC236}">
                <a16:creationId xmlns:a16="http://schemas.microsoft.com/office/drawing/2014/main" id="{0F95EDFC-EA78-485C-AF9A-DB11A4F046B5}"/>
              </a:ext>
            </a:extLst>
          </p:cNvPr>
          <p:cNvSpPr>
            <a:spLocks noGrp="1"/>
          </p:cNvSpPr>
          <p:nvPr>
            <p:ph idx="1"/>
          </p:nvPr>
        </p:nvSpPr>
        <p:spPr>
          <a:xfrm>
            <a:off x="2411819" y="1690688"/>
            <a:ext cx="10515600" cy="435133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a:extLst>
              <a:ext uri="{FF2B5EF4-FFF2-40B4-BE49-F238E27FC236}">
                <a16:creationId xmlns:a16="http://schemas.microsoft.com/office/drawing/2014/main" id="{822145DA-8B6C-4242-940B-E331ECC704BF}"/>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8/22/2021</a:t>
            </a:fld>
            <a:endParaRPr lang="en-US" dirty="0"/>
          </a:p>
        </p:txBody>
      </p:sp>
      <p:sp>
        <p:nvSpPr>
          <p:cNvPr id="5" name="Footer Placeholder 4">
            <a:extLst>
              <a:ext uri="{FF2B5EF4-FFF2-40B4-BE49-F238E27FC236}">
                <a16:creationId xmlns:a16="http://schemas.microsoft.com/office/drawing/2014/main" id="{FD44204C-1F90-45C2-9C86-989B6705CF0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63C92FF7-F26D-4762-B2A7-E149702AAB50}"/>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dirty="0"/>
          </a:p>
        </p:txBody>
      </p:sp>
    </p:spTree>
    <p:extLst>
      <p:ext uri="{BB962C8B-B14F-4D97-AF65-F5344CB8AC3E}">
        <p14:creationId xmlns:p14="http://schemas.microsoft.com/office/powerpoint/2010/main" val="285797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3760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56995-6047-4D9C-AE9D-2539FEC5FD1B}"/>
              </a:ext>
            </a:extLst>
          </p:cNvPr>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Content Placeholder 2">
            <a:extLst>
              <a:ext uri="{FF2B5EF4-FFF2-40B4-BE49-F238E27FC236}">
                <a16:creationId xmlns:a16="http://schemas.microsoft.com/office/drawing/2014/main" id="{5F69AEF2-B7DE-4560-B7F1-61F33D645FC8}"/>
              </a:ext>
            </a:extLst>
          </p:cNvPr>
          <p:cNvSpPr>
            <a:spLocks noGrp="1"/>
          </p:cNvSpPr>
          <p:nvPr>
            <p:ph sz="half" idx="1"/>
          </p:nvPr>
        </p:nvSpPr>
        <p:spPr>
          <a:xfrm>
            <a:off x="838200" y="1825625"/>
            <a:ext cx="5181600" cy="435133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a:extLst>
              <a:ext uri="{FF2B5EF4-FFF2-40B4-BE49-F238E27FC236}">
                <a16:creationId xmlns:a16="http://schemas.microsoft.com/office/drawing/2014/main" id="{AD36FC7D-3AF1-4211-85A7-40CF9CE5FD0E}"/>
              </a:ext>
            </a:extLst>
          </p:cNvPr>
          <p:cNvSpPr>
            <a:spLocks noGrp="1"/>
          </p:cNvSpPr>
          <p:nvPr>
            <p:ph sz="half" idx="2"/>
          </p:nvPr>
        </p:nvSpPr>
        <p:spPr>
          <a:xfrm>
            <a:off x="6172200" y="1825625"/>
            <a:ext cx="5181600" cy="435133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a:extLst>
              <a:ext uri="{FF2B5EF4-FFF2-40B4-BE49-F238E27FC236}">
                <a16:creationId xmlns:a16="http://schemas.microsoft.com/office/drawing/2014/main" id="{A59F4D9D-B3F2-4D01-8F6B-F66C4C613A66}"/>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8/22/2021</a:t>
            </a:fld>
            <a:endParaRPr lang="en-US" dirty="0"/>
          </a:p>
        </p:txBody>
      </p:sp>
      <p:sp>
        <p:nvSpPr>
          <p:cNvPr id="6" name="Footer Placeholder 5">
            <a:extLst>
              <a:ext uri="{FF2B5EF4-FFF2-40B4-BE49-F238E27FC236}">
                <a16:creationId xmlns:a16="http://schemas.microsoft.com/office/drawing/2014/main" id="{60EB8FC5-9FD9-4114-8F9A-4C661B54E64D}"/>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DC46F4CF-0B2C-4535-A9DB-6269002F1392}"/>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dirty="0"/>
          </a:p>
        </p:txBody>
      </p:sp>
    </p:spTree>
    <p:extLst>
      <p:ext uri="{BB962C8B-B14F-4D97-AF65-F5344CB8AC3E}">
        <p14:creationId xmlns:p14="http://schemas.microsoft.com/office/powerpoint/2010/main" val="261337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E8E0B-BF94-4486-8C4B-1BF8D5F34A4F}"/>
              </a:ext>
            </a:extLst>
          </p:cNvPr>
          <p:cNvSpPr>
            <a:spLocks noGrp="1"/>
          </p:cNvSpPr>
          <p:nvPr>
            <p:ph type="title"/>
          </p:nvPr>
        </p:nvSpPr>
        <p:spPr>
          <a:xfrm>
            <a:off x="839788" y="365125"/>
            <a:ext cx="10515600" cy="1325563"/>
          </a:xfrm>
          <a:prstGeom prst="rect">
            <a:avLst/>
          </a:prstGeom>
        </p:spPr>
        <p:txBody>
          <a:bodyPr/>
          <a:lstStyle/>
          <a:p>
            <a:r>
              <a:rPr lang="en-US" smtClean="0"/>
              <a:t>Click to edit Master title style</a:t>
            </a:r>
            <a:endParaRPr lang="en-US"/>
          </a:p>
        </p:txBody>
      </p:sp>
      <p:sp>
        <p:nvSpPr>
          <p:cNvPr id="3" name="Text Placeholder 2">
            <a:extLst>
              <a:ext uri="{FF2B5EF4-FFF2-40B4-BE49-F238E27FC236}">
                <a16:creationId xmlns:a16="http://schemas.microsoft.com/office/drawing/2014/main" id="{714DB446-84F5-48F4-9213-8619A54F4C05}"/>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a:extLst>
              <a:ext uri="{FF2B5EF4-FFF2-40B4-BE49-F238E27FC236}">
                <a16:creationId xmlns:a16="http://schemas.microsoft.com/office/drawing/2014/main" id="{463F10F4-F677-4E54-9318-E438DA5357A2}"/>
              </a:ext>
            </a:extLst>
          </p:cNvPr>
          <p:cNvSpPr>
            <a:spLocks noGrp="1"/>
          </p:cNvSpPr>
          <p:nvPr>
            <p:ph sz="half" idx="2"/>
          </p:nvPr>
        </p:nvSpPr>
        <p:spPr>
          <a:xfrm>
            <a:off x="839788" y="2505075"/>
            <a:ext cx="5157787" cy="368458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a:extLst>
              <a:ext uri="{FF2B5EF4-FFF2-40B4-BE49-F238E27FC236}">
                <a16:creationId xmlns:a16="http://schemas.microsoft.com/office/drawing/2014/main" id="{B2B7CF67-A110-459E-BB51-84049B0B5B5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a:extLst>
              <a:ext uri="{FF2B5EF4-FFF2-40B4-BE49-F238E27FC236}">
                <a16:creationId xmlns:a16="http://schemas.microsoft.com/office/drawing/2014/main" id="{89EB5E9E-7B91-4F98-97AA-C09E2F88EC12}"/>
              </a:ext>
            </a:extLst>
          </p:cNvPr>
          <p:cNvSpPr>
            <a:spLocks noGrp="1"/>
          </p:cNvSpPr>
          <p:nvPr>
            <p:ph sz="quarter" idx="4"/>
          </p:nvPr>
        </p:nvSpPr>
        <p:spPr>
          <a:xfrm>
            <a:off x="6172200" y="2505075"/>
            <a:ext cx="5183188" cy="3684588"/>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a:extLst>
              <a:ext uri="{FF2B5EF4-FFF2-40B4-BE49-F238E27FC236}">
                <a16:creationId xmlns:a16="http://schemas.microsoft.com/office/drawing/2014/main" id="{6CA4408B-1496-4339-926B-A5C3C5D61821}"/>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8/22/2021</a:t>
            </a:fld>
            <a:endParaRPr lang="en-US" dirty="0"/>
          </a:p>
        </p:txBody>
      </p:sp>
      <p:sp>
        <p:nvSpPr>
          <p:cNvPr id="8" name="Footer Placeholder 7">
            <a:extLst>
              <a:ext uri="{FF2B5EF4-FFF2-40B4-BE49-F238E27FC236}">
                <a16:creationId xmlns:a16="http://schemas.microsoft.com/office/drawing/2014/main" id="{AC195825-BC35-440D-B5CF-B1199B36A685}"/>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109749C2-3CAE-4E4E-A9C1-426C0F26D9A4}"/>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dirty="0"/>
          </a:p>
        </p:txBody>
      </p:sp>
    </p:spTree>
    <p:extLst>
      <p:ext uri="{BB962C8B-B14F-4D97-AF65-F5344CB8AC3E}">
        <p14:creationId xmlns:p14="http://schemas.microsoft.com/office/powerpoint/2010/main" val="3464442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E422B-F7DB-465E-866F-E56351A98356}"/>
              </a:ext>
            </a:extLst>
          </p:cNvPr>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Date Placeholder 2">
            <a:extLst>
              <a:ext uri="{FF2B5EF4-FFF2-40B4-BE49-F238E27FC236}">
                <a16:creationId xmlns:a16="http://schemas.microsoft.com/office/drawing/2014/main" id="{39B717AE-C765-4C81-8873-715973B3998D}"/>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8/22/2021</a:t>
            </a:fld>
            <a:endParaRPr lang="en-US" dirty="0"/>
          </a:p>
        </p:txBody>
      </p:sp>
      <p:sp>
        <p:nvSpPr>
          <p:cNvPr id="4" name="Footer Placeholder 3">
            <a:extLst>
              <a:ext uri="{FF2B5EF4-FFF2-40B4-BE49-F238E27FC236}">
                <a16:creationId xmlns:a16="http://schemas.microsoft.com/office/drawing/2014/main" id="{6849B232-A1C5-46E7-91E6-790B70E67C8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D3783E9B-E90A-455C-9FDB-3C6AD7B047A2}"/>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dirty="0"/>
          </a:p>
        </p:txBody>
      </p:sp>
    </p:spTree>
    <p:extLst>
      <p:ext uri="{BB962C8B-B14F-4D97-AF65-F5344CB8AC3E}">
        <p14:creationId xmlns:p14="http://schemas.microsoft.com/office/powerpoint/2010/main" val="4141242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733FA9F-0307-4ADB-986C-4448C1CE9A7E}"/>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8/22/2021</a:t>
            </a:fld>
            <a:endParaRPr lang="en-US" dirty="0"/>
          </a:p>
        </p:txBody>
      </p:sp>
      <p:sp>
        <p:nvSpPr>
          <p:cNvPr id="3" name="Footer Placeholder 2">
            <a:extLst>
              <a:ext uri="{FF2B5EF4-FFF2-40B4-BE49-F238E27FC236}">
                <a16:creationId xmlns:a16="http://schemas.microsoft.com/office/drawing/2014/main" id="{CEE87E9D-98EC-462E-8878-68EC12C2BA49}"/>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4" name="Slide Number Placeholder 3">
            <a:extLst>
              <a:ext uri="{FF2B5EF4-FFF2-40B4-BE49-F238E27FC236}">
                <a16:creationId xmlns:a16="http://schemas.microsoft.com/office/drawing/2014/main" id="{0EDCD798-57B0-47CD-9CC8-C1E03424F46C}"/>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dirty="0"/>
          </a:p>
        </p:txBody>
      </p:sp>
    </p:spTree>
    <p:extLst>
      <p:ext uri="{BB962C8B-B14F-4D97-AF65-F5344CB8AC3E}">
        <p14:creationId xmlns:p14="http://schemas.microsoft.com/office/powerpoint/2010/main" val="153161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B8A50-EEDC-45EC-BB80-980FD61238A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a:extLst>
              <a:ext uri="{FF2B5EF4-FFF2-40B4-BE49-F238E27FC236}">
                <a16:creationId xmlns:a16="http://schemas.microsoft.com/office/drawing/2014/main" id="{57CA23D9-26A9-47A4-ACDC-7BE33D74719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a:extLst>
              <a:ext uri="{FF2B5EF4-FFF2-40B4-BE49-F238E27FC236}">
                <a16:creationId xmlns:a16="http://schemas.microsoft.com/office/drawing/2014/main" id="{5D9E351E-0118-4FA6-8A58-091CF6C9AAB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a:extLst>
              <a:ext uri="{FF2B5EF4-FFF2-40B4-BE49-F238E27FC236}">
                <a16:creationId xmlns:a16="http://schemas.microsoft.com/office/drawing/2014/main" id="{74E7CC61-6D69-4956-9F3F-5BBCBA540109}"/>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8/22/2021</a:t>
            </a:fld>
            <a:endParaRPr lang="en-US" dirty="0"/>
          </a:p>
        </p:txBody>
      </p:sp>
      <p:sp>
        <p:nvSpPr>
          <p:cNvPr id="6" name="Footer Placeholder 5">
            <a:extLst>
              <a:ext uri="{FF2B5EF4-FFF2-40B4-BE49-F238E27FC236}">
                <a16:creationId xmlns:a16="http://schemas.microsoft.com/office/drawing/2014/main" id="{14DD6BEC-3B11-4D3F-A458-D6E2C2CAD18B}"/>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D9DA3B5E-2CC2-464A-A063-435FDBBDB2D1}"/>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dirty="0"/>
          </a:p>
        </p:txBody>
      </p:sp>
    </p:spTree>
    <p:extLst>
      <p:ext uri="{BB962C8B-B14F-4D97-AF65-F5344CB8AC3E}">
        <p14:creationId xmlns:p14="http://schemas.microsoft.com/office/powerpoint/2010/main" val="3271520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4D0F8-AE4D-437D-8CB3-128118DD0D6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a:extLst>
              <a:ext uri="{FF2B5EF4-FFF2-40B4-BE49-F238E27FC236}">
                <a16:creationId xmlns:a16="http://schemas.microsoft.com/office/drawing/2014/main" id="{39622359-EC4C-4249-9A51-2CCF8793C2A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a:extLst>
              <a:ext uri="{FF2B5EF4-FFF2-40B4-BE49-F238E27FC236}">
                <a16:creationId xmlns:a16="http://schemas.microsoft.com/office/drawing/2014/main" id="{A1A6D332-056F-4695-A3DE-968F1E4F368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a:extLst>
              <a:ext uri="{FF2B5EF4-FFF2-40B4-BE49-F238E27FC236}">
                <a16:creationId xmlns:a16="http://schemas.microsoft.com/office/drawing/2014/main" id="{B2BC76AE-7A3A-4AE4-B07C-A7120C827EC2}"/>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8/22/2021</a:t>
            </a:fld>
            <a:endParaRPr lang="en-US" dirty="0"/>
          </a:p>
        </p:txBody>
      </p:sp>
      <p:sp>
        <p:nvSpPr>
          <p:cNvPr id="6" name="Footer Placeholder 5">
            <a:extLst>
              <a:ext uri="{FF2B5EF4-FFF2-40B4-BE49-F238E27FC236}">
                <a16:creationId xmlns:a16="http://schemas.microsoft.com/office/drawing/2014/main" id="{E1382B93-449D-464C-8546-03735744F260}"/>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B243730D-E106-4DD9-9E18-4A04B89707B4}"/>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dirty="0"/>
          </a:p>
        </p:txBody>
      </p:sp>
    </p:spTree>
    <p:extLst>
      <p:ext uri="{BB962C8B-B14F-4D97-AF65-F5344CB8AC3E}">
        <p14:creationId xmlns:p14="http://schemas.microsoft.com/office/powerpoint/2010/main" val="1815742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Picture 7" descr="A picture containing text, outdoor, sign&#10;&#10;Description automatically generated">
            <a:extLst>
              <a:ext uri="{FF2B5EF4-FFF2-40B4-BE49-F238E27FC236}">
                <a16:creationId xmlns:a16="http://schemas.microsoft.com/office/drawing/2014/main" id="{998D1645-ABE2-410D-96A5-F1D3BFE47975}"/>
              </a:ext>
            </a:extLst>
          </p:cNvPr>
          <p:cNvPicPr>
            <a:picLocks noChangeAspect="1"/>
          </p:cNvPicPr>
          <p:nvPr userDrawn="1"/>
        </p:nvPicPr>
        <p:blipFill>
          <a:blip r:embed="rId14">
            <a:alphaModFix amt="35000"/>
            <a:extLst>
              <a:ext uri="{28A0092B-C50C-407E-A947-70E740481C1C}">
                <a14:useLocalDpi xmlns:a14="http://schemas.microsoft.com/office/drawing/2010/main" val="0"/>
              </a:ext>
            </a:extLst>
          </a:blip>
          <a:stretch>
            <a:fillRect/>
          </a:stretch>
        </p:blipFill>
        <p:spPr>
          <a:xfrm>
            <a:off x="4333462" y="5088836"/>
            <a:ext cx="7858538" cy="1645564"/>
          </a:xfrm>
          <a:prstGeom prst="rect">
            <a:avLst/>
          </a:prstGeom>
        </p:spPr>
      </p:pic>
      <p:pic>
        <p:nvPicPr>
          <p:cNvPr id="10" name="Picture 9" descr="Logo&#10;&#10;Description automatically generated">
            <a:extLst>
              <a:ext uri="{FF2B5EF4-FFF2-40B4-BE49-F238E27FC236}">
                <a16:creationId xmlns:a16="http://schemas.microsoft.com/office/drawing/2014/main" id="{29AF94B5-ED4E-4830-A7D1-EB738FDAAFE0}"/>
              </a:ext>
            </a:extLst>
          </p:cNvPr>
          <p:cNvPicPr>
            <a:picLocks noChangeAspect="1"/>
          </p:cNvPicPr>
          <p:nvPr userDrawn="1"/>
        </p:nvPicPr>
        <p:blipFill>
          <a:blip r:embed="rId15">
            <a:extLst>
              <a:ext uri="{BEBA8EAE-BF5A-486C-A8C5-ECC9F3942E4B}">
                <a14:imgProps xmlns:a14="http://schemas.microsoft.com/office/drawing/2010/main">
                  <a14:imgLayer r:embed="rId16">
                    <a14:imgEffect>
                      <a14:colorTemperature colorTemp="59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19270" y="0"/>
            <a:ext cx="2941982" cy="2849218"/>
          </a:xfrm>
          <a:prstGeom prst="ellipse">
            <a:avLst/>
          </a:prstGeom>
          <a:ln>
            <a:noFill/>
          </a:ln>
          <a:effectLst>
            <a:softEdge rad="112500"/>
          </a:effectLst>
        </p:spPr>
      </p:pic>
    </p:spTree>
    <p:extLst>
      <p:ext uri="{BB962C8B-B14F-4D97-AF65-F5344CB8AC3E}">
        <p14:creationId xmlns:p14="http://schemas.microsoft.com/office/powerpoint/2010/main" val="1282212982"/>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mailto:DLG-CSD@ky.gov"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2F5597"/>
        </a:solidFill>
        <a:effectLst/>
      </p:bgPr>
    </p:bg>
    <p:spTree>
      <p:nvGrpSpPr>
        <p:cNvPr id="1" name=""/>
        <p:cNvGrpSpPr/>
        <p:nvPr/>
      </p:nvGrpSpPr>
      <p:grpSpPr>
        <a:xfrm>
          <a:off x="0" y="0"/>
          <a:ext cx="0" cy="0"/>
          <a:chOff x="0" y="0"/>
          <a:chExt cx="0" cy="0"/>
        </a:xfrm>
      </p:grpSpPr>
      <p:sp>
        <p:nvSpPr>
          <p:cNvPr id="2" name="Rectangle 1"/>
          <p:cNvSpPr/>
          <p:nvPr/>
        </p:nvSpPr>
        <p:spPr>
          <a:xfrm>
            <a:off x="3156103" y="669300"/>
            <a:ext cx="8304377" cy="1323439"/>
          </a:xfrm>
          <a:prstGeom prst="rect">
            <a:avLst/>
          </a:prstGeom>
        </p:spPr>
        <p:txBody>
          <a:bodyPr wrap="square">
            <a:spAutoFit/>
          </a:bodyPr>
          <a:lstStyle/>
          <a:p>
            <a:pPr algn="ctr"/>
            <a:r>
              <a:rPr lang="en-US" sz="4000" b="1" dirty="0" smtClean="0">
                <a:solidFill>
                  <a:schemeClr val="tx1">
                    <a:lumMod val="95000"/>
                  </a:schemeClr>
                </a:solidFill>
              </a:rPr>
              <a:t>Cities &amp; Special District Branch </a:t>
            </a:r>
          </a:p>
          <a:p>
            <a:pPr algn="ctr"/>
            <a:r>
              <a:rPr lang="en-US" sz="4000" b="1" dirty="0" smtClean="0">
                <a:solidFill>
                  <a:schemeClr val="tx1">
                    <a:lumMod val="95000"/>
                  </a:schemeClr>
                </a:solidFill>
              </a:rPr>
              <a:t>(Cities)</a:t>
            </a:r>
            <a:endParaRPr lang="en-US" sz="4000" b="1" dirty="0">
              <a:solidFill>
                <a:schemeClr val="tx1">
                  <a:lumMod val="95000"/>
                </a:schemeClr>
              </a:solidFill>
            </a:endParaRPr>
          </a:p>
        </p:txBody>
      </p:sp>
      <p:sp>
        <p:nvSpPr>
          <p:cNvPr id="3" name="Subtitle 5"/>
          <p:cNvSpPr txBox="1">
            <a:spLocks/>
          </p:cNvSpPr>
          <p:nvPr/>
        </p:nvSpPr>
        <p:spPr>
          <a:xfrm>
            <a:off x="3046798" y="2518880"/>
            <a:ext cx="8345214" cy="251904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5400" b="1" dirty="0" smtClean="0">
                <a:solidFill>
                  <a:srgbClr val="F5BF0C"/>
                </a:solidFill>
              </a:rPr>
              <a:t>Governor’s Local Issues Conference</a:t>
            </a:r>
          </a:p>
          <a:p>
            <a:r>
              <a:rPr lang="en-US" sz="5400" b="1" dirty="0" smtClean="0">
                <a:solidFill>
                  <a:srgbClr val="F5BF0C"/>
                </a:solidFill>
              </a:rPr>
              <a:t>GLIC</a:t>
            </a:r>
            <a:endParaRPr lang="en-US" sz="5400" dirty="0" smtClean="0">
              <a:solidFill>
                <a:srgbClr val="F5BF0C"/>
              </a:solidFill>
            </a:endParaRPr>
          </a:p>
          <a:p>
            <a:endParaRPr lang="en-US" dirty="0" smtClean="0">
              <a:solidFill>
                <a:schemeClr val="bg1"/>
              </a:solidFill>
            </a:endParaRPr>
          </a:p>
        </p:txBody>
      </p:sp>
      <p:pic>
        <p:nvPicPr>
          <p:cNvPr id="7" name="Picture 6"/>
          <p:cNvPicPr>
            <a:picLocks noChangeAspect="1"/>
          </p:cNvPicPr>
          <p:nvPr/>
        </p:nvPicPr>
        <p:blipFill>
          <a:blip r:embed="rId2"/>
          <a:stretch>
            <a:fillRect/>
          </a:stretch>
        </p:blipFill>
        <p:spPr>
          <a:xfrm>
            <a:off x="4050507" y="5149935"/>
            <a:ext cx="8141494" cy="1708066"/>
          </a:xfrm>
          <a:prstGeom prst="rect">
            <a:avLst/>
          </a:prstGeom>
        </p:spPr>
      </p:pic>
      <p:sp>
        <p:nvSpPr>
          <p:cNvPr id="4" name="Rectangle 3"/>
          <p:cNvSpPr/>
          <p:nvPr/>
        </p:nvSpPr>
        <p:spPr>
          <a:xfrm>
            <a:off x="-882869" y="5838525"/>
            <a:ext cx="6096000" cy="646331"/>
          </a:xfrm>
          <a:prstGeom prst="rect">
            <a:avLst/>
          </a:prstGeom>
        </p:spPr>
        <p:txBody>
          <a:bodyPr>
            <a:spAutoFit/>
          </a:bodyPr>
          <a:lstStyle/>
          <a:p>
            <a:pPr algn="ctr"/>
            <a:r>
              <a:rPr lang="en-US" dirty="0">
                <a:solidFill>
                  <a:schemeClr val="tx2"/>
                </a:solidFill>
              </a:rPr>
              <a:t>Email: </a:t>
            </a:r>
            <a:r>
              <a:rPr lang="en-US" u="sng" dirty="0">
                <a:solidFill>
                  <a:srgbClr val="F5BF0C"/>
                </a:solidFill>
              </a:rPr>
              <a:t>DLG-CSD@ky.gov</a:t>
            </a:r>
          </a:p>
          <a:p>
            <a:pPr algn="ctr"/>
            <a:r>
              <a:rPr lang="en-US" dirty="0">
                <a:solidFill>
                  <a:schemeClr val="tx2"/>
                </a:solidFill>
              </a:rPr>
              <a:t>Website: </a:t>
            </a:r>
            <a:r>
              <a:rPr lang="en-US" u="sng" dirty="0">
                <a:solidFill>
                  <a:srgbClr val="F5BF0C"/>
                </a:solidFill>
              </a:rPr>
              <a:t>https://kydlgweb.ky.gov</a:t>
            </a:r>
          </a:p>
        </p:txBody>
      </p:sp>
      <p:pic>
        <p:nvPicPr>
          <p:cNvPr id="6" name="Picture 5"/>
          <p:cNvPicPr>
            <a:picLocks noChangeAspect="1"/>
          </p:cNvPicPr>
          <p:nvPr/>
        </p:nvPicPr>
        <p:blipFill>
          <a:blip r:embed="rId3"/>
          <a:stretch>
            <a:fillRect/>
          </a:stretch>
        </p:blipFill>
        <p:spPr>
          <a:xfrm>
            <a:off x="31531" y="146658"/>
            <a:ext cx="2704525" cy="2549981"/>
          </a:xfrm>
          <a:prstGeom prst="rect">
            <a:avLst/>
          </a:prstGeom>
        </p:spPr>
      </p:pic>
    </p:spTree>
    <p:extLst>
      <p:ext uri="{BB962C8B-B14F-4D97-AF65-F5344CB8AC3E}">
        <p14:creationId xmlns:p14="http://schemas.microsoft.com/office/powerpoint/2010/main" val="1310651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smtClean="0"/>
              <a:t>MAXIMUM TAX RATE</a:t>
            </a:r>
            <a:endParaRPr lang="en-US" sz="4000" dirty="0"/>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TextBox 1"/>
          <p:cNvSpPr txBox="1"/>
          <p:nvPr/>
        </p:nvSpPr>
        <p:spPr>
          <a:xfrm>
            <a:off x="306660" y="1619056"/>
            <a:ext cx="11416936" cy="2985433"/>
          </a:xfrm>
          <a:prstGeom prst="rect">
            <a:avLst/>
          </a:prstGeom>
          <a:noFill/>
        </p:spPr>
        <p:txBody>
          <a:bodyPr wrap="square" rtlCol="0">
            <a:spAutoFit/>
          </a:bodyPr>
          <a:lstStyle/>
          <a:p>
            <a:pPr marL="457200" indent="-457200">
              <a:buFont typeface="Wingdings" panose="05000000000000000000" pitchFamily="2" charset="2"/>
              <a:buChar char="Ø"/>
              <a:defRPr/>
            </a:pPr>
            <a:r>
              <a:rPr lang="en-US" altLang="en-US" sz="2600" dirty="0">
                <a:solidFill>
                  <a:srgbClr val="002060"/>
                </a:solidFill>
              </a:rPr>
              <a:t>Section 157 of KY Constitution sets the maximum tax rate for local governments:</a:t>
            </a:r>
          </a:p>
          <a:p>
            <a:pPr marL="285750" indent="-285750">
              <a:buFont typeface="Wingdings" panose="05000000000000000000" pitchFamily="2" charset="2"/>
              <a:buChar char="Ø"/>
              <a:defRPr/>
            </a:pPr>
            <a:endParaRPr lang="en-US" altLang="en-US" sz="1600" dirty="0">
              <a:solidFill>
                <a:srgbClr val="002060"/>
              </a:solidFill>
            </a:endParaRPr>
          </a:p>
          <a:p>
            <a:pPr marL="914400" lvl="1" indent="-457200">
              <a:buFont typeface="Wingdings" panose="05000000000000000000" pitchFamily="2" charset="2"/>
              <a:buChar char="Ø"/>
              <a:defRPr/>
            </a:pPr>
            <a:r>
              <a:rPr lang="en-US" altLang="en-US" sz="2600" dirty="0">
                <a:solidFill>
                  <a:srgbClr val="002060"/>
                </a:solidFill>
              </a:rPr>
              <a:t>Cities with population of:</a:t>
            </a:r>
          </a:p>
          <a:p>
            <a:pPr lvl="1">
              <a:defRPr/>
            </a:pPr>
            <a:r>
              <a:rPr lang="en-US" altLang="en-US" sz="800" dirty="0" smtClean="0">
                <a:solidFill>
                  <a:srgbClr val="002060"/>
                </a:solidFill>
              </a:rPr>
              <a:t> </a:t>
            </a:r>
            <a:endParaRPr lang="en-US" altLang="en-US" sz="800" dirty="0">
              <a:solidFill>
                <a:srgbClr val="002060"/>
              </a:solidFill>
            </a:endParaRPr>
          </a:p>
          <a:p>
            <a:pPr marL="1257300" lvl="2" indent="-342900">
              <a:buFont typeface="Wingdings" panose="05000000000000000000" pitchFamily="2" charset="2"/>
              <a:buChar char="Ø"/>
              <a:defRPr/>
            </a:pPr>
            <a:r>
              <a:rPr lang="en-US" altLang="en-US" sz="2400" dirty="0">
                <a:solidFill>
                  <a:srgbClr val="002060"/>
                </a:solidFill>
              </a:rPr>
              <a:t>9,999 or less - $0.75 per $100</a:t>
            </a:r>
          </a:p>
          <a:p>
            <a:pPr lvl="2">
              <a:defRPr/>
            </a:pPr>
            <a:r>
              <a:rPr lang="en-US" altLang="en-US" sz="800" dirty="0">
                <a:solidFill>
                  <a:srgbClr val="002060"/>
                </a:solidFill>
              </a:rPr>
              <a:t>  </a:t>
            </a:r>
          </a:p>
          <a:p>
            <a:pPr marL="1257300" lvl="2" indent="-342900">
              <a:buFont typeface="Wingdings" panose="05000000000000000000" pitchFamily="2" charset="2"/>
              <a:buChar char="Ø"/>
              <a:defRPr/>
            </a:pPr>
            <a:r>
              <a:rPr lang="en-US" altLang="en-US" sz="2400" dirty="0">
                <a:solidFill>
                  <a:srgbClr val="002060"/>
                </a:solidFill>
              </a:rPr>
              <a:t>10,000 to 14,999 - $1.00 per $</a:t>
            </a:r>
            <a:r>
              <a:rPr lang="en-US" altLang="en-US" sz="2400" dirty="0" smtClean="0">
                <a:solidFill>
                  <a:srgbClr val="002060"/>
                </a:solidFill>
              </a:rPr>
              <a:t>100</a:t>
            </a:r>
          </a:p>
          <a:p>
            <a:pPr marL="1257300" lvl="2" indent="-342900">
              <a:buFont typeface="Wingdings" panose="05000000000000000000" pitchFamily="2" charset="2"/>
              <a:buChar char="Ø"/>
              <a:defRPr/>
            </a:pPr>
            <a:endParaRPr lang="en-US" altLang="en-US" sz="800" dirty="0" smtClean="0">
              <a:solidFill>
                <a:srgbClr val="002060"/>
              </a:solidFill>
            </a:endParaRPr>
          </a:p>
          <a:p>
            <a:pPr marL="1257300" lvl="2" indent="-342900">
              <a:buFont typeface="Wingdings" panose="05000000000000000000" pitchFamily="2" charset="2"/>
              <a:buChar char="Ø"/>
              <a:defRPr/>
            </a:pPr>
            <a:r>
              <a:rPr lang="en-US" altLang="en-US" sz="2400" dirty="0" smtClean="0">
                <a:solidFill>
                  <a:srgbClr val="002060"/>
                </a:solidFill>
              </a:rPr>
              <a:t>15,000 </a:t>
            </a:r>
            <a:r>
              <a:rPr lang="en-US" altLang="en-US" sz="2400" dirty="0">
                <a:solidFill>
                  <a:srgbClr val="002060"/>
                </a:solidFill>
              </a:rPr>
              <a:t>or more – $1.50 per $100</a:t>
            </a:r>
          </a:p>
          <a:p>
            <a:pPr>
              <a:buFont typeface="Wingdings 3" charset="2"/>
              <a:buChar char=""/>
              <a:defRPr/>
            </a:pPr>
            <a:endParaRPr lang="en-US" altLang="en-US" sz="2400" dirty="0">
              <a:solidFill>
                <a:srgbClr val="002060"/>
              </a:solidFill>
            </a:endParaRPr>
          </a:p>
        </p:txBody>
      </p:sp>
    </p:spTree>
    <p:extLst>
      <p:ext uri="{BB962C8B-B14F-4D97-AF65-F5344CB8AC3E}">
        <p14:creationId xmlns:p14="http://schemas.microsoft.com/office/powerpoint/2010/main" val="37563302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smtClean="0"/>
              <a:t>TAX RATE ADOPTION TIMELINE</a:t>
            </a:r>
            <a:endParaRPr lang="en-US" sz="4000" dirty="0"/>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TextBox 1"/>
          <p:cNvSpPr txBox="1"/>
          <p:nvPr/>
        </p:nvSpPr>
        <p:spPr>
          <a:xfrm>
            <a:off x="306660" y="1619056"/>
            <a:ext cx="11416936" cy="1637371"/>
          </a:xfrm>
          <a:prstGeom prst="rect">
            <a:avLst/>
          </a:prstGeom>
          <a:noFill/>
        </p:spPr>
        <p:txBody>
          <a:bodyPr wrap="square" rtlCol="0">
            <a:spAutoFit/>
          </a:bodyPr>
          <a:lstStyle/>
          <a:p>
            <a:pPr marL="457200" indent="-457200">
              <a:buFont typeface="Wingdings" panose="05000000000000000000" pitchFamily="2" charset="2"/>
              <a:buChar char="Ø"/>
              <a:defRPr/>
            </a:pPr>
            <a:r>
              <a:rPr lang="en-US" altLang="en-US" sz="2600" dirty="0">
                <a:solidFill>
                  <a:srgbClr val="002060"/>
                </a:solidFill>
              </a:rPr>
              <a:t>Cities on a county’s tax bill have 45 days from date of DOR Certification to adopt a tax rate.</a:t>
            </a:r>
          </a:p>
          <a:p>
            <a:pPr marL="457200" indent="-457200">
              <a:lnSpc>
                <a:spcPct val="80000"/>
              </a:lnSpc>
              <a:buFont typeface="Wingdings" panose="05000000000000000000" pitchFamily="2" charset="2"/>
              <a:buChar char="Ø"/>
              <a:defRPr/>
            </a:pPr>
            <a:endParaRPr lang="en-US" altLang="en-US" sz="2800" dirty="0">
              <a:solidFill>
                <a:srgbClr val="002060"/>
              </a:solidFill>
            </a:endParaRPr>
          </a:p>
          <a:p>
            <a:pPr marL="457200" indent="-457200">
              <a:buFont typeface="Wingdings" panose="05000000000000000000" pitchFamily="2" charset="2"/>
              <a:buChar char="Ø"/>
              <a:defRPr/>
            </a:pPr>
            <a:r>
              <a:rPr lang="en-US" altLang="en-US" sz="2600" dirty="0">
                <a:solidFill>
                  <a:srgbClr val="002060"/>
                </a:solidFill>
              </a:rPr>
              <a:t>Cities who send their own tax bills do not have a time </a:t>
            </a:r>
            <a:r>
              <a:rPr lang="en-US" altLang="en-US" sz="2600" dirty="0" smtClean="0">
                <a:solidFill>
                  <a:srgbClr val="002060"/>
                </a:solidFill>
              </a:rPr>
              <a:t>requirement.</a:t>
            </a:r>
            <a:endParaRPr lang="en-US" altLang="en-US" sz="2400" dirty="0">
              <a:solidFill>
                <a:srgbClr val="002060"/>
              </a:solidFill>
            </a:endParaRPr>
          </a:p>
        </p:txBody>
      </p:sp>
    </p:spTree>
    <p:extLst>
      <p:ext uri="{BB962C8B-B14F-4D97-AF65-F5344CB8AC3E}">
        <p14:creationId xmlns:p14="http://schemas.microsoft.com/office/powerpoint/2010/main" val="2584335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smtClean="0"/>
              <a:t>ADOPTING TAX RATES</a:t>
            </a:r>
            <a:endParaRPr lang="en-US" sz="4000" dirty="0"/>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TextBox 1"/>
          <p:cNvSpPr txBox="1"/>
          <p:nvPr/>
        </p:nvSpPr>
        <p:spPr>
          <a:xfrm>
            <a:off x="306660" y="1619056"/>
            <a:ext cx="11416936" cy="2449901"/>
          </a:xfrm>
          <a:prstGeom prst="rect">
            <a:avLst/>
          </a:prstGeom>
          <a:noFill/>
        </p:spPr>
        <p:txBody>
          <a:bodyPr wrap="square" rtlCol="0">
            <a:spAutoFit/>
          </a:bodyPr>
          <a:lstStyle/>
          <a:p>
            <a:pPr marL="457200" indent="-457200">
              <a:buFont typeface="Wingdings" panose="05000000000000000000" pitchFamily="2" charset="2"/>
              <a:buChar char="Ø"/>
              <a:defRPr/>
            </a:pPr>
            <a:r>
              <a:rPr lang="en-US" altLang="en-US" sz="2600" dirty="0">
                <a:solidFill>
                  <a:srgbClr val="002060"/>
                </a:solidFill>
              </a:rPr>
              <a:t>KY Constitution and KRS 92.280 require every city to annually tax </a:t>
            </a:r>
            <a:r>
              <a:rPr lang="en-US" altLang="en-US" sz="2600" b="1" u="sng" dirty="0">
                <a:solidFill>
                  <a:srgbClr val="002060"/>
                </a:solidFill>
              </a:rPr>
              <a:t>all real and personal property</a:t>
            </a:r>
            <a:r>
              <a:rPr lang="en-US" altLang="en-US" sz="2600" dirty="0">
                <a:solidFill>
                  <a:srgbClr val="002060"/>
                </a:solidFill>
              </a:rPr>
              <a:t> within their jurisdiction unless specifically exempted by law. </a:t>
            </a:r>
          </a:p>
          <a:p>
            <a:pPr>
              <a:lnSpc>
                <a:spcPct val="90000"/>
              </a:lnSpc>
              <a:defRPr/>
            </a:pPr>
            <a:r>
              <a:rPr lang="en-US" altLang="en-US" sz="2800" dirty="0">
                <a:solidFill>
                  <a:srgbClr val="002060"/>
                </a:solidFill>
              </a:rPr>
              <a:t>  </a:t>
            </a:r>
          </a:p>
          <a:p>
            <a:pPr marL="457200" indent="-457200">
              <a:buFont typeface="Wingdings" panose="05000000000000000000" pitchFamily="2" charset="2"/>
              <a:buChar char="Ø"/>
              <a:defRPr/>
            </a:pPr>
            <a:r>
              <a:rPr lang="en-US" altLang="en-US" sz="2600" dirty="0">
                <a:solidFill>
                  <a:srgbClr val="002060"/>
                </a:solidFill>
              </a:rPr>
              <a:t>Cities must adopt the tax rates by ordinance with a first and second reading, the same as any other ordinance. </a:t>
            </a:r>
          </a:p>
          <a:p>
            <a:pPr>
              <a:buFont typeface="Wingdings 3" charset="2"/>
              <a:buChar char=""/>
              <a:defRPr/>
            </a:pPr>
            <a:endParaRPr lang="en-US" altLang="en-US" sz="2400" dirty="0">
              <a:solidFill>
                <a:srgbClr val="002060"/>
              </a:solidFill>
            </a:endParaRPr>
          </a:p>
        </p:txBody>
      </p:sp>
    </p:spTree>
    <p:extLst>
      <p:ext uri="{BB962C8B-B14F-4D97-AF65-F5344CB8AC3E}">
        <p14:creationId xmlns:p14="http://schemas.microsoft.com/office/powerpoint/2010/main" val="15380324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smtClean="0"/>
              <a:t>HEARING PROCESS – KRS 132.027</a:t>
            </a:r>
            <a:endParaRPr lang="en-US" sz="4000" dirty="0"/>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TextBox 1"/>
          <p:cNvSpPr txBox="1"/>
          <p:nvPr/>
        </p:nvSpPr>
        <p:spPr>
          <a:xfrm>
            <a:off x="306660" y="1619056"/>
            <a:ext cx="11416936" cy="3910301"/>
          </a:xfrm>
          <a:prstGeom prst="rect">
            <a:avLst/>
          </a:prstGeom>
          <a:noFill/>
        </p:spPr>
        <p:txBody>
          <a:bodyPr wrap="square" rtlCol="0">
            <a:spAutoFit/>
          </a:bodyPr>
          <a:lstStyle/>
          <a:p>
            <a:pPr marL="457200" indent="-457200">
              <a:lnSpc>
                <a:spcPct val="90000"/>
              </a:lnSpc>
              <a:buFont typeface="Wingdings" panose="05000000000000000000" pitchFamily="2" charset="2"/>
              <a:buChar char="Ø"/>
              <a:defRPr/>
            </a:pPr>
            <a:r>
              <a:rPr lang="en-US" altLang="en-US" sz="2700" dirty="0">
                <a:solidFill>
                  <a:srgbClr val="002060"/>
                </a:solidFill>
              </a:rPr>
              <a:t>Any rate </a:t>
            </a:r>
            <a:r>
              <a:rPr lang="en-US" altLang="en-US" sz="2700" u="sng" dirty="0">
                <a:solidFill>
                  <a:srgbClr val="002060"/>
                </a:solidFill>
              </a:rPr>
              <a:t>above the Compensating Rate</a:t>
            </a:r>
            <a:r>
              <a:rPr lang="en-US" altLang="en-US" sz="2700" dirty="0" smtClean="0">
                <a:solidFill>
                  <a:srgbClr val="002060"/>
                </a:solidFill>
              </a:rPr>
              <a:t>:</a:t>
            </a:r>
          </a:p>
          <a:p>
            <a:pPr marL="457200" indent="-457200">
              <a:lnSpc>
                <a:spcPct val="90000"/>
              </a:lnSpc>
              <a:buFont typeface="Wingdings" panose="05000000000000000000" pitchFamily="2" charset="2"/>
              <a:buChar char="Ø"/>
              <a:defRPr/>
            </a:pPr>
            <a:endParaRPr lang="en-US" altLang="en-US" sz="2700" dirty="0">
              <a:solidFill>
                <a:srgbClr val="002060"/>
              </a:solidFill>
            </a:endParaRPr>
          </a:p>
          <a:p>
            <a:pPr marL="171450" indent="-171450">
              <a:lnSpc>
                <a:spcPct val="90000"/>
              </a:lnSpc>
              <a:buFont typeface="Wingdings" panose="05000000000000000000" pitchFamily="2" charset="2"/>
              <a:buChar char="Ø"/>
              <a:defRPr/>
            </a:pPr>
            <a:endParaRPr lang="en-US" altLang="en-US" sz="900" dirty="0">
              <a:solidFill>
                <a:srgbClr val="002060"/>
              </a:solidFill>
            </a:endParaRPr>
          </a:p>
          <a:p>
            <a:pPr marL="800100" lvl="1" indent="-342900">
              <a:lnSpc>
                <a:spcPct val="90000"/>
              </a:lnSpc>
              <a:buFont typeface="Wingdings" panose="05000000000000000000" pitchFamily="2" charset="2"/>
              <a:buChar char="Ø"/>
              <a:defRPr/>
            </a:pPr>
            <a:r>
              <a:rPr lang="en-US" altLang="en-US" sz="2400" dirty="0">
                <a:solidFill>
                  <a:srgbClr val="002060"/>
                </a:solidFill>
              </a:rPr>
              <a:t>A hearing is required</a:t>
            </a:r>
          </a:p>
          <a:p>
            <a:pPr lvl="1">
              <a:lnSpc>
                <a:spcPct val="90000"/>
              </a:lnSpc>
              <a:defRPr/>
            </a:pPr>
            <a:endParaRPr lang="en-US" altLang="en-US" sz="700" dirty="0">
              <a:solidFill>
                <a:srgbClr val="002060"/>
              </a:solidFill>
            </a:endParaRPr>
          </a:p>
          <a:p>
            <a:pPr marL="800100" lvl="1" indent="-342900">
              <a:lnSpc>
                <a:spcPct val="90000"/>
              </a:lnSpc>
              <a:buFont typeface="Wingdings" panose="05000000000000000000" pitchFamily="2" charset="2"/>
              <a:buChar char="Ø"/>
              <a:defRPr/>
            </a:pPr>
            <a:r>
              <a:rPr lang="en-US" altLang="en-US" sz="2400" dirty="0">
                <a:solidFill>
                  <a:srgbClr val="002060"/>
                </a:solidFill>
              </a:rPr>
              <a:t>Must advertise the hearing at least twice in two consecutive weeks in newspaper with largest circulation in the county</a:t>
            </a:r>
          </a:p>
          <a:p>
            <a:pPr marL="171450" indent="-171450">
              <a:lnSpc>
                <a:spcPct val="90000"/>
              </a:lnSpc>
              <a:buFont typeface="Wingdings" panose="05000000000000000000" pitchFamily="2" charset="2"/>
              <a:buChar char="Ø"/>
              <a:defRPr/>
            </a:pPr>
            <a:endParaRPr lang="en-US" altLang="en-US" sz="700" dirty="0">
              <a:solidFill>
                <a:srgbClr val="002060"/>
              </a:solidFill>
            </a:endParaRPr>
          </a:p>
          <a:p>
            <a:pPr marL="800100" lvl="1" indent="-342900">
              <a:lnSpc>
                <a:spcPct val="90000"/>
              </a:lnSpc>
              <a:buFont typeface="Wingdings" panose="05000000000000000000" pitchFamily="2" charset="2"/>
              <a:buChar char="Ø"/>
              <a:defRPr/>
            </a:pPr>
            <a:r>
              <a:rPr lang="en-US" altLang="en-US" sz="2400" dirty="0">
                <a:solidFill>
                  <a:srgbClr val="002060"/>
                </a:solidFill>
              </a:rPr>
              <a:t>OR notice of hearing may be mailed to every property owner in the </a:t>
            </a:r>
            <a:r>
              <a:rPr lang="en-US" altLang="en-US" sz="2400" dirty="0" smtClean="0">
                <a:solidFill>
                  <a:srgbClr val="002060"/>
                </a:solidFill>
              </a:rPr>
              <a:t>city</a:t>
            </a:r>
          </a:p>
          <a:p>
            <a:pPr lvl="1">
              <a:lnSpc>
                <a:spcPct val="90000"/>
              </a:lnSpc>
              <a:defRPr/>
            </a:pPr>
            <a:r>
              <a:rPr lang="en-US" altLang="en-US" dirty="0" smtClean="0">
                <a:solidFill>
                  <a:srgbClr val="002060"/>
                </a:solidFill>
              </a:rPr>
              <a:t>    </a:t>
            </a:r>
            <a:endParaRPr lang="en-US" altLang="en-US" dirty="0">
              <a:solidFill>
                <a:srgbClr val="002060"/>
              </a:solidFill>
            </a:endParaRPr>
          </a:p>
          <a:p>
            <a:pPr marL="457200" indent="-457200">
              <a:lnSpc>
                <a:spcPct val="90000"/>
              </a:lnSpc>
              <a:buFont typeface="Wingdings" panose="05000000000000000000" pitchFamily="2" charset="2"/>
              <a:buChar char="Ø"/>
              <a:defRPr/>
            </a:pPr>
            <a:r>
              <a:rPr lang="en-US" altLang="en-US" sz="2700" dirty="0">
                <a:solidFill>
                  <a:srgbClr val="002060"/>
                </a:solidFill>
              </a:rPr>
              <a:t>In addition, any rate in </a:t>
            </a:r>
            <a:r>
              <a:rPr lang="en-US" altLang="en-US" sz="2700" u="sng" dirty="0">
                <a:solidFill>
                  <a:srgbClr val="002060"/>
                </a:solidFill>
              </a:rPr>
              <a:t>excess of 4% Increase Rate</a:t>
            </a:r>
            <a:r>
              <a:rPr lang="en-US" altLang="en-US" sz="2700" dirty="0">
                <a:solidFill>
                  <a:srgbClr val="002060"/>
                </a:solidFill>
              </a:rPr>
              <a:t>:</a:t>
            </a:r>
          </a:p>
          <a:p>
            <a:pPr marL="628650" lvl="1" indent="-171450">
              <a:lnSpc>
                <a:spcPct val="90000"/>
              </a:lnSpc>
              <a:buFont typeface="Wingdings" panose="05000000000000000000" pitchFamily="2" charset="2"/>
              <a:buChar char="Ø"/>
              <a:defRPr/>
            </a:pPr>
            <a:endParaRPr lang="en-US" altLang="en-US" sz="700" dirty="0">
              <a:solidFill>
                <a:srgbClr val="002060"/>
              </a:solidFill>
            </a:endParaRPr>
          </a:p>
          <a:p>
            <a:pPr marL="800100" lvl="1" indent="-342900">
              <a:lnSpc>
                <a:spcPct val="90000"/>
              </a:lnSpc>
              <a:buFont typeface="Wingdings" panose="05000000000000000000" pitchFamily="2" charset="2"/>
              <a:buChar char="Ø"/>
              <a:defRPr/>
            </a:pPr>
            <a:r>
              <a:rPr lang="en-US" altLang="en-US" sz="2400" dirty="0">
                <a:solidFill>
                  <a:srgbClr val="002060"/>
                </a:solidFill>
              </a:rPr>
              <a:t>Subject to recall vote</a:t>
            </a:r>
          </a:p>
          <a:p>
            <a:pPr>
              <a:buFont typeface="Wingdings 3" charset="2"/>
              <a:buChar char=""/>
              <a:defRPr/>
            </a:pPr>
            <a:endParaRPr lang="en-US" altLang="en-US" sz="2400" dirty="0">
              <a:solidFill>
                <a:srgbClr val="002060"/>
              </a:solidFill>
            </a:endParaRPr>
          </a:p>
        </p:txBody>
      </p:sp>
    </p:spTree>
    <p:extLst>
      <p:ext uri="{BB962C8B-B14F-4D97-AF65-F5344CB8AC3E}">
        <p14:creationId xmlns:p14="http://schemas.microsoft.com/office/powerpoint/2010/main" val="112331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smtClean="0"/>
              <a:t>Speakers</a:t>
            </a:r>
            <a:endParaRPr lang="en-US" sz="4000" dirty="0"/>
          </a:p>
        </p:txBody>
      </p:sp>
      <p:sp>
        <p:nvSpPr>
          <p:cNvPr id="2" name="Rounded Rectangle 1"/>
          <p:cNvSpPr/>
          <p:nvPr/>
        </p:nvSpPr>
        <p:spPr>
          <a:xfrm>
            <a:off x="2493818" y="5043055"/>
            <a:ext cx="7389091" cy="9421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7" name="Rectangle 6"/>
          <p:cNvSpPr/>
          <p:nvPr/>
        </p:nvSpPr>
        <p:spPr>
          <a:xfrm>
            <a:off x="243840" y="1504050"/>
            <a:ext cx="11669485" cy="4955203"/>
          </a:xfrm>
          <a:prstGeom prst="rect">
            <a:avLst/>
          </a:prstGeom>
        </p:spPr>
        <p:txBody>
          <a:bodyPr wrap="square">
            <a:spAutoFit/>
          </a:bodyPr>
          <a:lstStyle/>
          <a:p>
            <a:pPr algn="ctr"/>
            <a:r>
              <a:rPr lang="en-US" sz="7200" dirty="0" smtClean="0">
                <a:solidFill>
                  <a:srgbClr val="002060"/>
                </a:solidFill>
              </a:rPr>
              <a:t>Speaker</a:t>
            </a:r>
          </a:p>
          <a:p>
            <a:pPr algn="ctr"/>
            <a:endParaRPr lang="en-US" sz="3600" dirty="0">
              <a:solidFill>
                <a:srgbClr val="002060"/>
              </a:solidFill>
            </a:endParaRPr>
          </a:p>
          <a:p>
            <a:pPr algn="ctr"/>
            <a:r>
              <a:rPr lang="en-US" sz="4800" dirty="0" smtClean="0">
                <a:solidFill>
                  <a:srgbClr val="002060"/>
                </a:solidFill>
              </a:rPr>
              <a:t>Rebecca Morton – Local Government Advisor</a:t>
            </a:r>
          </a:p>
          <a:p>
            <a:pPr algn="ctr"/>
            <a:r>
              <a:rPr lang="en-US" sz="4800" dirty="0" smtClean="0">
                <a:solidFill>
                  <a:srgbClr val="002060"/>
                </a:solidFill>
              </a:rPr>
              <a:t>Cities and Special Districts</a:t>
            </a:r>
          </a:p>
          <a:p>
            <a:pPr algn="ctr"/>
            <a:endParaRPr lang="en-US" sz="3200" dirty="0">
              <a:solidFill>
                <a:schemeClr val="bg1">
                  <a:lumMod val="50000"/>
                  <a:lumOff val="50000"/>
                </a:schemeClr>
              </a:solidFill>
            </a:endParaRPr>
          </a:p>
          <a:p>
            <a:pPr algn="ctr"/>
            <a:r>
              <a:rPr lang="en-US" sz="4000" dirty="0" smtClean="0"/>
              <a:t>City Filing Requirements</a:t>
            </a:r>
            <a:endParaRPr lang="en-US" sz="4000" dirty="0"/>
          </a:p>
          <a:p>
            <a:pPr algn="ctr"/>
            <a:endParaRPr lang="en-US" sz="4000" dirty="0" smtClean="0">
              <a:solidFill>
                <a:srgbClr val="002060"/>
              </a:solidFill>
            </a:endParaRPr>
          </a:p>
        </p:txBody>
      </p:sp>
    </p:spTree>
    <p:extLst>
      <p:ext uri="{BB962C8B-B14F-4D97-AF65-F5344CB8AC3E}">
        <p14:creationId xmlns:p14="http://schemas.microsoft.com/office/powerpoint/2010/main" val="14768645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normAutofit lnSpcReduction="10000"/>
          </a:bodyPr>
          <a:lstStyle/>
          <a:p>
            <a:pPr>
              <a:buFont typeface="Wingdings" panose="05000000000000000000" pitchFamily="2" charset="2"/>
              <a:buChar char="Ø"/>
            </a:pPr>
            <a:r>
              <a:rPr lang="en-US" dirty="0" smtClean="0">
                <a:solidFill>
                  <a:srgbClr val="002060"/>
                </a:solidFill>
              </a:rPr>
              <a:t>The City Filings Calendar contains a list of all required city submissions and their due dates</a:t>
            </a:r>
          </a:p>
          <a:p>
            <a:pPr>
              <a:buFont typeface="Wingdings" panose="05000000000000000000" pitchFamily="2" charset="2"/>
              <a:buChar char="Ø"/>
            </a:pPr>
            <a:r>
              <a:rPr lang="en-US" dirty="0" smtClean="0">
                <a:solidFill>
                  <a:srgbClr val="002060"/>
                </a:solidFill>
              </a:rPr>
              <a:t>The calendar is located on the DLG website</a:t>
            </a:r>
          </a:p>
          <a:p>
            <a:pPr>
              <a:buFont typeface="Wingdings" panose="05000000000000000000" pitchFamily="2" charset="2"/>
              <a:buChar char="Ø"/>
            </a:pPr>
            <a:r>
              <a:rPr lang="en-US" dirty="0" smtClean="0">
                <a:solidFill>
                  <a:srgbClr val="002060"/>
                </a:solidFill>
              </a:rPr>
              <a:t>Click the </a:t>
            </a:r>
            <a:r>
              <a:rPr lang="en-US" b="1" dirty="0" smtClean="0">
                <a:solidFill>
                  <a:srgbClr val="002060"/>
                </a:solidFill>
              </a:rPr>
              <a:t>City Information </a:t>
            </a:r>
            <a:r>
              <a:rPr lang="en-US" dirty="0" smtClean="0">
                <a:solidFill>
                  <a:srgbClr val="002060"/>
                </a:solidFill>
              </a:rPr>
              <a:t>banner on the homepage</a:t>
            </a:r>
          </a:p>
          <a:p>
            <a:pPr>
              <a:buFont typeface="Wingdings" panose="05000000000000000000" pitchFamily="2" charset="2"/>
              <a:buChar char="Ø"/>
            </a:pPr>
            <a:r>
              <a:rPr lang="en-US" dirty="0" smtClean="0">
                <a:solidFill>
                  <a:srgbClr val="002060"/>
                </a:solidFill>
              </a:rPr>
              <a:t>Scroll down to the Downloads box and click the </a:t>
            </a:r>
            <a:r>
              <a:rPr lang="en-US" b="1" dirty="0" smtClean="0">
                <a:solidFill>
                  <a:srgbClr val="002060"/>
                </a:solidFill>
              </a:rPr>
              <a:t>CALENDAR – City Filing Requirements </a:t>
            </a:r>
            <a:r>
              <a:rPr lang="en-US" dirty="0" smtClean="0">
                <a:solidFill>
                  <a:srgbClr val="002060"/>
                </a:solidFill>
              </a:rPr>
              <a:t>hyperlink</a:t>
            </a:r>
            <a:endParaRPr lang="en-US" dirty="0">
              <a:solidFill>
                <a:srgbClr val="002060"/>
              </a:solidFill>
            </a:endParaRPr>
          </a:p>
          <a:p>
            <a:pPr>
              <a:buFont typeface="Wingdings" panose="05000000000000000000" pitchFamily="2" charset="2"/>
              <a:buChar char="§"/>
            </a:pPr>
            <a:endParaRPr lang="en-US" dirty="0"/>
          </a:p>
        </p:txBody>
      </p:sp>
      <p:sp>
        <p:nvSpPr>
          <p:cNvPr id="4" name="Slide Number Placeholder 3"/>
          <p:cNvSpPr>
            <a:spLocks noGrp="1"/>
          </p:cNvSpPr>
          <p:nvPr>
            <p:ph type="sldNum" sz="quarter" idx="12"/>
          </p:nvPr>
        </p:nvSpPr>
        <p:spPr/>
        <p:txBody>
          <a:bodyPr/>
          <a:lstStyle/>
          <a:p>
            <a:fld id="{161BA9CD-25E4-4D89-8D06-05882CCFAD43}" type="slidenum">
              <a:rPr lang="en-US" smtClean="0"/>
              <a:t>15</a:t>
            </a:fld>
            <a:endParaRPr lang="en-US" dirty="0"/>
          </a:p>
        </p:txBody>
      </p:sp>
      <p:pic>
        <p:nvPicPr>
          <p:cNvPr id="6" name="Picture 5"/>
          <p:cNvPicPr>
            <a:picLocks noChangeAspect="1"/>
          </p:cNvPicPr>
          <p:nvPr/>
        </p:nvPicPr>
        <p:blipFill rotWithShape="1">
          <a:blip r:embed="rId2"/>
          <a:srcRect l="1871" t="2380" r="1676"/>
          <a:stretch/>
        </p:blipFill>
        <p:spPr>
          <a:xfrm>
            <a:off x="7246619" y="1219200"/>
            <a:ext cx="4146852" cy="5246255"/>
          </a:xfrm>
          <a:prstGeom prst="rect">
            <a:avLst/>
          </a:prstGeom>
        </p:spPr>
      </p:pic>
      <p:sp>
        <p:nvSpPr>
          <p:cNvPr id="7" name="TextBox 6">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a:t>City Filings Calendar</a:t>
            </a:r>
          </a:p>
        </p:txBody>
      </p:sp>
      <p:pic>
        <p:nvPicPr>
          <p:cNvPr id="8" name="Picture 7"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1499295647"/>
      </p:ext>
    </p:extLst>
  </p:cSld>
  <p:clrMapOvr>
    <a:masterClrMapping/>
  </p:clrMapOvr>
  <mc:AlternateContent xmlns:mc="http://schemas.openxmlformats.org/markup-compatibility/2006" xmlns:p14="http://schemas.microsoft.com/office/powerpoint/2010/main">
    <mc:Choice Requires="p14">
      <p:transition spd="slow" p14:dur="1500" advClick="0" advTm="12000">
        <p:split orient="vert"/>
      </p:transition>
    </mc:Choice>
    <mc:Fallback xmlns="">
      <p:transition spd="slow" advClick="0" advTm="1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9128" y="1408166"/>
            <a:ext cx="10515600" cy="4351338"/>
          </a:xfrm>
        </p:spPr>
        <p:txBody>
          <a:bodyPr>
            <a:normAutofit/>
          </a:bodyPr>
          <a:lstStyle/>
          <a:p>
            <a:pPr>
              <a:buFont typeface="Wingdings" panose="05000000000000000000" pitchFamily="2" charset="2"/>
              <a:buChar char="Ø"/>
            </a:pPr>
            <a:r>
              <a:rPr lang="en-US" dirty="0" smtClean="0">
                <a:solidFill>
                  <a:srgbClr val="002060"/>
                </a:solidFill>
              </a:rPr>
              <a:t>Per KRS 91A.040:</a:t>
            </a:r>
          </a:p>
          <a:p>
            <a:pPr lvl="1">
              <a:buFont typeface="Wingdings" panose="05000000000000000000" pitchFamily="2" charset="2"/>
              <a:buChar char="§"/>
            </a:pPr>
            <a:r>
              <a:rPr lang="en-US" dirty="0" smtClean="0">
                <a:solidFill>
                  <a:srgbClr val="002060"/>
                </a:solidFill>
              </a:rPr>
              <a:t>Any </a:t>
            </a:r>
            <a:r>
              <a:rPr lang="en-US" dirty="0">
                <a:solidFill>
                  <a:srgbClr val="002060"/>
                </a:solidFill>
              </a:rPr>
              <a:t>city with </a:t>
            </a:r>
            <a:r>
              <a:rPr lang="en-US" b="1" dirty="0">
                <a:solidFill>
                  <a:srgbClr val="002060"/>
                </a:solidFill>
              </a:rPr>
              <a:t>population of less than 1,000 </a:t>
            </a:r>
            <a:r>
              <a:rPr lang="en-US" dirty="0">
                <a:solidFill>
                  <a:srgbClr val="002060"/>
                </a:solidFill>
              </a:rPr>
              <a:t>in the most recent federal decennial census, shall complete a Financial Statement every even year and an </a:t>
            </a:r>
            <a:r>
              <a:rPr lang="en-US" dirty="0" smtClean="0">
                <a:solidFill>
                  <a:srgbClr val="002060"/>
                </a:solidFill>
              </a:rPr>
              <a:t>Audit </a:t>
            </a:r>
            <a:r>
              <a:rPr lang="en-US" dirty="0">
                <a:solidFill>
                  <a:srgbClr val="002060"/>
                </a:solidFill>
              </a:rPr>
              <a:t>every odd </a:t>
            </a:r>
            <a:r>
              <a:rPr lang="en-US" dirty="0" smtClean="0">
                <a:solidFill>
                  <a:srgbClr val="002060"/>
                </a:solidFill>
              </a:rPr>
              <a:t>year</a:t>
            </a:r>
          </a:p>
          <a:p>
            <a:pPr lvl="1">
              <a:buFont typeface="Wingdings" panose="05000000000000000000" pitchFamily="2" charset="2"/>
              <a:buChar char="§"/>
            </a:pPr>
            <a:r>
              <a:rPr lang="en-US" dirty="0" smtClean="0">
                <a:solidFill>
                  <a:srgbClr val="002060"/>
                </a:solidFill>
              </a:rPr>
              <a:t>Any </a:t>
            </a:r>
            <a:r>
              <a:rPr lang="en-US" dirty="0">
                <a:solidFill>
                  <a:srgbClr val="002060"/>
                </a:solidFill>
              </a:rPr>
              <a:t>city with </a:t>
            </a:r>
            <a:r>
              <a:rPr lang="en-US" b="1" dirty="0">
                <a:solidFill>
                  <a:srgbClr val="002060"/>
                </a:solidFill>
              </a:rPr>
              <a:t>population of more than 1,000 but less than 2,000 </a:t>
            </a:r>
            <a:r>
              <a:rPr lang="en-US" dirty="0">
                <a:solidFill>
                  <a:srgbClr val="002060"/>
                </a:solidFill>
              </a:rPr>
              <a:t>in the most recent federal decennial census, shall complete a Financial Statement every even year and a 2-year </a:t>
            </a:r>
            <a:r>
              <a:rPr lang="en-US" dirty="0" smtClean="0">
                <a:solidFill>
                  <a:srgbClr val="002060"/>
                </a:solidFill>
              </a:rPr>
              <a:t>Audit </a:t>
            </a:r>
            <a:r>
              <a:rPr lang="en-US" dirty="0">
                <a:solidFill>
                  <a:srgbClr val="002060"/>
                </a:solidFill>
              </a:rPr>
              <a:t>every odd </a:t>
            </a:r>
            <a:r>
              <a:rPr lang="en-US" dirty="0" smtClean="0">
                <a:solidFill>
                  <a:srgbClr val="002060"/>
                </a:solidFill>
              </a:rPr>
              <a:t>year</a:t>
            </a:r>
          </a:p>
          <a:p>
            <a:pPr lvl="1">
              <a:buFont typeface="Wingdings" panose="05000000000000000000" pitchFamily="2" charset="2"/>
              <a:buChar char="§"/>
            </a:pPr>
            <a:r>
              <a:rPr lang="en-US" dirty="0" smtClean="0">
                <a:solidFill>
                  <a:srgbClr val="002060"/>
                </a:solidFill>
              </a:rPr>
              <a:t>Any </a:t>
            </a:r>
            <a:r>
              <a:rPr lang="en-US" dirty="0">
                <a:solidFill>
                  <a:srgbClr val="002060"/>
                </a:solidFill>
              </a:rPr>
              <a:t>city with </a:t>
            </a:r>
            <a:r>
              <a:rPr lang="en-US" b="1" dirty="0">
                <a:solidFill>
                  <a:srgbClr val="002060"/>
                </a:solidFill>
              </a:rPr>
              <a:t>revenues and expenditures less than $75,000</a:t>
            </a:r>
            <a:r>
              <a:rPr lang="en-US" dirty="0">
                <a:solidFill>
                  <a:srgbClr val="002060"/>
                </a:solidFill>
              </a:rPr>
              <a:t>, and no long-term debt, shall complete a Financial Statement </a:t>
            </a:r>
            <a:r>
              <a:rPr lang="en-US" dirty="0" smtClean="0">
                <a:solidFill>
                  <a:srgbClr val="002060"/>
                </a:solidFill>
              </a:rPr>
              <a:t>annually</a:t>
            </a:r>
          </a:p>
          <a:p>
            <a:pPr lvl="2">
              <a:buFont typeface="Wingdings" panose="05000000000000000000" pitchFamily="2" charset="2"/>
              <a:buChar char="§"/>
            </a:pPr>
            <a:r>
              <a:rPr lang="en-US" sz="1600" dirty="0">
                <a:solidFill>
                  <a:srgbClr val="002060"/>
                </a:solidFill>
              </a:rPr>
              <a:t>Any city that meets these criteria can elect to submit an </a:t>
            </a:r>
            <a:r>
              <a:rPr lang="en-US" sz="1600" dirty="0" smtClean="0">
                <a:solidFill>
                  <a:srgbClr val="002060"/>
                </a:solidFill>
              </a:rPr>
              <a:t>annual Audit </a:t>
            </a:r>
            <a:r>
              <a:rPr lang="en-US" sz="1600" dirty="0">
                <a:solidFill>
                  <a:srgbClr val="002060"/>
                </a:solidFill>
              </a:rPr>
              <a:t>in place of a Financial </a:t>
            </a:r>
            <a:r>
              <a:rPr lang="en-US" sz="1600" dirty="0" smtClean="0">
                <a:solidFill>
                  <a:srgbClr val="002060"/>
                </a:solidFill>
              </a:rPr>
              <a:t>Statement or 2-year Audit</a:t>
            </a:r>
          </a:p>
          <a:p>
            <a:pPr lvl="1">
              <a:buFont typeface="Wingdings" panose="05000000000000000000" pitchFamily="2" charset="2"/>
              <a:buChar char="§"/>
            </a:pPr>
            <a:r>
              <a:rPr lang="en-US" dirty="0" smtClean="0">
                <a:solidFill>
                  <a:srgbClr val="002060"/>
                </a:solidFill>
              </a:rPr>
              <a:t>All </a:t>
            </a:r>
            <a:r>
              <a:rPr lang="en-US" dirty="0">
                <a:solidFill>
                  <a:srgbClr val="002060"/>
                </a:solidFill>
              </a:rPr>
              <a:t>other cities shall complete an Audit </a:t>
            </a:r>
            <a:r>
              <a:rPr lang="en-US" dirty="0" smtClean="0">
                <a:solidFill>
                  <a:srgbClr val="002060"/>
                </a:solidFill>
              </a:rPr>
              <a:t>annually</a:t>
            </a:r>
          </a:p>
        </p:txBody>
      </p:sp>
      <p:sp>
        <p:nvSpPr>
          <p:cNvPr id="4" name="Slide Number Placeholder 3"/>
          <p:cNvSpPr>
            <a:spLocks noGrp="1"/>
          </p:cNvSpPr>
          <p:nvPr>
            <p:ph type="sldNum" sz="quarter" idx="12"/>
          </p:nvPr>
        </p:nvSpPr>
        <p:spPr>
          <a:xfrm>
            <a:off x="9900458" y="6459785"/>
            <a:ext cx="1312025" cy="365125"/>
          </a:xfrm>
        </p:spPr>
        <p:txBody>
          <a:bodyPr/>
          <a:lstStyle/>
          <a:p>
            <a:fld id="{161BA9CD-25E4-4D89-8D06-05882CCFAD43}" type="slidenum">
              <a:rPr lang="en-US" smtClean="0"/>
              <a:t>16</a:t>
            </a:fld>
            <a:endParaRPr lang="en-US" dirty="0"/>
          </a:p>
        </p:txBody>
      </p:sp>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a:t>Requirements as of June 27, 2019</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3755112562"/>
      </p:ext>
    </p:extLst>
  </p:cSld>
  <p:clrMapOvr>
    <a:masterClrMapping/>
  </p:clrMapOvr>
  <mc:AlternateContent xmlns:mc="http://schemas.openxmlformats.org/markup-compatibility/2006" xmlns:p14="http://schemas.microsoft.com/office/powerpoint/2010/main">
    <mc:Choice Requires="p14">
      <p:transition spd="slow" p14:dur="1500" advClick="0" advTm="42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2500"/>
                            </p:stCondLst>
                            <p:childTnLst>
                              <p:par>
                                <p:cTn id="9" presetID="10" presetClass="entr" presetSubtype="0" fill="hold" grpId="0" nodeType="afterEffect">
                                  <p:stCondLst>
                                    <p:cond delay="1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4500"/>
                            </p:stCondLst>
                            <p:childTnLst>
                              <p:par>
                                <p:cTn id="13" presetID="10" presetClass="entr" presetSubtype="0" fill="hold" grpId="0" nodeType="afterEffect">
                                  <p:stCondLst>
                                    <p:cond delay="80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3000"/>
                            </p:stCondLst>
                            <p:childTnLst>
                              <p:par>
                                <p:cTn id="17" presetID="10" presetClass="entr" presetSubtype="0" fill="hold" grpId="0" nodeType="afterEffect">
                                  <p:stCondLst>
                                    <p:cond delay="80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1500"/>
                            </p:stCondLst>
                            <p:childTnLst>
                              <p:par>
                                <p:cTn id="21" presetID="10" presetClass="entr" presetSubtype="0" fill="hold" grpId="0" nodeType="afterEffect">
                                  <p:stCondLst>
                                    <p:cond delay="80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30000"/>
                            </p:stCondLst>
                            <p:childTnLst>
                              <p:par>
                                <p:cTn id="25" presetID="10" presetClass="entr" presetSubtype="0" fill="hold" grpId="0" nodeType="afterEffect">
                                  <p:stCondLst>
                                    <p:cond delay="600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7164" y="1157210"/>
            <a:ext cx="11055927" cy="4892608"/>
          </a:xfrm>
        </p:spPr>
        <p:txBody>
          <a:bodyPr>
            <a:normAutofit fontScale="85000" lnSpcReduction="20000"/>
          </a:bodyPr>
          <a:lstStyle/>
          <a:p>
            <a:pPr>
              <a:buFont typeface="Wingdings" panose="05000000000000000000" pitchFamily="2" charset="2"/>
              <a:buChar char="Ø"/>
            </a:pPr>
            <a:r>
              <a:rPr lang="en-US" dirty="0" smtClean="0">
                <a:solidFill>
                  <a:srgbClr val="002060"/>
                </a:solidFill>
              </a:rPr>
              <a:t>Each fiscal year, cities must submit the City Officials Update Form, UFIR, and depending on which criteria the city meets, an Audit or Financial Statement</a:t>
            </a:r>
          </a:p>
          <a:p>
            <a:pPr>
              <a:buFont typeface="Wingdings" panose="05000000000000000000" pitchFamily="2" charset="2"/>
              <a:buChar char="Ø"/>
            </a:pPr>
            <a:endParaRPr lang="en-US" dirty="0" smtClean="0">
              <a:solidFill>
                <a:srgbClr val="002060"/>
              </a:solidFill>
            </a:endParaRPr>
          </a:p>
          <a:p>
            <a:pPr>
              <a:buFont typeface="Wingdings" panose="05000000000000000000" pitchFamily="2" charset="2"/>
              <a:buChar char="Ø"/>
            </a:pPr>
            <a:r>
              <a:rPr lang="en-US" dirty="0" smtClean="0">
                <a:solidFill>
                  <a:srgbClr val="002060"/>
                </a:solidFill>
              </a:rPr>
              <a:t>The release of Municipal Road Aid (MRA) funds is now tied to submission of the Audit, Financial Statement and Uniform Financial Information Report (UFIR)</a:t>
            </a:r>
          </a:p>
          <a:p>
            <a:pPr>
              <a:buFont typeface="Wingdings" panose="05000000000000000000" pitchFamily="2" charset="2"/>
              <a:buChar char="Ø"/>
            </a:pPr>
            <a:endParaRPr lang="en-US" dirty="0" smtClean="0">
              <a:solidFill>
                <a:srgbClr val="002060"/>
              </a:solidFill>
            </a:endParaRPr>
          </a:p>
          <a:p>
            <a:pPr>
              <a:buFont typeface="Wingdings" panose="05000000000000000000" pitchFamily="2" charset="2"/>
              <a:buChar char="Ø"/>
            </a:pPr>
            <a:r>
              <a:rPr lang="en-US" dirty="0" smtClean="0">
                <a:solidFill>
                  <a:srgbClr val="002060"/>
                </a:solidFill>
              </a:rPr>
              <a:t>If </a:t>
            </a:r>
            <a:r>
              <a:rPr lang="en-US" dirty="0">
                <a:solidFill>
                  <a:srgbClr val="002060"/>
                </a:solidFill>
              </a:rPr>
              <a:t>a city fails to complete an audit or financial statement and submit it to DLG, DLG shall notify the Finance and Administration Cabinet </a:t>
            </a:r>
            <a:r>
              <a:rPr lang="en-US" dirty="0" smtClean="0">
                <a:solidFill>
                  <a:srgbClr val="002060"/>
                </a:solidFill>
              </a:rPr>
              <a:t>and any </a:t>
            </a:r>
            <a:r>
              <a:rPr lang="en-US" dirty="0">
                <a:solidFill>
                  <a:srgbClr val="002060"/>
                </a:solidFill>
              </a:rPr>
              <a:t>funds in the possession of any agency, entity, or branch of state government shall be withheld from the city until compliance is </a:t>
            </a:r>
            <a:r>
              <a:rPr lang="en-US" dirty="0" smtClean="0">
                <a:solidFill>
                  <a:srgbClr val="002060"/>
                </a:solidFill>
              </a:rPr>
              <a:t>met</a:t>
            </a:r>
          </a:p>
          <a:p>
            <a:pPr>
              <a:buFont typeface="Wingdings" panose="05000000000000000000" pitchFamily="2" charset="2"/>
              <a:buChar char="Ø"/>
            </a:pPr>
            <a:endParaRPr lang="en-US" dirty="0">
              <a:solidFill>
                <a:srgbClr val="002060"/>
              </a:solidFill>
            </a:endParaRPr>
          </a:p>
          <a:p>
            <a:pPr>
              <a:buFont typeface="Wingdings" panose="05000000000000000000" pitchFamily="2" charset="2"/>
              <a:buChar char="Ø"/>
            </a:pPr>
            <a:r>
              <a:rPr lang="en-US" dirty="0">
                <a:solidFill>
                  <a:srgbClr val="002060"/>
                </a:solidFill>
              </a:rPr>
              <a:t>In addition, the Auditor of Public Accounts may conduct a special audit or examination of the city’s documents at the city’s expense, per KRS 43.050(4)(5</a:t>
            </a:r>
            <a:r>
              <a:rPr lang="en-US" dirty="0" smtClean="0">
                <a:solidFill>
                  <a:srgbClr val="002060"/>
                </a:solidFill>
              </a:rPr>
              <a:t>) </a:t>
            </a:r>
          </a:p>
          <a:p>
            <a:pPr lvl="1">
              <a:buFont typeface="Wingdings" panose="05000000000000000000" pitchFamily="2" charset="2"/>
              <a:buChar char="Ø"/>
            </a:pPr>
            <a:r>
              <a:rPr lang="en-US" dirty="0" smtClean="0">
                <a:solidFill>
                  <a:srgbClr val="002060"/>
                </a:solidFill>
              </a:rPr>
              <a:t>The </a:t>
            </a:r>
            <a:r>
              <a:rPr lang="en-US" dirty="0">
                <a:solidFill>
                  <a:srgbClr val="002060"/>
                </a:solidFill>
              </a:rPr>
              <a:t>actual expense shall include the hours of work performed on the audit or examination as well as reasonable associated costs, including but not limited to travel </a:t>
            </a:r>
            <a:r>
              <a:rPr lang="en-US" dirty="0" smtClean="0">
                <a:solidFill>
                  <a:srgbClr val="002060"/>
                </a:solidFill>
              </a:rPr>
              <a:t>costs</a:t>
            </a:r>
            <a:endParaRPr lang="en-US" dirty="0">
              <a:solidFill>
                <a:srgbClr val="002060"/>
              </a:solidFill>
            </a:endParaRPr>
          </a:p>
          <a:p>
            <a:pPr>
              <a:buFont typeface="Wingdings" panose="05000000000000000000" pitchFamily="2" charset="2"/>
              <a:buChar char="Ø"/>
            </a:pPr>
            <a:endParaRPr lang="en-US" dirty="0" smtClean="0">
              <a:solidFill>
                <a:srgbClr val="000000"/>
              </a:solidFill>
            </a:endParaRPr>
          </a:p>
        </p:txBody>
      </p:sp>
      <p:sp>
        <p:nvSpPr>
          <p:cNvPr id="4" name="Slide Number Placeholder 3"/>
          <p:cNvSpPr>
            <a:spLocks noGrp="1"/>
          </p:cNvSpPr>
          <p:nvPr>
            <p:ph type="sldNum" sz="quarter" idx="12"/>
          </p:nvPr>
        </p:nvSpPr>
        <p:spPr>
          <a:xfrm>
            <a:off x="9900458" y="6459785"/>
            <a:ext cx="1312025" cy="365125"/>
          </a:xfrm>
        </p:spPr>
        <p:txBody>
          <a:bodyPr/>
          <a:lstStyle/>
          <a:p>
            <a:fld id="{161BA9CD-25E4-4D89-8D06-05882CCFAD43}" type="slidenum">
              <a:rPr lang="en-US" smtClean="0"/>
              <a:t>17</a:t>
            </a:fld>
            <a:endParaRPr lang="en-US" dirty="0"/>
          </a:p>
        </p:txBody>
      </p:sp>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a:t>Annual Submission Requirements</a:t>
            </a:r>
          </a:p>
        </p:txBody>
      </p:sp>
      <p:pic>
        <p:nvPicPr>
          <p:cNvPr id="7" name="Picture 6"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3220207166"/>
      </p:ext>
    </p:extLst>
  </p:cSld>
  <p:clrMapOvr>
    <a:masterClrMapping/>
  </p:clrMapOvr>
  <mc:AlternateContent xmlns:mc="http://schemas.openxmlformats.org/markup-compatibility/2006" xmlns:p14="http://schemas.microsoft.com/office/powerpoint/2010/main">
    <mc:Choice Requires="p14">
      <p:transition spd="slow" p14:dur="1500" advClick="0" advTm="20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750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750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750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500"/>
                                        <p:tgtEl>
                                          <p:spTgt spid="3">
                                            <p:txEl>
                                              <p:pRg st="6" end="6"/>
                                            </p:txEl>
                                          </p:spTgt>
                                        </p:tgtEl>
                                      </p:cBhvr>
                                    </p:animEffect>
                                  </p:childTnLst>
                                </p:cTn>
                              </p:par>
                              <p:par>
                                <p:cTn id="22" presetID="10" presetClass="entr" presetSubtype="0" fill="hold" grpId="0" nodeType="withEffect">
                                  <p:stCondLst>
                                    <p:cond delay="750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85928" y="1153007"/>
            <a:ext cx="10058400" cy="4961466"/>
          </a:xfrm>
        </p:spPr>
        <p:txBody>
          <a:bodyPr>
            <a:normAutofit fontScale="92500" lnSpcReduction="10000"/>
          </a:bodyPr>
          <a:lstStyle/>
          <a:p>
            <a:pPr>
              <a:buFont typeface="Wingdings" panose="05000000000000000000" pitchFamily="2" charset="2"/>
              <a:buChar char="Ø"/>
            </a:pPr>
            <a:r>
              <a:rPr lang="en-US" dirty="0" smtClean="0">
                <a:solidFill>
                  <a:srgbClr val="002060"/>
                </a:solidFill>
              </a:rPr>
              <a:t>If extenuating </a:t>
            </a:r>
            <a:r>
              <a:rPr lang="en-US" dirty="0">
                <a:solidFill>
                  <a:srgbClr val="002060"/>
                </a:solidFill>
              </a:rPr>
              <a:t>circumstances prevent a city from completing and submitting </a:t>
            </a:r>
            <a:r>
              <a:rPr lang="en-US" dirty="0" smtClean="0">
                <a:solidFill>
                  <a:srgbClr val="002060"/>
                </a:solidFill>
              </a:rPr>
              <a:t>its Audit </a:t>
            </a:r>
            <a:r>
              <a:rPr lang="en-US" dirty="0">
                <a:solidFill>
                  <a:srgbClr val="002060"/>
                </a:solidFill>
              </a:rPr>
              <a:t>or </a:t>
            </a:r>
            <a:r>
              <a:rPr lang="en-US" dirty="0" smtClean="0">
                <a:solidFill>
                  <a:srgbClr val="002060"/>
                </a:solidFill>
              </a:rPr>
              <a:t>Financial </a:t>
            </a:r>
            <a:r>
              <a:rPr lang="en-US" dirty="0">
                <a:solidFill>
                  <a:srgbClr val="002060"/>
                </a:solidFill>
              </a:rPr>
              <a:t>S</a:t>
            </a:r>
            <a:r>
              <a:rPr lang="en-US" dirty="0" smtClean="0">
                <a:solidFill>
                  <a:srgbClr val="002060"/>
                </a:solidFill>
              </a:rPr>
              <a:t>tatement </a:t>
            </a:r>
            <a:r>
              <a:rPr lang="en-US" dirty="0">
                <a:solidFill>
                  <a:srgbClr val="002060"/>
                </a:solidFill>
              </a:rPr>
              <a:t>by the applicable deadlines, the city may submit a written request for an extension to </a:t>
            </a:r>
            <a:r>
              <a:rPr lang="en-US" dirty="0" smtClean="0">
                <a:solidFill>
                  <a:srgbClr val="002060"/>
                </a:solidFill>
              </a:rPr>
              <a:t>DLG</a:t>
            </a:r>
          </a:p>
          <a:p>
            <a:pPr>
              <a:buFont typeface="Wingdings" panose="05000000000000000000" pitchFamily="2" charset="2"/>
              <a:buChar char="Ø"/>
            </a:pPr>
            <a:endParaRPr lang="en-US" dirty="0" smtClean="0">
              <a:solidFill>
                <a:srgbClr val="002060"/>
              </a:solidFill>
            </a:endParaRPr>
          </a:p>
          <a:p>
            <a:pPr>
              <a:buFont typeface="Wingdings" panose="05000000000000000000" pitchFamily="2" charset="2"/>
              <a:buChar char="Ø"/>
            </a:pPr>
            <a:r>
              <a:rPr lang="en-US" dirty="0" smtClean="0">
                <a:solidFill>
                  <a:srgbClr val="002060"/>
                </a:solidFill>
              </a:rPr>
              <a:t>To do this, cities must </a:t>
            </a:r>
            <a:r>
              <a:rPr lang="en-US" dirty="0">
                <a:solidFill>
                  <a:srgbClr val="002060"/>
                </a:solidFill>
              </a:rPr>
              <a:t>e</a:t>
            </a:r>
            <a:r>
              <a:rPr lang="en-US" dirty="0" smtClean="0">
                <a:solidFill>
                  <a:srgbClr val="002060"/>
                </a:solidFill>
              </a:rPr>
              <a:t>mail </a:t>
            </a:r>
            <a:r>
              <a:rPr lang="en-US" b="1" dirty="0" smtClean="0">
                <a:solidFill>
                  <a:srgbClr val="002060"/>
                </a:solidFill>
              </a:rPr>
              <a:t>DLG-CSD@ky.gov</a:t>
            </a:r>
            <a:r>
              <a:rPr lang="en-US" dirty="0" smtClean="0">
                <a:solidFill>
                  <a:srgbClr val="002060"/>
                </a:solidFill>
              </a:rPr>
              <a:t> and request the “</a:t>
            </a:r>
            <a:r>
              <a:rPr lang="en-US" b="1" dirty="0" smtClean="0">
                <a:solidFill>
                  <a:srgbClr val="002060"/>
                </a:solidFill>
              </a:rPr>
              <a:t>City Extension Request Form,” </a:t>
            </a:r>
            <a:r>
              <a:rPr lang="en-US" dirty="0">
                <a:solidFill>
                  <a:srgbClr val="002060"/>
                </a:solidFill>
              </a:rPr>
              <a:t>then email the completed form back to </a:t>
            </a:r>
            <a:r>
              <a:rPr lang="en-US" dirty="0" smtClean="0">
                <a:solidFill>
                  <a:srgbClr val="002060"/>
                </a:solidFill>
              </a:rPr>
              <a:t>DLG</a:t>
            </a:r>
          </a:p>
          <a:p>
            <a:pPr>
              <a:buFont typeface="Wingdings" panose="05000000000000000000" pitchFamily="2" charset="2"/>
              <a:buChar char="Ø"/>
            </a:pPr>
            <a:endParaRPr lang="en-US" dirty="0">
              <a:solidFill>
                <a:srgbClr val="002060"/>
              </a:solidFill>
            </a:endParaRPr>
          </a:p>
          <a:p>
            <a:pPr>
              <a:buFont typeface="Wingdings" panose="05000000000000000000" pitchFamily="2" charset="2"/>
              <a:buChar char="Ø"/>
            </a:pPr>
            <a:r>
              <a:rPr lang="en-US" dirty="0" smtClean="0">
                <a:solidFill>
                  <a:srgbClr val="002060"/>
                </a:solidFill>
              </a:rPr>
              <a:t>DLG </a:t>
            </a:r>
            <a:r>
              <a:rPr lang="en-US" dirty="0">
                <a:solidFill>
                  <a:srgbClr val="002060"/>
                </a:solidFill>
              </a:rPr>
              <a:t>shall approve the request if it is submitted on or before the applicable </a:t>
            </a:r>
            <a:r>
              <a:rPr lang="en-US" dirty="0" smtClean="0">
                <a:solidFill>
                  <a:srgbClr val="002060"/>
                </a:solidFill>
              </a:rPr>
              <a:t>deadlines</a:t>
            </a:r>
          </a:p>
          <a:p>
            <a:pPr>
              <a:buFont typeface="Wingdings" panose="05000000000000000000" pitchFamily="2" charset="2"/>
              <a:buChar char="Ø"/>
            </a:pPr>
            <a:endParaRPr lang="en-US" dirty="0" smtClean="0">
              <a:solidFill>
                <a:srgbClr val="002060"/>
              </a:solidFill>
            </a:endParaRPr>
          </a:p>
          <a:p>
            <a:pPr>
              <a:buFont typeface="Wingdings" panose="05000000000000000000" pitchFamily="2" charset="2"/>
              <a:buChar char="Ø"/>
            </a:pPr>
            <a:r>
              <a:rPr lang="en-US" dirty="0" smtClean="0">
                <a:solidFill>
                  <a:srgbClr val="002060"/>
                </a:solidFill>
              </a:rPr>
              <a:t>DLG </a:t>
            </a:r>
            <a:r>
              <a:rPr lang="en-US" dirty="0">
                <a:solidFill>
                  <a:srgbClr val="002060"/>
                </a:solidFill>
              </a:rPr>
              <a:t>determines that the request is warranted by extenuating circumstances beyond the city’s </a:t>
            </a:r>
            <a:r>
              <a:rPr lang="en-US" dirty="0" smtClean="0">
                <a:solidFill>
                  <a:srgbClr val="002060"/>
                </a:solidFill>
              </a:rPr>
              <a:t>control</a:t>
            </a:r>
          </a:p>
        </p:txBody>
      </p:sp>
      <p:sp>
        <p:nvSpPr>
          <p:cNvPr id="4" name="Slide Number Placeholder 3"/>
          <p:cNvSpPr>
            <a:spLocks noGrp="1"/>
          </p:cNvSpPr>
          <p:nvPr>
            <p:ph type="sldNum" sz="quarter" idx="12"/>
          </p:nvPr>
        </p:nvSpPr>
        <p:spPr>
          <a:xfrm>
            <a:off x="9900458" y="6459785"/>
            <a:ext cx="1312025" cy="365125"/>
          </a:xfrm>
        </p:spPr>
        <p:txBody>
          <a:bodyPr/>
          <a:lstStyle/>
          <a:p>
            <a:fld id="{161BA9CD-25E4-4D89-8D06-05882CCFAD43}" type="slidenum">
              <a:rPr lang="en-US" smtClean="0"/>
              <a:t>18</a:t>
            </a:fld>
            <a:endParaRPr lang="en-US" dirty="0"/>
          </a:p>
        </p:txBody>
      </p:sp>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a:t>Extension Request</a:t>
            </a:r>
          </a:p>
        </p:txBody>
      </p:sp>
      <p:pic>
        <p:nvPicPr>
          <p:cNvPr id="7" name="Picture 6"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4244472182"/>
      </p:ext>
    </p:extLst>
  </p:cSld>
  <p:clrMapOvr>
    <a:masterClrMapping/>
  </p:clrMapOvr>
  <mc:AlternateContent xmlns:mc="http://schemas.openxmlformats.org/markup-compatibility/2006" xmlns:p14="http://schemas.microsoft.com/office/powerpoint/2010/main">
    <mc:Choice Requires="p14">
      <p:transition spd="slow" p14:dur="1500" advClick="0" advTm="30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850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par>
                          <p:cTn id="12" fill="hold">
                            <p:stCondLst>
                              <p:cond delay="11000"/>
                            </p:stCondLst>
                            <p:childTnLst>
                              <p:par>
                                <p:cTn id="13" presetID="10" presetClass="entr" presetSubtype="0" fill="hold" grpId="0" nodeType="afterEffect">
                                  <p:stCondLst>
                                    <p:cond delay="650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childTnLst>
                          </p:cTn>
                        </p:par>
                        <p:par>
                          <p:cTn id="16" fill="hold">
                            <p:stCondLst>
                              <p:cond delay="18000"/>
                            </p:stCondLst>
                            <p:childTnLst>
                              <p:par>
                                <p:cTn id="17" presetID="10" presetClass="entr" presetSubtype="0" fill="hold" grpId="0" nodeType="afterEffect">
                                  <p:stCondLst>
                                    <p:cond delay="450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5608" y="1162243"/>
            <a:ext cx="10058400" cy="4795212"/>
          </a:xfrm>
        </p:spPr>
        <p:txBody>
          <a:bodyPr>
            <a:normAutofit fontScale="77500" lnSpcReduction="20000"/>
          </a:bodyPr>
          <a:lstStyle/>
          <a:p>
            <a:pPr>
              <a:buFont typeface="Wingdings" panose="05000000000000000000" pitchFamily="2" charset="2"/>
              <a:buChar char="Ø"/>
            </a:pPr>
            <a:r>
              <a:rPr lang="en-US" dirty="0" smtClean="0">
                <a:solidFill>
                  <a:srgbClr val="002060"/>
                </a:solidFill>
              </a:rPr>
              <a:t>As mentioned previously, any </a:t>
            </a:r>
            <a:r>
              <a:rPr lang="en-US" dirty="0">
                <a:solidFill>
                  <a:srgbClr val="002060"/>
                </a:solidFill>
              </a:rPr>
              <a:t>city </a:t>
            </a:r>
            <a:r>
              <a:rPr lang="en-US" dirty="0" smtClean="0">
                <a:solidFill>
                  <a:srgbClr val="002060"/>
                </a:solidFill>
              </a:rPr>
              <a:t>with a </a:t>
            </a:r>
            <a:r>
              <a:rPr lang="en-US" b="1" dirty="0" smtClean="0">
                <a:solidFill>
                  <a:srgbClr val="002060"/>
                </a:solidFill>
              </a:rPr>
              <a:t>population of less than 2,000 </a:t>
            </a:r>
            <a:r>
              <a:rPr lang="en-US" dirty="0" smtClean="0">
                <a:solidFill>
                  <a:srgbClr val="002060"/>
                </a:solidFill>
              </a:rPr>
              <a:t>and/or </a:t>
            </a:r>
            <a:r>
              <a:rPr lang="en-US" dirty="0">
                <a:solidFill>
                  <a:srgbClr val="002060"/>
                </a:solidFill>
              </a:rPr>
              <a:t>with </a:t>
            </a:r>
            <a:r>
              <a:rPr lang="en-US" b="1" dirty="0">
                <a:solidFill>
                  <a:srgbClr val="002060"/>
                </a:solidFill>
              </a:rPr>
              <a:t>revenues and expenditures less than $75,000</a:t>
            </a:r>
            <a:r>
              <a:rPr lang="en-US" dirty="0">
                <a:solidFill>
                  <a:srgbClr val="002060"/>
                </a:solidFill>
              </a:rPr>
              <a:t>, and no long-term </a:t>
            </a:r>
            <a:r>
              <a:rPr lang="en-US" dirty="0" smtClean="0">
                <a:solidFill>
                  <a:srgbClr val="002060"/>
                </a:solidFill>
              </a:rPr>
              <a:t>debt, can </a:t>
            </a:r>
            <a:r>
              <a:rPr lang="en-US" dirty="0">
                <a:solidFill>
                  <a:srgbClr val="002060"/>
                </a:solidFill>
              </a:rPr>
              <a:t>elect to submit an annual Audit in place of a Financial Statement or 2-year </a:t>
            </a:r>
            <a:r>
              <a:rPr lang="en-US" dirty="0" smtClean="0">
                <a:solidFill>
                  <a:srgbClr val="002060"/>
                </a:solidFill>
              </a:rPr>
              <a:t>Audit</a:t>
            </a:r>
          </a:p>
          <a:p>
            <a:pPr>
              <a:buFont typeface="Wingdings" panose="05000000000000000000" pitchFamily="2" charset="2"/>
              <a:buChar char="Ø"/>
            </a:pPr>
            <a:endParaRPr lang="en-US" dirty="0">
              <a:solidFill>
                <a:srgbClr val="002060"/>
              </a:solidFill>
            </a:endParaRPr>
          </a:p>
          <a:p>
            <a:pPr>
              <a:buFont typeface="Wingdings" panose="05000000000000000000" pitchFamily="2" charset="2"/>
              <a:buChar char="Ø"/>
            </a:pPr>
            <a:r>
              <a:rPr lang="en-US" dirty="0" smtClean="0">
                <a:solidFill>
                  <a:srgbClr val="002060"/>
                </a:solidFill>
              </a:rPr>
              <a:t>However, since Financial Statements are due October 1 and Audits are due March 10 of the following year, any city that submits an Audit in place of the Financial Statement will appear to be noncompliant until the Audit is received</a:t>
            </a:r>
          </a:p>
          <a:p>
            <a:pPr>
              <a:buFont typeface="Wingdings" panose="05000000000000000000" pitchFamily="2" charset="2"/>
              <a:buChar char="Ø"/>
            </a:pPr>
            <a:endParaRPr lang="en-US" dirty="0" smtClean="0">
              <a:solidFill>
                <a:srgbClr val="002060"/>
              </a:solidFill>
            </a:endParaRPr>
          </a:p>
          <a:p>
            <a:pPr>
              <a:buFont typeface="Wingdings" panose="05000000000000000000" pitchFamily="2" charset="2"/>
              <a:buChar char="Ø"/>
            </a:pPr>
            <a:r>
              <a:rPr lang="en-US" dirty="0" smtClean="0">
                <a:solidFill>
                  <a:srgbClr val="002060"/>
                </a:solidFill>
              </a:rPr>
              <a:t>Therefore, to avoid noncompliance penalties</a:t>
            </a:r>
            <a:r>
              <a:rPr lang="en-US" dirty="0">
                <a:solidFill>
                  <a:srgbClr val="002060"/>
                </a:solidFill>
              </a:rPr>
              <a:t>, </a:t>
            </a:r>
            <a:r>
              <a:rPr lang="en-US" dirty="0" smtClean="0">
                <a:solidFill>
                  <a:srgbClr val="002060"/>
                </a:solidFill>
              </a:rPr>
              <a:t>any </a:t>
            </a:r>
            <a:r>
              <a:rPr lang="en-US" dirty="0">
                <a:solidFill>
                  <a:srgbClr val="002060"/>
                </a:solidFill>
              </a:rPr>
              <a:t>city that elects to </a:t>
            </a:r>
            <a:r>
              <a:rPr lang="en-US" dirty="0" smtClean="0">
                <a:solidFill>
                  <a:srgbClr val="002060"/>
                </a:solidFill>
              </a:rPr>
              <a:t>opt out of submitting the Financial Statement </a:t>
            </a:r>
            <a:r>
              <a:rPr lang="en-US" dirty="0">
                <a:solidFill>
                  <a:srgbClr val="002060"/>
                </a:solidFill>
              </a:rPr>
              <a:t>must </a:t>
            </a:r>
            <a:r>
              <a:rPr lang="en-US" dirty="0" smtClean="0">
                <a:solidFill>
                  <a:srgbClr val="002060"/>
                </a:solidFill>
              </a:rPr>
              <a:t>complete and email </a:t>
            </a:r>
            <a:r>
              <a:rPr lang="en-US" dirty="0">
                <a:solidFill>
                  <a:srgbClr val="002060"/>
                </a:solidFill>
              </a:rPr>
              <a:t>the </a:t>
            </a:r>
            <a:r>
              <a:rPr lang="en-US" b="1" dirty="0">
                <a:solidFill>
                  <a:srgbClr val="002060"/>
                </a:solidFill>
              </a:rPr>
              <a:t>“City Financial Statement Opt Out Form” </a:t>
            </a:r>
            <a:r>
              <a:rPr lang="en-US" dirty="0">
                <a:solidFill>
                  <a:srgbClr val="002060"/>
                </a:solidFill>
              </a:rPr>
              <a:t>to DLG before the </a:t>
            </a:r>
            <a:r>
              <a:rPr lang="en-US" dirty="0" smtClean="0">
                <a:solidFill>
                  <a:srgbClr val="002060"/>
                </a:solidFill>
              </a:rPr>
              <a:t>October 1 Financial </a:t>
            </a:r>
            <a:r>
              <a:rPr lang="en-US" dirty="0">
                <a:solidFill>
                  <a:srgbClr val="002060"/>
                </a:solidFill>
              </a:rPr>
              <a:t>Statement due date </a:t>
            </a:r>
            <a:r>
              <a:rPr lang="en-US" dirty="0" smtClean="0">
                <a:solidFill>
                  <a:srgbClr val="002060"/>
                </a:solidFill>
              </a:rPr>
              <a:t>of </a:t>
            </a:r>
            <a:r>
              <a:rPr lang="en-US" dirty="0">
                <a:solidFill>
                  <a:srgbClr val="002060"/>
                </a:solidFill>
              </a:rPr>
              <a:t>each </a:t>
            </a:r>
            <a:r>
              <a:rPr lang="en-US" dirty="0" smtClean="0">
                <a:solidFill>
                  <a:srgbClr val="002060"/>
                </a:solidFill>
              </a:rPr>
              <a:t>year</a:t>
            </a:r>
          </a:p>
          <a:p>
            <a:pPr>
              <a:buFont typeface="Wingdings" panose="05000000000000000000" pitchFamily="2" charset="2"/>
              <a:buChar char="Ø"/>
            </a:pPr>
            <a:endParaRPr lang="en-US" dirty="0" smtClean="0">
              <a:solidFill>
                <a:srgbClr val="002060"/>
              </a:solidFill>
            </a:endParaRPr>
          </a:p>
          <a:p>
            <a:pPr>
              <a:buFont typeface="Wingdings" panose="05000000000000000000" pitchFamily="2" charset="2"/>
              <a:buChar char="Ø"/>
            </a:pPr>
            <a:r>
              <a:rPr lang="en-US" dirty="0">
                <a:solidFill>
                  <a:srgbClr val="002060"/>
                </a:solidFill>
              </a:rPr>
              <a:t>Cities must email </a:t>
            </a:r>
            <a:r>
              <a:rPr lang="en-US" b="1" dirty="0">
                <a:solidFill>
                  <a:srgbClr val="002060"/>
                </a:solidFill>
              </a:rPr>
              <a:t>DLG-CSD@ky.gov</a:t>
            </a:r>
            <a:r>
              <a:rPr lang="en-US" dirty="0">
                <a:solidFill>
                  <a:srgbClr val="002060"/>
                </a:solidFill>
              </a:rPr>
              <a:t> and request </a:t>
            </a:r>
            <a:r>
              <a:rPr lang="en-US" dirty="0" smtClean="0">
                <a:solidFill>
                  <a:srgbClr val="002060"/>
                </a:solidFill>
              </a:rPr>
              <a:t>the form, then email the completed form back to DLG</a:t>
            </a:r>
          </a:p>
        </p:txBody>
      </p:sp>
      <p:sp>
        <p:nvSpPr>
          <p:cNvPr id="4" name="Slide Number Placeholder 3"/>
          <p:cNvSpPr>
            <a:spLocks noGrp="1"/>
          </p:cNvSpPr>
          <p:nvPr>
            <p:ph type="sldNum" sz="quarter" idx="12"/>
          </p:nvPr>
        </p:nvSpPr>
        <p:spPr>
          <a:xfrm>
            <a:off x="9900458" y="6459785"/>
            <a:ext cx="1312025" cy="365125"/>
          </a:xfrm>
        </p:spPr>
        <p:txBody>
          <a:bodyPr/>
          <a:lstStyle/>
          <a:p>
            <a:fld id="{161BA9CD-25E4-4D89-8D06-05882CCFAD43}" type="slidenum">
              <a:rPr lang="en-US" smtClean="0"/>
              <a:t>19</a:t>
            </a:fld>
            <a:endParaRPr lang="en-US" dirty="0"/>
          </a:p>
        </p:txBody>
      </p:sp>
      <p:sp>
        <p:nvSpPr>
          <p:cNvPr id="5" name="TextBox 4">
            <a:extLst>
              <a:ext uri="{FF2B5EF4-FFF2-40B4-BE49-F238E27FC236}">
                <a16:creationId xmlns:a16="http://schemas.microsoft.com/office/drawing/2014/main" id="{F02B3CE6-1A4F-44F5-8390-AFB5EB708D58}"/>
              </a:ext>
            </a:extLst>
          </p:cNvPr>
          <p:cNvSpPr txBox="1"/>
          <p:nvPr/>
        </p:nvSpPr>
        <p:spPr>
          <a:xfrm>
            <a:off x="30480" y="0"/>
            <a:ext cx="12192000" cy="707886"/>
          </a:xfrm>
          <a:prstGeom prst="rect">
            <a:avLst/>
          </a:prstGeom>
          <a:solidFill>
            <a:schemeClr val="accent1">
              <a:lumMod val="75000"/>
            </a:schemeClr>
          </a:solidFill>
        </p:spPr>
        <p:txBody>
          <a:bodyPr wrap="square" rtlCol="0">
            <a:spAutoFit/>
          </a:bodyPr>
          <a:lstStyle/>
          <a:p>
            <a:r>
              <a:rPr lang="en-US" sz="4000" dirty="0"/>
              <a:t>Extension Request</a:t>
            </a:r>
          </a:p>
        </p:txBody>
      </p:sp>
      <p:pic>
        <p:nvPicPr>
          <p:cNvPr id="7" name="Picture 6"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2900116599"/>
      </p:ext>
    </p:extLst>
  </p:cSld>
  <p:clrMapOvr>
    <a:masterClrMapping/>
  </p:clrMapOvr>
  <mc:AlternateContent xmlns:mc="http://schemas.openxmlformats.org/markup-compatibility/2006" xmlns:p14="http://schemas.microsoft.com/office/powerpoint/2010/main">
    <mc:Choice Requires="p14">
      <p:transition spd="slow" p14:dur="1500" advClick="0" advTm="4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1050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par>
                          <p:cTn id="12" fill="hold">
                            <p:stCondLst>
                              <p:cond delay="13000"/>
                            </p:stCondLst>
                            <p:childTnLst>
                              <p:par>
                                <p:cTn id="13" presetID="10" presetClass="entr" presetSubtype="0" fill="hold" grpId="0" nodeType="afterEffect">
                                  <p:stCondLst>
                                    <p:cond delay="1100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childTnLst>
                          </p:cTn>
                        </p:par>
                        <p:par>
                          <p:cTn id="16" fill="hold">
                            <p:stCondLst>
                              <p:cond delay="24500"/>
                            </p:stCondLst>
                            <p:childTnLst>
                              <p:par>
                                <p:cTn id="17" presetID="10" presetClass="entr" presetSubtype="0" fill="hold" grpId="0" nodeType="afterEffect">
                                  <p:stCondLst>
                                    <p:cond delay="1100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smtClean="0"/>
              <a:t>Speakers</a:t>
            </a:r>
            <a:endParaRPr lang="en-US" sz="4000" dirty="0"/>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3" name="Rectangle 22"/>
          <p:cNvSpPr/>
          <p:nvPr/>
        </p:nvSpPr>
        <p:spPr>
          <a:xfrm>
            <a:off x="1527103" y="1914704"/>
            <a:ext cx="8976049" cy="3724096"/>
          </a:xfrm>
          <a:prstGeom prst="rect">
            <a:avLst/>
          </a:prstGeom>
        </p:spPr>
        <p:txBody>
          <a:bodyPr wrap="square">
            <a:spAutoFit/>
          </a:bodyPr>
          <a:lstStyle/>
          <a:p>
            <a:pPr algn="ctr"/>
            <a:r>
              <a:rPr lang="en-US" sz="7200" dirty="0" smtClean="0">
                <a:solidFill>
                  <a:srgbClr val="002060"/>
                </a:solidFill>
              </a:rPr>
              <a:t>Introduction</a:t>
            </a:r>
          </a:p>
          <a:p>
            <a:pPr algn="ctr"/>
            <a:endParaRPr lang="en-US" sz="3600" dirty="0">
              <a:solidFill>
                <a:srgbClr val="002060"/>
              </a:solidFill>
            </a:endParaRPr>
          </a:p>
          <a:p>
            <a:pPr algn="ctr"/>
            <a:r>
              <a:rPr lang="en-US" sz="4800" dirty="0" smtClean="0">
                <a:solidFill>
                  <a:srgbClr val="002060"/>
                </a:solidFill>
              </a:rPr>
              <a:t>Wil Rhodes, </a:t>
            </a:r>
            <a:r>
              <a:rPr lang="en-US" sz="4000" dirty="0">
                <a:solidFill>
                  <a:srgbClr val="002060"/>
                </a:solidFill>
              </a:rPr>
              <a:t>Executive Director of Financial Management &amp; Administration</a:t>
            </a:r>
          </a:p>
          <a:p>
            <a:pPr algn="ctr"/>
            <a:endParaRPr lang="en-US" sz="4000" dirty="0" smtClean="0">
              <a:solidFill>
                <a:srgbClr val="002060"/>
              </a:solidFill>
            </a:endParaRPr>
          </a:p>
        </p:txBody>
      </p:sp>
    </p:spTree>
    <p:extLst>
      <p:ext uri="{BB962C8B-B14F-4D97-AF65-F5344CB8AC3E}">
        <p14:creationId xmlns:p14="http://schemas.microsoft.com/office/powerpoint/2010/main" val="23015426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ontent Placeholder 5"/>
          <p:cNvSpPr>
            <a:spLocks noGrp="1"/>
          </p:cNvSpPr>
          <p:nvPr>
            <p:ph sz="half" idx="1"/>
          </p:nvPr>
        </p:nvSpPr>
        <p:spPr/>
        <p:txBody>
          <a:bodyPr>
            <a:normAutofit fontScale="92500"/>
          </a:bodyPr>
          <a:lstStyle/>
          <a:p>
            <a:pPr>
              <a:buFont typeface="Wingdings" panose="05000000000000000000" pitchFamily="2" charset="2"/>
              <a:buChar char="Ø"/>
            </a:pPr>
            <a:r>
              <a:rPr lang="en-US" b="1" dirty="0" smtClean="0">
                <a:solidFill>
                  <a:srgbClr val="002060"/>
                </a:solidFill>
              </a:rPr>
              <a:t>Due </a:t>
            </a:r>
            <a:r>
              <a:rPr lang="en-US" b="1" dirty="0">
                <a:solidFill>
                  <a:srgbClr val="002060"/>
                </a:solidFill>
              </a:rPr>
              <a:t>January </a:t>
            </a:r>
            <a:r>
              <a:rPr lang="en-US" b="1" dirty="0" smtClean="0">
                <a:solidFill>
                  <a:srgbClr val="002060"/>
                </a:solidFill>
              </a:rPr>
              <a:t>31</a:t>
            </a:r>
            <a:r>
              <a:rPr lang="en-US" b="1" baseline="30000" dirty="0">
                <a:solidFill>
                  <a:srgbClr val="002060"/>
                </a:solidFill>
              </a:rPr>
              <a:t> </a:t>
            </a:r>
            <a:r>
              <a:rPr lang="en-US" dirty="0" smtClean="0">
                <a:solidFill>
                  <a:srgbClr val="002060"/>
                </a:solidFill>
              </a:rPr>
              <a:t>of each fiscal year</a:t>
            </a:r>
            <a:endParaRPr lang="en-US" sz="2200" dirty="0">
              <a:solidFill>
                <a:srgbClr val="002060"/>
              </a:solidFill>
            </a:endParaRPr>
          </a:p>
          <a:p>
            <a:pPr>
              <a:buFont typeface="Wingdings" panose="05000000000000000000" pitchFamily="2" charset="2"/>
              <a:buChar char="Ø"/>
            </a:pPr>
            <a:r>
              <a:rPr lang="en-US" dirty="0">
                <a:solidFill>
                  <a:srgbClr val="002060"/>
                </a:solidFill>
              </a:rPr>
              <a:t>S</a:t>
            </a:r>
            <a:r>
              <a:rPr lang="en-US" dirty="0" smtClean="0">
                <a:solidFill>
                  <a:srgbClr val="002060"/>
                </a:solidFill>
              </a:rPr>
              <a:t>hould </a:t>
            </a:r>
            <a:r>
              <a:rPr lang="en-US" dirty="0">
                <a:solidFill>
                  <a:srgbClr val="002060"/>
                </a:solidFill>
              </a:rPr>
              <a:t>be completed by an </a:t>
            </a:r>
            <a:r>
              <a:rPr lang="en-US" b="1" dirty="0">
                <a:solidFill>
                  <a:srgbClr val="002060"/>
                </a:solidFill>
              </a:rPr>
              <a:t>elected city employee</a:t>
            </a:r>
            <a:r>
              <a:rPr lang="en-US" dirty="0">
                <a:solidFill>
                  <a:srgbClr val="002060"/>
                </a:solidFill>
              </a:rPr>
              <a:t>, such as the city mayor or clerk</a:t>
            </a:r>
          </a:p>
          <a:p>
            <a:pPr>
              <a:buFont typeface="Wingdings" panose="05000000000000000000" pitchFamily="2" charset="2"/>
              <a:buChar char="Ø"/>
            </a:pPr>
            <a:r>
              <a:rPr lang="en-US" dirty="0" smtClean="0">
                <a:solidFill>
                  <a:srgbClr val="002060"/>
                </a:solidFill>
              </a:rPr>
              <a:t>Must be completed on the most recent version of the form</a:t>
            </a:r>
          </a:p>
          <a:p>
            <a:pPr>
              <a:buFont typeface="Wingdings" panose="05000000000000000000" pitchFamily="2" charset="2"/>
              <a:buChar char="Ø"/>
            </a:pPr>
            <a:r>
              <a:rPr lang="en-US" dirty="0" smtClean="0">
                <a:solidFill>
                  <a:srgbClr val="002060"/>
                </a:solidFill>
              </a:rPr>
              <a:t>Form </a:t>
            </a:r>
            <a:r>
              <a:rPr lang="en-US" dirty="0">
                <a:solidFill>
                  <a:srgbClr val="002060"/>
                </a:solidFill>
              </a:rPr>
              <a:t>can be found </a:t>
            </a:r>
            <a:r>
              <a:rPr lang="en-US" dirty="0" smtClean="0">
                <a:solidFill>
                  <a:srgbClr val="002060"/>
                </a:solidFill>
              </a:rPr>
              <a:t>on the DLG website</a:t>
            </a:r>
          </a:p>
          <a:p>
            <a:pPr>
              <a:buFont typeface="Wingdings" panose="05000000000000000000" pitchFamily="2" charset="2"/>
              <a:buChar char="Ø"/>
            </a:pPr>
            <a:r>
              <a:rPr lang="en-US" dirty="0" smtClean="0">
                <a:solidFill>
                  <a:srgbClr val="002060"/>
                </a:solidFill>
              </a:rPr>
              <a:t>Must be emailed to </a:t>
            </a:r>
            <a:r>
              <a:rPr lang="en-US" b="1" dirty="0" smtClean="0">
                <a:solidFill>
                  <a:srgbClr val="002060"/>
                </a:solidFill>
              </a:rPr>
              <a:t>DLG-CSD@ky.gov</a:t>
            </a:r>
            <a:endParaRPr lang="en-US" b="1" dirty="0">
              <a:solidFill>
                <a:srgbClr val="002060"/>
              </a:solidFill>
            </a:endParaRPr>
          </a:p>
        </p:txBody>
      </p:sp>
      <p:sp>
        <p:nvSpPr>
          <p:cNvPr id="5" name="Slide Number Placeholder 4"/>
          <p:cNvSpPr>
            <a:spLocks noGrp="1"/>
          </p:cNvSpPr>
          <p:nvPr>
            <p:ph type="sldNum" sz="quarter" idx="12"/>
          </p:nvPr>
        </p:nvSpPr>
        <p:spPr/>
        <p:txBody>
          <a:bodyPr/>
          <a:lstStyle/>
          <a:p>
            <a:fld id="{161BA9CD-25E4-4D89-8D06-05882CCFAD43}" type="slidenum">
              <a:rPr lang="en-US" smtClean="0"/>
              <a:t>20</a:t>
            </a:fld>
            <a:endParaRPr lang="en-US" dirty="0"/>
          </a:p>
        </p:txBody>
      </p:sp>
      <p:pic>
        <p:nvPicPr>
          <p:cNvPr id="8" name="Content Placeholder 7"/>
          <p:cNvPicPr>
            <a:picLocks noGrp="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6306207" y="1845734"/>
            <a:ext cx="5533696" cy="3853102"/>
          </a:xfrm>
          <a:prstGeom prst="rect">
            <a:avLst/>
          </a:prstGeom>
          <a:noFill/>
        </p:spPr>
      </p:pic>
      <p:sp>
        <p:nvSpPr>
          <p:cNvPr id="7" name="TextBox 6">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smtClean="0"/>
              <a:t>City Official Update Form</a:t>
            </a:r>
            <a:endParaRPr lang="en-US" sz="4000" dirty="0"/>
          </a:p>
        </p:txBody>
      </p:sp>
      <p:pic>
        <p:nvPicPr>
          <p:cNvPr id="9" name="Picture 8"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2756415054"/>
      </p:ext>
    </p:extLst>
  </p:cSld>
  <p:clrMapOvr>
    <a:masterClrMapping/>
  </p:clrMapOvr>
  <mc:AlternateContent xmlns:mc="http://schemas.openxmlformats.org/markup-compatibility/2006" xmlns:p14="http://schemas.microsoft.com/office/powerpoint/2010/main">
    <mc:Choice Requires="p14">
      <p:transition spd="slow" p14:dur="15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06401" y="1825625"/>
            <a:ext cx="6059054" cy="4351338"/>
          </a:xfrm>
        </p:spPr>
        <p:txBody>
          <a:bodyPr>
            <a:normAutofit/>
          </a:bodyPr>
          <a:lstStyle/>
          <a:p>
            <a:pPr>
              <a:buFont typeface="Wingdings" panose="05000000000000000000" pitchFamily="2" charset="2"/>
              <a:buChar char="Ø"/>
            </a:pPr>
            <a:r>
              <a:rPr lang="en-US" b="1" dirty="0" smtClean="0">
                <a:solidFill>
                  <a:srgbClr val="002060"/>
                </a:solidFill>
              </a:rPr>
              <a:t>Due May 1</a:t>
            </a:r>
            <a:r>
              <a:rPr lang="en-US" b="1" baseline="30000" dirty="0" smtClean="0">
                <a:solidFill>
                  <a:srgbClr val="002060"/>
                </a:solidFill>
              </a:rPr>
              <a:t> </a:t>
            </a:r>
            <a:r>
              <a:rPr lang="en-US" dirty="0" smtClean="0">
                <a:solidFill>
                  <a:srgbClr val="002060"/>
                </a:solidFill>
              </a:rPr>
              <a:t>of each fiscal year</a:t>
            </a:r>
          </a:p>
          <a:p>
            <a:pPr>
              <a:buFont typeface="Wingdings" panose="05000000000000000000" pitchFamily="2" charset="2"/>
              <a:buChar char="Ø"/>
            </a:pPr>
            <a:r>
              <a:rPr lang="en-US" dirty="0" smtClean="0">
                <a:solidFill>
                  <a:srgbClr val="002060"/>
                </a:solidFill>
              </a:rPr>
              <a:t>Can </a:t>
            </a:r>
            <a:r>
              <a:rPr lang="en-US" dirty="0">
                <a:solidFill>
                  <a:srgbClr val="002060"/>
                </a:solidFill>
              </a:rPr>
              <a:t>be completed by </a:t>
            </a:r>
            <a:r>
              <a:rPr lang="en-US" dirty="0" smtClean="0">
                <a:solidFill>
                  <a:srgbClr val="002060"/>
                </a:solidFill>
              </a:rPr>
              <a:t>a </a:t>
            </a:r>
            <a:r>
              <a:rPr lang="en-US" b="1" dirty="0" smtClean="0">
                <a:solidFill>
                  <a:srgbClr val="002060"/>
                </a:solidFill>
              </a:rPr>
              <a:t>certified public accountant (CPA) </a:t>
            </a:r>
            <a:r>
              <a:rPr lang="en-US" dirty="0" smtClean="0">
                <a:solidFill>
                  <a:srgbClr val="002060"/>
                </a:solidFill>
              </a:rPr>
              <a:t>or a </a:t>
            </a:r>
            <a:r>
              <a:rPr lang="en-US" b="1" dirty="0" smtClean="0">
                <a:solidFill>
                  <a:srgbClr val="002060"/>
                </a:solidFill>
              </a:rPr>
              <a:t>municipal officer or employee</a:t>
            </a:r>
            <a:endParaRPr lang="en-US" b="1" dirty="0">
              <a:solidFill>
                <a:srgbClr val="002060"/>
              </a:solidFill>
            </a:endParaRPr>
          </a:p>
          <a:p>
            <a:pPr>
              <a:buFont typeface="Wingdings" panose="05000000000000000000" pitchFamily="2" charset="2"/>
              <a:buChar char="Ø"/>
            </a:pPr>
            <a:r>
              <a:rPr lang="en-US" dirty="0">
                <a:solidFill>
                  <a:srgbClr val="002060"/>
                </a:solidFill>
              </a:rPr>
              <a:t>Must be completed on the most recent version of the form</a:t>
            </a:r>
          </a:p>
          <a:p>
            <a:pPr>
              <a:buFont typeface="Wingdings" panose="05000000000000000000" pitchFamily="2" charset="2"/>
              <a:buChar char="Ø"/>
            </a:pPr>
            <a:r>
              <a:rPr lang="en-US" dirty="0">
                <a:solidFill>
                  <a:srgbClr val="002060"/>
                </a:solidFill>
              </a:rPr>
              <a:t>Form can be found on the DLG </a:t>
            </a:r>
            <a:r>
              <a:rPr lang="en-US" dirty="0" smtClean="0">
                <a:solidFill>
                  <a:srgbClr val="002060"/>
                </a:solidFill>
              </a:rPr>
              <a:t>website</a:t>
            </a:r>
          </a:p>
          <a:p>
            <a:pPr>
              <a:buFont typeface="Wingdings" panose="05000000000000000000" pitchFamily="2" charset="2"/>
              <a:buChar char="Ø"/>
            </a:pPr>
            <a:r>
              <a:rPr lang="en-US" dirty="0" smtClean="0">
                <a:solidFill>
                  <a:srgbClr val="002060"/>
                </a:solidFill>
              </a:rPr>
              <a:t>Must be emailed to </a:t>
            </a:r>
            <a:r>
              <a:rPr lang="en-US" b="1" dirty="0" smtClean="0">
                <a:solidFill>
                  <a:srgbClr val="002060"/>
                </a:solidFill>
              </a:rPr>
              <a:t>DLG-CSD@ky.gov</a:t>
            </a:r>
          </a:p>
        </p:txBody>
      </p:sp>
      <p:sp>
        <p:nvSpPr>
          <p:cNvPr id="5" name="Slide Number Placeholder 4"/>
          <p:cNvSpPr>
            <a:spLocks noGrp="1"/>
          </p:cNvSpPr>
          <p:nvPr>
            <p:ph type="sldNum" sz="quarter" idx="12"/>
          </p:nvPr>
        </p:nvSpPr>
        <p:spPr/>
        <p:txBody>
          <a:bodyPr/>
          <a:lstStyle/>
          <a:p>
            <a:fld id="{161BA9CD-25E4-4D89-8D06-05882CCFAD43}" type="slidenum">
              <a:rPr lang="en-US" smtClean="0"/>
              <a:t>21</a:t>
            </a:fld>
            <a:endParaRPr lang="en-US" dirty="0"/>
          </a:p>
        </p:txBody>
      </p:sp>
      <p:pic>
        <p:nvPicPr>
          <p:cNvPr id="7" name="Content Placeholder 4"/>
          <p:cNvPicPr>
            <a:picLocks noGrp="1" noChangeAspect="1"/>
          </p:cNvPicPr>
          <p:nvPr>
            <p:ph sz="half" idx="2"/>
          </p:nvPr>
        </p:nvPicPr>
        <p:blipFill>
          <a:blip r:embed="rId2"/>
          <a:stretch>
            <a:fillRect/>
          </a:stretch>
        </p:blipFill>
        <p:spPr>
          <a:xfrm>
            <a:off x="7382859" y="1845734"/>
            <a:ext cx="3321925" cy="4268170"/>
          </a:xfrm>
          <a:prstGeom prst="rect">
            <a:avLst/>
          </a:prstGeom>
        </p:spPr>
      </p:pic>
      <p:sp>
        <p:nvSpPr>
          <p:cNvPr id="6" name="TextBox 5">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a:t>UFIR</a:t>
            </a:r>
          </a:p>
        </p:txBody>
      </p:sp>
      <p:pic>
        <p:nvPicPr>
          <p:cNvPr id="8" name="Picture 7"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3849309491"/>
      </p:ext>
    </p:extLst>
  </p:cSld>
  <p:clrMapOvr>
    <a:masterClrMapping/>
  </p:clrMapOvr>
  <mc:AlternateContent xmlns:mc="http://schemas.openxmlformats.org/markup-compatibility/2006" xmlns:p14="http://schemas.microsoft.com/office/powerpoint/2010/main">
    <mc:Choice Requires="p14">
      <p:transition spd="slow" p14:dur="1500" advClick="0" advTm="35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1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4000"/>
                            </p:stCondLst>
                            <p:childTnLst>
                              <p:par>
                                <p:cTn id="13" presetID="10" presetClass="entr" presetSubtype="0" fill="hold" nodeType="afterEffect">
                                  <p:stCondLst>
                                    <p:cond delay="1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6000"/>
                            </p:stCondLst>
                            <p:childTnLst>
                              <p:par>
                                <p:cTn id="17" presetID="10" presetClass="entr" presetSubtype="0" fill="hold" nodeType="afterEffect">
                                  <p:stCondLst>
                                    <p:cond delay="1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8000"/>
                            </p:stCondLst>
                            <p:childTnLst>
                              <p:par>
                                <p:cTn id="21" presetID="10" presetClass="entr" presetSubtype="0" fill="hold" nodeType="afterEffect">
                                  <p:stCondLst>
                                    <p:cond delay="35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53935" y="1071417"/>
            <a:ext cx="4536902" cy="5388367"/>
          </a:xfrm>
        </p:spPr>
        <p:txBody>
          <a:bodyPr>
            <a:noAutofit/>
          </a:bodyPr>
          <a:lstStyle/>
          <a:p>
            <a:pPr>
              <a:lnSpc>
                <a:spcPct val="120000"/>
              </a:lnSpc>
              <a:buFont typeface="Wingdings" panose="05000000000000000000" pitchFamily="2" charset="2"/>
              <a:buChar char="Ø"/>
            </a:pPr>
            <a:r>
              <a:rPr lang="en-US" sz="1800" dirty="0" smtClean="0">
                <a:solidFill>
                  <a:srgbClr val="002060"/>
                </a:solidFill>
              </a:rPr>
              <a:t>Annual and 2-year </a:t>
            </a:r>
            <a:r>
              <a:rPr lang="en-US" sz="1800" dirty="0">
                <a:solidFill>
                  <a:srgbClr val="002060"/>
                </a:solidFill>
              </a:rPr>
              <a:t>Audits </a:t>
            </a:r>
            <a:r>
              <a:rPr lang="en-US" sz="1800" dirty="0" smtClean="0">
                <a:solidFill>
                  <a:srgbClr val="002060"/>
                </a:solidFill>
              </a:rPr>
              <a:t>must </a:t>
            </a:r>
            <a:r>
              <a:rPr lang="en-US" sz="1800" dirty="0">
                <a:solidFill>
                  <a:srgbClr val="002060"/>
                </a:solidFill>
              </a:rPr>
              <a:t>be </a:t>
            </a:r>
            <a:r>
              <a:rPr lang="en-US" sz="1800" b="1" dirty="0">
                <a:solidFill>
                  <a:srgbClr val="002060"/>
                </a:solidFill>
              </a:rPr>
              <a:t>completed by February 1 </a:t>
            </a:r>
            <a:r>
              <a:rPr lang="en-US" sz="1800" dirty="0">
                <a:solidFill>
                  <a:srgbClr val="002060"/>
                </a:solidFill>
              </a:rPr>
              <a:t>immediately following the fiscal year to be audited</a:t>
            </a:r>
          </a:p>
          <a:p>
            <a:pPr>
              <a:lnSpc>
                <a:spcPct val="120000"/>
              </a:lnSpc>
              <a:buFont typeface="Wingdings" panose="05000000000000000000" pitchFamily="2" charset="2"/>
              <a:buChar char="Ø"/>
            </a:pPr>
            <a:r>
              <a:rPr lang="en-US" sz="1800" dirty="0" smtClean="0">
                <a:solidFill>
                  <a:srgbClr val="002060"/>
                </a:solidFill>
              </a:rPr>
              <a:t>However, they must be ELECTRONICALLY </a:t>
            </a:r>
            <a:r>
              <a:rPr lang="en-US" sz="1800" b="1" dirty="0" smtClean="0">
                <a:solidFill>
                  <a:srgbClr val="002060"/>
                </a:solidFill>
              </a:rPr>
              <a:t>submitted to DLG no later than March 10 </a:t>
            </a:r>
            <a:r>
              <a:rPr lang="en-US" sz="1800" dirty="0" smtClean="0">
                <a:solidFill>
                  <a:srgbClr val="002060"/>
                </a:solidFill>
              </a:rPr>
              <a:t>of each year</a:t>
            </a:r>
          </a:p>
          <a:p>
            <a:pPr>
              <a:lnSpc>
                <a:spcPct val="120000"/>
              </a:lnSpc>
              <a:buFont typeface="Wingdings" panose="05000000000000000000" pitchFamily="2" charset="2"/>
              <a:buChar char="Ø"/>
            </a:pPr>
            <a:r>
              <a:rPr lang="en-US" sz="1800" dirty="0" smtClean="0">
                <a:solidFill>
                  <a:srgbClr val="002060"/>
                </a:solidFill>
              </a:rPr>
              <a:t>Must be emailed to </a:t>
            </a:r>
            <a:r>
              <a:rPr lang="en-US" sz="1800" b="1" dirty="0" smtClean="0">
                <a:solidFill>
                  <a:srgbClr val="002060"/>
                </a:solidFill>
              </a:rPr>
              <a:t>DLG-CSD@ky.gov</a:t>
            </a:r>
          </a:p>
          <a:p>
            <a:pPr>
              <a:lnSpc>
                <a:spcPct val="120000"/>
              </a:lnSpc>
              <a:buFont typeface="Wingdings" panose="05000000000000000000" pitchFamily="2" charset="2"/>
              <a:buChar char="Ø"/>
            </a:pPr>
            <a:r>
              <a:rPr lang="en-US" sz="1800" dirty="0">
                <a:solidFill>
                  <a:srgbClr val="002060"/>
                </a:solidFill>
              </a:rPr>
              <a:t>If the document is too large to send via email, </a:t>
            </a:r>
            <a:r>
              <a:rPr lang="en-US" sz="1800" dirty="0" smtClean="0">
                <a:solidFill>
                  <a:srgbClr val="002060"/>
                </a:solidFill>
              </a:rPr>
              <a:t>send using </a:t>
            </a:r>
            <a:r>
              <a:rPr lang="en-US" sz="1800" b="1" dirty="0">
                <a:solidFill>
                  <a:srgbClr val="002060"/>
                </a:solidFill>
              </a:rPr>
              <a:t>Dropbox</a:t>
            </a:r>
            <a:r>
              <a:rPr lang="en-US" sz="1800" dirty="0">
                <a:solidFill>
                  <a:srgbClr val="002060"/>
                </a:solidFill>
              </a:rPr>
              <a:t> </a:t>
            </a:r>
          </a:p>
          <a:p>
            <a:pPr lvl="1">
              <a:lnSpc>
                <a:spcPct val="120000"/>
              </a:lnSpc>
              <a:buFont typeface="Wingdings" panose="05000000000000000000" pitchFamily="2" charset="2"/>
              <a:buChar char="Ø"/>
            </a:pPr>
            <a:r>
              <a:rPr lang="en-US" sz="1800" dirty="0" smtClean="0">
                <a:solidFill>
                  <a:srgbClr val="002060"/>
                </a:solidFill>
              </a:rPr>
              <a:t>Watch </a:t>
            </a:r>
            <a:r>
              <a:rPr lang="en-US" sz="1800" b="1" dirty="0">
                <a:solidFill>
                  <a:srgbClr val="002060"/>
                </a:solidFill>
              </a:rPr>
              <a:t>“Sending Files Using </a:t>
            </a:r>
            <a:r>
              <a:rPr lang="en-US" sz="1800" b="1" dirty="0" smtClean="0">
                <a:solidFill>
                  <a:srgbClr val="002060"/>
                </a:solidFill>
              </a:rPr>
              <a:t>Dropbox - Cities” </a:t>
            </a:r>
            <a:r>
              <a:rPr lang="en-US" sz="1800" dirty="0" smtClean="0">
                <a:solidFill>
                  <a:srgbClr val="002060"/>
                </a:solidFill>
              </a:rPr>
              <a:t>video tutorial on our YouTube channel for instructions and Dropbox link</a:t>
            </a:r>
          </a:p>
          <a:p>
            <a:pPr>
              <a:lnSpc>
                <a:spcPct val="120000"/>
              </a:lnSpc>
              <a:buFont typeface="Wingdings" panose="05000000000000000000" pitchFamily="2" charset="2"/>
              <a:buChar char="Ø"/>
            </a:pPr>
            <a:r>
              <a:rPr lang="en-US" sz="1800" dirty="0">
                <a:solidFill>
                  <a:srgbClr val="002060"/>
                </a:solidFill>
              </a:rPr>
              <a:t>Must be completed by a </a:t>
            </a:r>
            <a:r>
              <a:rPr lang="en-US" sz="1800" b="1" dirty="0">
                <a:solidFill>
                  <a:srgbClr val="002060"/>
                </a:solidFill>
              </a:rPr>
              <a:t>certified public accountant (CPA</a:t>
            </a:r>
            <a:r>
              <a:rPr lang="en-US" sz="1800" b="1" dirty="0" smtClean="0">
                <a:solidFill>
                  <a:srgbClr val="002060"/>
                </a:solidFill>
              </a:rPr>
              <a:t>)</a:t>
            </a:r>
            <a:endParaRPr lang="en-US" sz="1800" dirty="0">
              <a:solidFill>
                <a:srgbClr val="002060"/>
              </a:solidFill>
            </a:endParaRPr>
          </a:p>
        </p:txBody>
      </p:sp>
      <p:pic>
        <p:nvPicPr>
          <p:cNvPr id="5" name="Content Placeholder 8"/>
          <p:cNvPicPr>
            <a:picLocks noGrp="1" noChangeAspect="1"/>
          </p:cNvPicPr>
          <p:nvPr>
            <p:ph sz="half" idx="2"/>
          </p:nvPr>
        </p:nvPicPr>
        <p:blipFill rotWithShape="1">
          <a:blip r:embed="rId2"/>
          <a:srcRect l="4656" t="5251" r="5294"/>
          <a:stretch/>
        </p:blipFill>
        <p:spPr>
          <a:xfrm>
            <a:off x="5772727" y="1616363"/>
            <a:ext cx="6134487" cy="4110181"/>
          </a:xfrm>
          <a:prstGeom prst="rect">
            <a:avLst/>
          </a:prstGeom>
        </p:spPr>
      </p:pic>
      <p:sp>
        <p:nvSpPr>
          <p:cNvPr id="6" name="Slide Number Placeholder 3"/>
          <p:cNvSpPr>
            <a:spLocks noGrp="1"/>
          </p:cNvSpPr>
          <p:nvPr>
            <p:ph type="sldNum" sz="quarter" idx="12"/>
          </p:nvPr>
        </p:nvSpPr>
        <p:spPr>
          <a:xfrm>
            <a:off x="9900458" y="6459785"/>
            <a:ext cx="1312025" cy="365125"/>
          </a:xfrm>
        </p:spPr>
        <p:txBody>
          <a:bodyPr/>
          <a:lstStyle/>
          <a:p>
            <a:fld id="{161BA9CD-25E4-4D89-8D06-05882CCFAD43}" type="slidenum">
              <a:rPr lang="en-US" smtClean="0"/>
              <a:t>22</a:t>
            </a:fld>
            <a:endParaRPr lang="en-US" dirty="0"/>
          </a:p>
        </p:txBody>
      </p:sp>
      <p:sp>
        <p:nvSpPr>
          <p:cNvPr id="7" name="TextBox 6">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a:t>Audits</a:t>
            </a:r>
          </a:p>
        </p:txBody>
      </p:sp>
      <p:pic>
        <p:nvPicPr>
          <p:cNvPr id="9" name="Picture 8"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3611143496"/>
      </p:ext>
    </p:extLst>
  </p:cSld>
  <p:clrMapOvr>
    <a:masterClrMapping/>
  </p:clrMapOvr>
  <mc:AlternateContent xmlns:mc="http://schemas.openxmlformats.org/markup-compatibility/2006" xmlns:p14="http://schemas.microsoft.com/office/powerpoint/2010/main">
    <mc:Choice Requires="p14">
      <p:transition spd="slow" p14:dur="1500" advClick="0" advTm="38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50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500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300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30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300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30200" y="883684"/>
            <a:ext cx="5181600" cy="5225618"/>
          </a:xfrm>
        </p:spPr>
        <p:txBody>
          <a:bodyPr>
            <a:normAutofit fontScale="77500" lnSpcReduction="20000"/>
          </a:bodyPr>
          <a:lstStyle/>
          <a:p>
            <a:pPr>
              <a:lnSpc>
                <a:spcPct val="150000"/>
              </a:lnSpc>
              <a:buFont typeface="Wingdings" panose="05000000000000000000" pitchFamily="2" charset="2"/>
              <a:buChar char="Ø"/>
            </a:pPr>
            <a:r>
              <a:rPr lang="en-US" sz="2300" b="1" dirty="0" smtClean="0">
                <a:solidFill>
                  <a:srgbClr val="002060"/>
                </a:solidFill>
              </a:rPr>
              <a:t>2-year Audits </a:t>
            </a:r>
            <a:r>
              <a:rPr lang="en-US" sz="2300" dirty="0">
                <a:solidFill>
                  <a:srgbClr val="002060"/>
                </a:solidFill>
              </a:rPr>
              <a:t>shall include both fiscal years since the prior </a:t>
            </a:r>
            <a:r>
              <a:rPr lang="en-US" sz="2300" dirty="0" smtClean="0">
                <a:solidFill>
                  <a:srgbClr val="002060"/>
                </a:solidFill>
              </a:rPr>
              <a:t>Audit or Financial Statement submission</a:t>
            </a:r>
          </a:p>
          <a:p>
            <a:pPr lvl="1">
              <a:lnSpc>
                <a:spcPct val="150000"/>
              </a:lnSpc>
              <a:buFont typeface="Wingdings" panose="05000000000000000000" pitchFamily="2" charset="2"/>
              <a:buChar char="§"/>
            </a:pPr>
            <a:r>
              <a:rPr lang="en-US" sz="2300" b="1" dirty="0" smtClean="0">
                <a:solidFill>
                  <a:srgbClr val="002060"/>
                </a:solidFill>
              </a:rPr>
              <a:t>Example</a:t>
            </a:r>
            <a:r>
              <a:rPr lang="en-US" sz="2300" b="1" dirty="0">
                <a:solidFill>
                  <a:srgbClr val="002060"/>
                </a:solidFill>
              </a:rPr>
              <a:t>:</a:t>
            </a:r>
            <a:r>
              <a:rPr lang="en-US" sz="2300" b="1" dirty="0" smtClean="0">
                <a:solidFill>
                  <a:srgbClr val="002060"/>
                </a:solidFill>
              </a:rPr>
              <a:t> </a:t>
            </a:r>
            <a:r>
              <a:rPr lang="en-US" sz="2300" dirty="0" smtClean="0">
                <a:solidFill>
                  <a:srgbClr val="002060"/>
                </a:solidFill>
              </a:rPr>
              <a:t>if</a:t>
            </a:r>
            <a:r>
              <a:rPr lang="en-US" sz="2300" b="1" dirty="0" smtClean="0">
                <a:solidFill>
                  <a:srgbClr val="002060"/>
                </a:solidFill>
              </a:rPr>
              <a:t> </a:t>
            </a:r>
            <a:r>
              <a:rPr lang="en-US" sz="2300" dirty="0" smtClean="0">
                <a:solidFill>
                  <a:srgbClr val="002060"/>
                </a:solidFill>
              </a:rPr>
              <a:t>a city </a:t>
            </a:r>
            <a:r>
              <a:rPr lang="en-US" sz="2300" dirty="0">
                <a:solidFill>
                  <a:srgbClr val="002060"/>
                </a:solidFill>
              </a:rPr>
              <a:t>submits </a:t>
            </a:r>
            <a:r>
              <a:rPr lang="en-US" sz="2300" dirty="0" smtClean="0">
                <a:solidFill>
                  <a:srgbClr val="002060"/>
                </a:solidFill>
              </a:rPr>
              <a:t>a Financial </a:t>
            </a:r>
            <a:r>
              <a:rPr lang="en-US" sz="2300" dirty="0">
                <a:solidFill>
                  <a:srgbClr val="002060"/>
                </a:solidFill>
              </a:rPr>
              <a:t>Statement in </a:t>
            </a:r>
            <a:r>
              <a:rPr lang="en-US" sz="2300" dirty="0" smtClean="0">
                <a:solidFill>
                  <a:srgbClr val="002060"/>
                </a:solidFill>
              </a:rPr>
              <a:t>2018, a </a:t>
            </a:r>
            <a:r>
              <a:rPr lang="en-US" sz="2300" dirty="0">
                <a:solidFill>
                  <a:srgbClr val="002060"/>
                </a:solidFill>
              </a:rPr>
              <a:t>2-year Audit </a:t>
            </a:r>
            <a:r>
              <a:rPr lang="en-US" sz="2300" dirty="0" smtClean="0">
                <a:solidFill>
                  <a:srgbClr val="002060"/>
                </a:solidFill>
              </a:rPr>
              <a:t>must be submitted for fiscal year </a:t>
            </a:r>
            <a:r>
              <a:rPr lang="en-US" sz="2300" dirty="0">
                <a:solidFill>
                  <a:srgbClr val="002060"/>
                </a:solidFill>
              </a:rPr>
              <a:t>2019 </a:t>
            </a:r>
            <a:r>
              <a:rPr lang="en-US" sz="2300" dirty="0" smtClean="0">
                <a:solidFill>
                  <a:srgbClr val="002060"/>
                </a:solidFill>
              </a:rPr>
              <a:t>covering </a:t>
            </a:r>
            <a:r>
              <a:rPr lang="en-US" sz="2300" dirty="0">
                <a:solidFill>
                  <a:srgbClr val="002060"/>
                </a:solidFill>
              </a:rPr>
              <a:t>fiscal years 2018 and </a:t>
            </a:r>
            <a:r>
              <a:rPr lang="en-US" sz="2300" dirty="0" smtClean="0">
                <a:solidFill>
                  <a:srgbClr val="002060"/>
                </a:solidFill>
              </a:rPr>
              <a:t>2019</a:t>
            </a:r>
          </a:p>
          <a:p>
            <a:pPr>
              <a:lnSpc>
                <a:spcPct val="150000"/>
              </a:lnSpc>
              <a:buFont typeface="Wingdings" panose="05000000000000000000" pitchFamily="2" charset="2"/>
              <a:buChar char="Ø"/>
            </a:pPr>
            <a:r>
              <a:rPr lang="en-US" sz="2300" dirty="0">
                <a:solidFill>
                  <a:srgbClr val="002060"/>
                </a:solidFill>
              </a:rPr>
              <a:t>If a city chooses to submit an Annual Audit, this can be done in place of submitting a 2-year </a:t>
            </a:r>
            <a:r>
              <a:rPr lang="en-US" sz="2300" dirty="0" smtClean="0">
                <a:solidFill>
                  <a:srgbClr val="002060"/>
                </a:solidFill>
              </a:rPr>
              <a:t>Audit</a:t>
            </a:r>
          </a:p>
          <a:p>
            <a:pPr lvl="1">
              <a:lnSpc>
                <a:spcPct val="150000"/>
              </a:lnSpc>
              <a:buFont typeface="Wingdings" panose="05000000000000000000" pitchFamily="2" charset="2"/>
              <a:buChar char="§"/>
            </a:pPr>
            <a:r>
              <a:rPr lang="en-US" sz="2300" b="1" dirty="0" smtClean="0">
                <a:solidFill>
                  <a:srgbClr val="002060"/>
                </a:solidFill>
              </a:rPr>
              <a:t>Example</a:t>
            </a:r>
            <a:r>
              <a:rPr lang="en-US" sz="2300" b="1" dirty="0">
                <a:solidFill>
                  <a:srgbClr val="002060"/>
                </a:solidFill>
              </a:rPr>
              <a:t>: </a:t>
            </a:r>
            <a:r>
              <a:rPr lang="en-US" sz="2300" dirty="0">
                <a:solidFill>
                  <a:srgbClr val="002060"/>
                </a:solidFill>
              </a:rPr>
              <a:t>if </a:t>
            </a:r>
            <a:r>
              <a:rPr lang="en-US" sz="2300" dirty="0" smtClean="0">
                <a:solidFill>
                  <a:srgbClr val="002060"/>
                </a:solidFill>
              </a:rPr>
              <a:t>a </a:t>
            </a:r>
            <a:r>
              <a:rPr lang="en-US" sz="2300" dirty="0">
                <a:solidFill>
                  <a:srgbClr val="002060"/>
                </a:solidFill>
              </a:rPr>
              <a:t>c</a:t>
            </a:r>
            <a:r>
              <a:rPr lang="en-US" sz="2300" dirty="0" smtClean="0">
                <a:solidFill>
                  <a:srgbClr val="002060"/>
                </a:solidFill>
              </a:rPr>
              <a:t>ity submits an </a:t>
            </a:r>
            <a:r>
              <a:rPr lang="en-US" sz="2300" dirty="0">
                <a:solidFill>
                  <a:srgbClr val="002060"/>
                </a:solidFill>
              </a:rPr>
              <a:t>annual Audit </a:t>
            </a:r>
            <a:r>
              <a:rPr lang="en-US" sz="2300" dirty="0" smtClean="0">
                <a:solidFill>
                  <a:srgbClr val="002060"/>
                </a:solidFill>
              </a:rPr>
              <a:t>for </a:t>
            </a:r>
            <a:r>
              <a:rPr lang="en-US" sz="2300" dirty="0">
                <a:solidFill>
                  <a:srgbClr val="002060"/>
                </a:solidFill>
              </a:rPr>
              <a:t>fiscal year </a:t>
            </a:r>
            <a:r>
              <a:rPr lang="en-US" sz="2300" dirty="0" smtClean="0">
                <a:solidFill>
                  <a:srgbClr val="002060"/>
                </a:solidFill>
              </a:rPr>
              <a:t>2017, an </a:t>
            </a:r>
            <a:r>
              <a:rPr lang="en-US" sz="2300" dirty="0">
                <a:solidFill>
                  <a:srgbClr val="002060"/>
                </a:solidFill>
              </a:rPr>
              <a:t>annual Audit should be submitted for fiscal year 2018 and </a:t>
            </a:r>
            <a:r>
              <a:rPr lang="en-US" sz="2300" dirty="0" smtClean="0">
                <a:solidFill>
                  <a:srgbClr val="002060"/>
                </a:solidFill>
              </a:rPr>
              <a:t>another </a:t>
            </a:r>
            <a:r>
              <a:rPr lang="en-US" sz="2300" dirty="0">
                <a:solidFill>
                  <a:srgbClr val="002060"/>
                </a:solidFill>
              </a:rPr>
              <a:t>annual Audit should be submitted for fiscal year </a:t>
            </a:r>
            <a:r>
              <a:rPr lang="en-US" sz="2300" dirty="0" smtClean="0">
                <a:solidFill>
                  <a:srgbClr val="002060"/>
                </a:solidFill>
              </a:rPr>
              <a:t>2019</a:t>
            </a:r>
            <a:endParaRPr lang="en-US" sz="2300" dirty="0">
              <a:solidFill>
                <a:srgbClr val="002060"/>
              </a:solidFill>
            </a:endParaRPr>
          </a:p>
          <a:p>
            <a:pPr>
              <a:lnSpc>
                <a:spcPct val="150000"/>
              </a:lnSpc>
              <a:buFont typeface="Wingdings" panose="05000000000000000000" pitchFamily="2" charset="2"/>
              <a:buChar char="Ø"/>
            </a:pPr>
            <a:endParaRPr lang="en-US" sz="2400" dirty="0">
              <a:solidFill>
                <a:srgbClr val="000000"/>
              </a:solidFill>
            </a:endParaRPr>
          </a:p>
          <a:p>
            <a:pPr marL="0" indent="0">
              <a:lnSpc>
                <a:spcPct val="150000"/>
              </a:lnSpc>
              <a:buNone/>
            </a:pPr>
            <a:endParaRPr lang="en-US" sz="3200" dirty="0" smtClean="0">
              <a:solidFill>
                <a:srgbClr val="000000"/>
              </a:solidFill>
            </a:endParaRPr>
          </a:p>
        </p:txBody>
      </p:sp>
      <p:pic>
        <p:nvPicPr>
          <p:cNvPr id="5" name="Content Placeholder 8"/>
          <p:cNvPicPr>
            <a:picLocks noGrp="1" noChangeAspect="1"/>
          </p:cNvPicPr>
          <p:nvPr>
            <p:ph sz="half" idx="2"/>
          </p:nvPr>
        </p:nvPicPr>
        <p:blipFill rotWithShape="1">
          <a:blip r:embed="rId2"/>
          <a:srcRect l="4656" t="5251" r="5294"/>
          <a:stretch/>
        </p:blipFill>
        <p:spPr>
          <a:xfrm>
            <a:off x="5966691" y="1523999"/>
            <a:ext cx="5940523" cy="4100945"/>
          </a:xfrm>
          <a:prstGeom prst="rect">
            <a:avLst/>
          </a:prstGeom>
        </p:spPr>
      </p:pic>
      <p:sp>
        <p:nvSpPr>
          <p:cNvPr id="6" name="Slide Number Placeholder 3"/>
          <p:cNvSpPr>
            <a:spLocks noGrp="1"/>
          </p:cNvSpPr>
          <p:nvPr>
            <p:ph type="sldNum" sz="quarter" idx="12"/>
          </p:nvPr>
        </p:nvSpPr>
        <p:spPr>
          <a:xfrm>
            <a:off x="9900458" y="6459785"/>
            <a:ext cx="1312025" cy="365125"/>
          </a:xfrm>
        </p:spPr>
        <p:txBody>
          <a:bodyPr/>
          <a:lstStyle/>
          <a:p>
            <a:fld id="{161BA9CD-25E4-4D89-8D06-05882CCFAD43}" type="slidenum">
              <a:rPr lang="en-US" smtClean="0"/>
              <a:t>23</a:t>
            </a:fld>
            <a:endParaRPr lang="en-US" dirty="0"/>
          </a:p>
        </p:txBody>
      </p:sp>
      <p:sp>
        <p:nvSpPr>
          <p:cNvPr id="7" name="TextBox 6">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a:t>Audits</a:t>
            </a:r>
          </a:p>
        </p:txBody>
      </p:sp>
      <p:pic>
        <p:nvPicPr>
          <p:cNvPr id="8" name="Picture 7"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3698881159"/>
      </p:ext>
    </p:extLst>
  </p:cSld>
  <p:clrMapOvr>
    <a:masterClrMapping/>
  </p:clrMapOvr>
  <mc:AlternateContent xmlns:mc="http://schemas.openxmlformats.org/markup-compatibility/2006" xmlns:p14="http://schemas.microsoft.com/office/powerpoint/2010/main">
    <mc:Choice Requires="p14">
      <p:transition spd="slow" p14:dur="1500" advClick="0" advTm="35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35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900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350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274617"/>
            <a:ext cx="5017655" cy="4902345"/>
          </a:xfrm>
        </p:spPr>
        <p:txBody>
          <a:bodyPr>
            <a:normAutofit fontScale="77500" lnSpcReduction="20000"/>
          </a:bodyPr>
          <a:lstStyle/>
          <a:p>
            <a:pPr>
              <a:buFont typeface="Wingdings" panose="05000000000000000000" pitchFamily="2" charset="2"/>
              <a:buChar char="Ø"/>
            </a:pPr>
            <a:r>
              <a:rPr lang="en-US" dirty="0" smtClean="0">
                <a:solidFill>
                  <a:srgbClr val="000000"/>
                </a:solidFill>
              </a:rPr>
              <a:t> </a:t>
            </a:r>
            <a:r>
              <a:rPr lang="en-US" b="1" dirty="0" smtClean="0">
                <a:solidFill>
                  <a:srgbClr val="002060"/>
                </a:solidFill>
              </a:rPr>
              <a:t>Due October 1</a:t>
            </a:r>
            <a:r>
              <a:rPr lang="en-US" b="1" baseline="30000" dirty="0">
                <a:solidFill>
                  <a:srgbClr val="002060"/>
                </a:solidFill>
              </a:rPr>
              <a:t> </a:t>
            </a:r>
            <a:r>
              <a:rPr lang="en-US" dirty="0" smtClean="0">
                <a:solidFill>
                  <a:srgbClr val="002060"/>
                </a:solidFill>
              </a:rPr>
              <a:t>of each fiscal year</a:t>
            </a:r>
          </a:p>
          <a:p>
            <a:pPr>
              <a:buFont typeface="Wingdings" panose="05000000000000000000" pitchFamily="2" charset="2"/>
              <a:buChar char="Ø"/>
            </a:pPr>
            <a:r>
              <a:rPr lang="en-US" dirty="0" smtClean="0">
                <a:solidFill>
                  <a:srgbClr val="002060"/>
                </a:solidFill>
              </a:rPr>
              <a:t>There </a:t>
            </a:r>
            <a:r>
              <a:rPr lang="en-US" dirty="0">
                <a:solidFill>
                  <a:srgbClr val="002060"/>
                </a:solidFill>
              </a:rPr>
              <a:t>is </a:t>
            </a:r>
            <a:r>
              <a:rPr lang="en-US" dirty="0" smtClean="0">
                <a:solidFill>
                  <a:srgbClr val="002060"/>
                </a:solidFill>
              </a:rPr>
              <a:t>no specific </a:t>
            </a:r>
            <a:r>
              <a:rPr lang="en-US" dirty="0">
                <a:solidFill>
                  <a:srgbClr val="002060"/>
                </a:solidFill>
              </a:rPr>
              <a:t>form </a:t>
            </a:r>
            <a:r>
              <a:rPr lang="en-US" dirty="0" smtClean="0">
                <a:solidFill>
                  <a:srgbClr val="002060"/>
                </a:solidFill>
              </a:rPr>
              <a:t>to </a:t>
            </a:r>
            <a:r>
              <a:rPr lang="en-US" dirty="0">
                <a:solidFill>
                  <a:srgbClr val="002060"/>
                </a:solidFill>
              </a:rPr>
              <a:t>be completed for the Financial </a:t>
            </a:r>
            <a:r>
              <a:rPr lang="en-US" dirty="0" smtClean="0">
                <a:solidFill>
                  <a:srgbClr val="002060"/>
                </a:solidFill>
              </a:rPr>
              <a:t>Statement</a:t>
            </a:r>
          </a:p>
          <a:p>
            <a:pPr>
              <a:buFont typeface="Wingdings" panose="05000000000000000000" pitchFamily="2" charset="2"/>
              <a:buChar char="Ø"/>
            </a:pPr>
            <a:r>
              <a:rPr lang="en-US" dirty="0">
                <a:solidFill>
                  <a:srgbClr val="002060"/>
                </a:solidFill>
              </a:rPr>
              <a:t>Can be prepared by a </a:t>
            </a:r>
            <a:r>
              <a:rPr lang="en-US" b="1" dirty="0">
                <a:solidFill>
                  <a:srgbClr val="002060"/>
                </a:solidFill>
              </a:rPr>
              <a:t>municipal officer or employee </a:t>
            </a:r>
            <a:r>
              <a:rPr lang="en-US" dirty="0">
                <a:solidFill>
                  <a:srgbClr val="002060"/>
                </a:solidFill>
              </a:rPr>
              <a:t>using a computer or accounting program, such as Excel or </a:t>
            </a:r>
            <a:r>
              <a:rPr lang="en-US" dirty="0" smtClean="0">
                <a:solidFill>
                  <a:srgbClr val="002060"/>
                </a:solidFill>
              </a:rPr>
              <a:t>QuickBooks</a:t>
            </a:r>
          </a:p>
          <a:p>
            <a:pPr>
              <a:buFont typeface="Wingdings" panose="05000000000000000000" pitchFamily="2" charset="2"/>
              <a:buChar char="Ø"/>
            </a:pPr>
            <a:r>
              <a:rPr lang="en-US" dirty="0" smtClean="0">
                <a:solidFill>
                  <a:srgbClr val="002060"/>
                </a:solidFill>
              </a:rPr>
              <a:t>Should include financial information for </a:t>
            </a:r>
            <a:r>
              <a:rPr lang="en-US" b="1" dirty="0" smtClean="0">
                <a:solidFill>
                  <a:srgbClr val="002060"/>
                </a:solidFill>
              </a:rPr>
              <a:t>all funds received and all funds disbursed</a:t>
            </a:r>
            <a:endParaRPr lang="en-US" dirty="0" smtClean="0">
              <a:solidFill>
                <a:srgbClr val="002060"/>
              </a:solidFill>
            </a:endParaRPr>
          </a:p>
          <a:p>
            <a:pPr>
              <a:buFont typeface="Wingdings" panose="05000000000000000000" pitchFamily="2" charset="2"/>
              <a:buChar char="Ø"/>
            </a:pPr>
            <a:r>
              <a:rPr lang="en-US" dirty="0" smtClean="0">
                <a:solidFill>
                  <a:srgbClr val="002060"/>
                </a:solidFill>
              </a:rPr>
              <a:t>Must be submitted with a </a:t>
            </a:r>
            <a:r>
              <a:rPr lang="en-US" b="1" dirty="0">
                <a:solidFill>
                  <a:srgbClr val="002060"/>
                </a:solidFill>
              </a:rPr>
              <a:t>s</a:t>
            </a:r>
            <a:r>
              <a:rPr lang="en-US" b="1" dirty="0" smtClean="0">
                <a:solidFill>
                  <a:srgbClr val="002060"/>
                </a:solidFill>
              </a:rPr>
              <a:t>worn </a:t>
            </a:r>
            <a:r>
              <a:rPr lang="en-US" b="1" dirty="0">
                <a:solidFill>
                  <a:srgbClr val="002060"/>
                </a:solidFill>
              </a:rPr>
              <a:t>s</a:t>
            </a:r>
            <a:r>
              <a:rPr lang="en-US" b="1" dirty="0" smtClean="0">
                <a:solidFill>
                  <a:srgbClr val="002060"/>
                </a:solidFill>
              </a:rPr>
              <a:t>tatement </a:t>
            </a:r>
            <a:r>
              <a:rPr lang="en-US" dirty="0" smtClean="0">
                <a:solidFill>
                  <a:srgbClr val="002060"/>
                </a:solidFill>
              </a:rPr>
              <a:t>of accuracy signed by a city official and a </a:t>
            </a:r>
            <a:r>
              <a:rPr lang="en-US" b="1" dirty="0" smtClean="0">
                <a:solidFill>
                  <a:srgbClr val="002060"/>
                </a:solidFill>
              </a:rPr>
              <a:t>bank </a:t>
            </a:r>
            <a:r>
              <a:rPr lang="en-US" b="1" dirty="0">
                <a:solidFill>
                  <a:srgbClr val="002060"/>
                </a:solidFill>
              </a:rPr>
              <a:t>c</a:t>
            </a:r>
            <a:r>
              <a:rPr lang="en-US" b="1" dirty="0" smtClean="0">
                <a:solidFill>
                  <a:srgbClr val="002060"/>
                </a:solidFill>
              </a:rPr>
              <a:t>ertificate </a:t>
            </a:r>
            <a:r>
              <a:rPr lang="en-US" dirty="0">
                <a:solidFill>
                  <a:srgbClr val="002060"/>
                </a:solidFill>
              </a:rPr>
              <a:t>signed by a bank officer </a:t>
            </a:r>
            <a:r>
              <a:rPr lang="en-US" dirty="0" smtClean="0">
                <a:solidFill>
                  <a:srgbClr val="002060"/>
                </a:solidFill>
              </a:rPr>
              <a:t>and showing</a:t>
            </a:r>
            <a:r>
              <a:rPr lang="en-US" b="1" dirty="0" smtClean="0">
                <a:solidFill>
                  <a:srgbClr val="002060"/>
                </a:solidFill>
              </a:rPr>
              <a:t> </a:t>
            </a:r>
            <a:r>
              <a:rPr lang="en-US" dirty="0" smtClean="0">
                <a:solidFill>
                  <a:srgbClr val="002060"/>
                </a:solidFill>
              </a:rPr>
              <a:t>the year-end balance for each fund</a:t>
            </a:r>
          </a:p>
          <a:p>
            <a:pPr>
              <a:buFont typeface="Wingdings" panose="05000000000000000000" pitchFamily="2" charset="2"/>
              <a:buChar char="Ø"/>
            </a:pPr>
            <a:r>
              <a:rPr lang="en-US" dirty="0" smtClean="0">
                <a:solidFill>
                  <a:srgbClr val="002060"/>
                </a:solidFill>
              </a:rPr>
              <a:t>Must be emailed to </a:t>
            </a:r>
            <a:r>
              <a:rPr lang="en-US" b="1" dirty="0" smtClean="0">
                <a:solidFill>
                  <a:srgbClr val="002060"/>
                </a:solidFill>
              </a:rPr>
              <a:t>DLG-CSD@ky.gov</a:t>
            </a:r>
          </a:p>
        </p:txBody>
      </p:sp>
      <p:sp>
        <p:nvSpPr>
          <p:cNvPr id="5" name="Slide Number Placeholder 4"/>
          <p:cNvSpPr>
            <a:spLocks noGrp="1"/>
          </p:cNvSpPr>
          <p:nvPr>
            <p:ph type="sldNum" sz="quarter" idx="12"/>
          </p:nvPr>
        </p:nvSpPr>
        <p:spPr/>
        <p:txBody>
          <a:bodyPr/>
          <a:lstStyle/>
          <a:p>
            <a:fld id="{161BA9CD-25E4-4D89-8D06-05882CCFAD43}" type="slidenum">
              <a:rPr lang="en-US" smtClean="0"/>
              <a:t>24</a:t>
            </a:fld>
            <a:endParaRPr lang="en-US" dirty="0"/>
          </a:p>
        </p:txBody>
      </p:sp>
      <p:pic>
        <p:nvPicPr>
          <p:cNvPr id="7" name="Content Placeholder 6"/>
          <p:cNvPicPr>
            <a:picLocks noGrp="1" noChangeAspect="1"/>
          </p:cNvPicPr>
          <p:nvPr>
            <p:ph sz="half" idx="2"/>
          </p:nvPr>
        </p:nvPicPr>
        <p:blipFill rotWithShape="1">
          <a:blip r:embed="rId2"/>
          <a:srcRect l="1966" t="1074" r="2406"/>
          <a:stretch/>
        </p:blipFill>
        <p:spPr>
          <a:xfrm>
            <a:off x="7289073" y="1040676"/>
            <a:ext cx="3766401" cy="4911634"/>
          </a:xfrm>
          <a:prstGeom prst="rect">
            <a:avLst/>
          </a:prstGeom>
        </p:spPr>
      </p:pic>
      <p:sp>
        <p:nvSpPr>
          <p:cNvPr id="6" name="TextBox 5">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a:t>Financial Statements</a:t>
            </a:r>
          </a:p>
        </p:txBody>
      </p:sp>
      <p:pic>
        <p:nvPicPr>
          <p:cNvPr id="8" name="Picture 7"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617746826"/>
      </p:ext>
    </p:extLst>
  </p:cSld>
  <p:clrMapOvr>
    <a:masterClrMapping/>
  </p:clrMapOvr>
  <mc:AlternateContent xmlns:mc="http://schemas.openxmlformats.org/markup-compatibility/2006" xmlns:p14="http://schemas.microsoft.com/office/powerpoint/2010/main">
    <mc:Choice Requires="p14">
      <p:transition spd="slow" p14:dur="1500" advClick="0" advTm="35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1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4000"/>
                            </p:stCondLst>
                            <p:childTnLst>
                              <p:par>
                                <p:cTn id="13" presetID="10" presetClass="entr" presetSubtype="0" fill="hold" nodeType="afterEffect">
                                  <p:stCondLst>
                                    <p:cond delay="3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8000"/>
                            </p:stCondLst>
                            <p:childTnLst>
                              <p:par>
                                <p:cTn id="17" presetID="10" presetClass="entr" presetSubtype="0" fill="hold" nodeType="afterEffect">
                                  <p:stCondLst>
                                    <p:cond delay="5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14000"/>
                            </p:stCondLst>
                            <p:childTnLst>
                              <p:par>
                                <p:cTn id="21" presetID="10" presetClass="entr" presetSubtype="0" fill="hold" nodeType="afterEffect">
                                  <p:stCondLst>
                                    <p:cond delay="35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18000"/>
                            </p:stCondLst>
                            <p:childTnLst>
                              <p:par>
                                <p:cTn id="25" presetID="10" presetClass="entr" presetSubtype="0" fill="hold" nodeType="afterEffect">
                                  <p:stCondLst>
                                    <p:cond delay="350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2436" y="942109"/>
            <a:ext cx="10943244" cy="5342992"/>
          </a:xfrm>
        </p:spPr>
        <p:txBody>
          <a:bodyPr>
            <a:normAutofit fontScale="85000" lnSpcReduction="20000"/>
          </a:bodyPr>
          <a:lstStyle/>
          <a:p>
            <a:pPr>
              <a:buFont typeface="Wingdings" panose="05000000000000000000" pitchFamily="2" charset="2"/>
              <a:buChar char="Ø"/>
            </a:pPr>
            <a:r>
              <a:rPr lang="en-US" dirty="0" smtClean="0">
                <a:solidFill>
                  <a:srgbClr val="002060"/>
                </a:solidFill>
              </a:rPr>
              <a:t>Per KRS 424.220, </a:t>
            </a:r>
            <a:r>
              <a:rPr lang="en-US" b="1" dirty="0" smtClean="0">
                <a:solidFill>
                  <a:srgbClr val="002060"/>
                </a:solidFill>
              </a:rPr>
              <a:t>all </a:t>
            </a:r>
            <a:r>
              <a:rPr lang="en-US" b="1" dirty="0">
                <a:solidFill>
                  <a:srgbClr val="002060"/>
                </a:solidFill>
              </a:rPr>
              <a:t>of the following </a:t>
            </a:r>
            <a:r>
              <a:rPr lang="en-US" dirty="0">
                <a:solidFill>
                  <a:srgbClr val="002060"/>
                </a:solidFill>
              </a:rPr>
              <a:t>must be included in the </a:t>
            </a:r>
            <a:r>
              <a:rPr lang="en-US" dirty="0" smtClean="0">
                <a:solidFill>
                  <a:srgbClr val="002060"/>
                </a:solidFill>
              </a:rPr>
              <a:t>Financial Statement:</a:t>
            </a:r>
          </a:p>
          <a:p>
            <a:pPr marL="0" indent="0">
              <a:spcBef>
                <a:spcPts val="0"/>
              </a:spcBef>
              <a:spcAft>
                <a:spcPts val="0"/>
              </a:spcAft>
              <a:buNone/>
            </a:pPr>
            <a:r>
              <a:rPr lang="en-US" sz="1100" dirty="0">
                <a:solidFill>
                  <a:srgbClr val="002060"/>
                </a:solidFill>
              </a:rPr>
              <a:t> </a:t>
            </a:r>
            <a:r>
              <a:rPr lang="en-US" sz="1100" dirty="0" smtClean="0">
                <a:solidFill>
                  <a:srgbClr val="002060"/>
                </a:solidFill>
              </a:rPr>
              <a:t>   </a:t>
            </a:r>
            <a:endParaRPr lang="en-US" sz="1100" dirty="0">
              <a:solidFill>
                <a:srgbClr val="002060"/>
              </a:solidFill>
            </a:endParaRPr>
          </a:p>
          <a:p>
            <a:pPr lvl="1">
              <a:buFont typeface="Wingdings" panose="05000000000000000000" pitchFamily="2" charset="2"/>
              <a:buChar char="§"/>
            </a:pPr>
            <a:r>
              <a:rPr lang="en-US" dirty="0">
                <a:solidFill>
                  <a:srgbClr val="002060"/>
                </a:solidFill>
              </a:rPr>
              <a:t>The total amount of funds collected and received during the fiscal year from each individual source; and </a:t>
            </a:r>
            <a:endParaRPr lang="en-US" dirty="0" smtClean="0">
              <a:solidFill>
                <a:srgbClr val="002060"/>
              </a:solidFill>
            </a:endParaRPr>
          </a:p>
          <a:p>
            <a:pPr lvl="1">
              <a:buFont typeface="Wingdings" panose="05000000000000000000" pitchFamily="2" charset="2"/>
              <a:buChar char="§"/>
            </a:pPr>
            <a:endParaRPr lang="en-US" dirty="0">
              <a:solidFill>
                <a:srgbClr val="002060"/>
              </a:solidFill>
            </a:endParaRPr>
          </a:p>
          <a:p>
            <a:pPr lvl="1">
              <a:buFont typeface="Wingdings" panose="05000000000000000000" pitchFamily="2" charset="2"/>
              <a:buChar char="§"/>
            </a:pPr>
            <a:r>
              <a:rPr lang="en-US" dirty="0">
                <a:solidFill>
                  <a:srgbClr val="002060"/>
                </a:solidFill>
              </a:rPr>
              <a:t>The total amount of funds </a:t>
            </a:r>
            <a:r>
              <a:rPr lang="en-US" dirty="0" smtClean="0">
                <a:solidFill>
                  <a:srgbClr val="002060"/>
                </a:solidFill>
              </a:rPr>
              <a:t>disbursed </a:t>
            </a:r>
            <a:r>
              <a:rPr lang="en-US" dirty="0">
                <a:solidFill>
                  <a:srgbClr val="002060"/>
                </a:solidFill>
              </a:rPr>
              <a:t>during the fiscal year to each individual </a:t>
            </a:r>
            <a:r>
              <a:rPr lang="en-US" dirty="0" smtClean="0">
                <a:solidFill>
                  <a:srgbClr val="002060"/>
                </a:solidFill>
              </a:rPr>
              <a:t>payee </a:t>
            </a:r>
            <a:r>
              <a:rPr lang="en-US" b="1" dirty="0" smtClean="0">
                <a:solidFill>
                  <a:srgbClr val="002060"/>
                </a:solidFill>
              </a:rPr>
              <a:t>of greater </a:t>
            </a:r>
            <a:r>
              <a:rPr lang="en-US" b="1" dirty="0">
                <a:solidFill>
                  <a:srgbClr val="002060"/>
                </a:solidFill>
              </a:rPr>
              <a:t>than $</a:t>
            </a:r>
            <a:r>
              <a:rPr lang="en-US" b="1" dirty="0" smtClean="0">
                <a:solidFill>
                  <a:srgbClr val="002060"/>
                </a:solidFill>
              </a:rPr>
              <a:t>1,000</a:t>
            </a:r>
            <a:r>
              <a:rPr lang="en-US" dirty="0" smtClean="0">
                <a:solidFill>
                  <a:srgbClr val="002060"/>
                </a:solidFill>
              </a:rPr>
              <a:t>; and</a:t>
            </a:r>
          </a:p>
          <a:p>
            <a:pPr lvl="1">
              <a:buFont typeface="Wingdings" panose="05000000000000000000" pitchFamily="2" charset="2"/>
              <a:buChar char="§"/>
            </a:pPr>
            <a:endParaRPr lang="en-US" dirty="0" smtClean="0">
              <a:solidFill>
                <a:srgbClr val="002060"/>
              </a:solidFill>
            </a:endParaRPr>
          </a:p>
          <a:p>
            <a:pPr lvl="1">
              <a:buFont typeface="Wingdings" panose="05000000000000000000" pitchFamily="2" charset="2"/>
              <a:buChar char="§"/>
            </a:pPr>
            <a:r>
              <a:rPr lang="en-US" b="1" dirty="0" smtClean="0">
                <a:solidFill>
                  <a:srgbClr val="002060"/>
                </a:solidFill>
              </a:rPr>
              <a:t>The </a:t>
            </a:r>
            <a:r>
              <a:rPr lang="en-US" b="1" dirty="0">
                <a:solidFill>
                  <a:srgbClr val="002060"/>
                </a:solidFill>
              </a:rPr>
              <a:t>total amount of funds disbursed during the fiscal year to </a:t>
            </a:r>
            <a:r>
              <a:rPr lang="en-US" b="1" dirty="0" smtClean="0">
                <a:solidFill>
                  <a:srgbClr val="002060"/>
                </a:solidFill>
              </a:rPr>
              <a:t>all other payees lump-sum by type; </a:t>
            </a:r>
            <a:r>
              <a:rPr lang="en-US" dirty="0" smtClean="0">
                <a:solidFill>
                  <a:srgbClr val="002060"/>
                </a:solidFill>
              </a:rPr>
              <a:t>and</a:t>
            </a:r>
          </a:p>
          <a:p>
            <a:pPr lvl="1">
              <a:buFont typeface="Wingdings" panose="05000000000000000000" pitchFamily="2" charset="2"/>
              <a:buChar char="§"/>
            </a:pPr>
            <a:endParaRPr lang="en-US" dirty="0" smtClean="0">
              <a:solidFill>
                <a:srgbClr val="002060"/>
              </a:solidFill>
            </a:endParaRPr>
          </a:p>
          <a:p>
            <a:pPr lvl="1">
              <a:buFont typeface="Wingdings" panose="05000000000000000000" pitchFamily="2" charset="2"/>
              <a:buChar char="§"/>
            </a:pPr>
            <a:r>
              <a:rPr lang="en-US" b="1" dirty="0">
                <a:solidFill>
                  <a:srgbClr val="002060"/>
                </a:solidFill>
              </a:rPr>
              <a:t>The total amount of funds disbursed during the fiscal year to </a:t>
            </a:r>
            <a:r>
              <a:rPr lang="en-US" b="1" dirty="0" smtClean="0">
                <a:solidFill>
                  <a:srgbClr val="002060"/>
                </a:solidFill>
              </a:rPr>
              <a:t>each individual utility; </a:t>
            </a:r>
            <a:r>
              <a:rPr lang="en-US" dirty="0" smtClean="0">
                <a:solidFill>
                  <a:srgbClr val="002060"/>
                </a:solidFill>
              </a:rPr>
              <a:t>and </a:t>
            </a:r>
          </a:p>
          <a:p>
            <a:pPr lvl="1">
              <a:buFont typeface="Wingdings" panose="05000000000000000000" pitchFamily="2" charset="2"/>
              <a:buChar char="§"/>
            </a:pPr>
            <a:r>
              <a:rPr lang="en-US" dirty="0" smtClean="0">
                <a:solidFill>
                  <a:srgbClr val="002060"/>
                </a:solidFill>
              </a:rPr>
              <a:t>The total amount of funds paid to each individual as salary or commission; and</a:t>
            </a:r>
          </a:p>
          <a:p>
            <a:pPr lvl="1">
              <a:buFont typeface="Wingdings" panose="05000000000000000000" pitchFamily="2" charset="2"/>
              <a:buChar char="§"/>
            </a:pPr>
            <a:endParaRPr lang="en-US" dirty="0" smtClean="0">
              <a:solidFill>
                <a:srgbClr val="002060"/>
              </a:solidFill>
            </a:endParaRPr>
          </a:p>
          <a:p>
            <a:pPr lvl="1">
              <a:buFont typeface="Wingdings" panose="05000000000000000000" pitchFamily="2" charset="2"/>
              <a:buChar char="§"/>
            </a:pPr>
            <a:r>
              <a:rPr lang="en-US" dirty="0" smtClean="0">
                <a:solidFill>
                  <a:srgbClr val="002060"/>
                </a:solidFill>
              </a:rPr>
              <a:t>A </a:t>
            </a:r>
            <a:r>
              <a:rPr lang="en-US" b="1" dirty="0">
                <a:solidFill>
                  <a:srgbClr val="002060"/>
                </a:solidFill>
              </a:rPr>
              <a:t>certificate from the cashier or other proper officer of the </a:t>
            </a:r>
            <a:r>
              <a:rPr lang="en-US" b="1" dirty="0" smtClean="0">
                <a:solidFill>
                  <a:srgbClr val="002060"/>
                </a:solidFill>
              </a:rPr>
              <a:t>bank </a:t>
            </a:r>
            <a:r>
              <a:rPr lang="en-US" dirty="0">
                <a:solidFill>
                  <a:srgbClr val="002060"/>
                </a:solidFill>
              </a:rPr>
              <a:t>in which the funds are or have been deposited during the past year, showing the </a:t>
            </a:r>
            <a:r>
              <a:rPr lang="en-US" b="1" dirty="0" smtClean="0">
                <a:solidFill>
                  <a:srgbClr val="002060"/>
                </a:solidFill>
              </a:rPr>
              <a:t>year-end (June 30) </a:t>
            </a:r>
            <a:r>
              <a:rPr lang="en-US" dirty="0" smtClean="0">
                <a:solidFill>
                  <a:srgbClr val="002060"/>
                </a:solidFill>
              </a:rPr>
              <a:t>balance </a:t>
            </a:r>
            <a:r>
              <a:rPr lang="en-US" dirty="0">
                <a:solidFill>
                  <a:srgbClr val="002060"/>
                </a:solidFill>
              </a:rPr>
              <a:t>of funds; and </a:t>
            </a:r>
            <a:endParaRPr lang="en-US" dirty="0" smtClean="0">
              <a:solidFill>
                <a:srgbClr val="002060"/>
              </a:solidFill>
            </a:endParaRPr>
          </a:p>
          <a:p>
            <a:pPr lvl="1">
              <a:buFont typeface="Wingdings" panose="05000000000000000000" pitchFamily="2" charset="2"/>
              <a:buChar char="§"/>
            </a:pPr>
            <a:endParaRPr lang="en-US" dirty="0">
              <a:solidFill>
                <a:srgbClr val="002060"/>
              </a:solidFill>
            </a:endParaRPr>
          </a:p>
          <a:p>
            <a:pPr lvl="1">
              <a:buFont typeface="Wingdings" panose="05000000000000000000" pitchFamily="2" charset="2"/>
              <a:buChar char="§"/>
            </a:pPr>
            <a:r>
              <a:rPr lang="en-US" dirty="0">
                <a:solidFill>
                  <a:srgbClr val="002060"/>
                </a:solidFill>
              </a:rPr>
              <a:t>A </a:t>
            </a:r>
            <a:r>
              <a:rPr lang="en-US" b="1" dirty="0">
                <a:solidFill>
                  <a:srgbClr val="002060"/>
                </a:solidFill>
              </a:rPr>
              <a:t>sworn statement </a:t>
            </a:r>
            <a:r>
              <a:rPr lang="en-US" dirty="0">
                <a:solidFill>
                  <a:srgbClr val="002060"/>
                </a:solidFill>
              </a:rPr>
              <a:t>signed by the city officer whose duty it is to </a:t>
            </a:r>
            <a:r>
              <a:rPr lang="en-US" dirty="0" smtClean="0">
                <a:solidFill>
                  <a:srgbClr val="002060"/>
                </a:solidFill>
              </a:rPr>
              <a:t>collect, or </a:t>
            </a:r>
            <a:r>
              <a:rPr lang="en-US" dirty="0">
                <a:solidFill>
                  <a:srgbClr val="002060"/>
                </a:solidFill>
              </a:rPr>
              <a:t>have custody of the funds collected from the public, which states that the itemized financial statement is an accurate reflection of the funds </a:t>
            </a:r>
            <a:r>
              <a:rPr lang="en-US" dirty="0" smtClean="0">
                <a:solidFill>
                  <a:srgbClr val="002060"/>
                </a:solidFill>
              </a:rPr>
              <a:t>collected, </a:t>
            </a:r>
            <a:r>
              <a:rPr lang="en-US" dirty="0">
                <a:solidFill>
                  <a:srgbClr val="002060"/>
                </a:solidFill>
              </a:rPr>
              <a:t>held, or disbursed by him during the fiscal year just closed</a:t>
            </a:r>
          </a:p>
          <a:p>
            <a:pPr>
              <a:buFont typeface="Wingdings" panose="05000000000000000000" pitchFamily="2" charset="2"/>
              <a:buChar char="§"/>
            </a:pPr>
            <a:endParaRPr lang="en-US" dirty="0">
              <a:solidFill>
                <a:srgbClr val="000000"/>
              </a:solidFill>
            </a:endParaRPr>
          </a:p>
          <a:p>
            <a:endParaRPr lang="en-US" dirty="0"/>
          </a:p>
        </p:txBody>
      </p:sp>
      <p:sp>
        <p:nvSpPr>
          <p:cNvPr id="4" name="Slide Number Placeholder 3"/>
          <p:cNvSpPr>
            <a:spLocks noGrp="1"/>
          </p:cNvSpPr>
          <p:nvPr>
            <p:ph type="sldNum" sz="quarter" idx="12"/>
          </p:nvPr>
        </p:nvSpPr>
        <p:spPr/>
        <p:txBody>
          <a:bodyPr/>
          <a:lstStyle/>
          <a:p>
            <a:fld id="{161BA9CD-25E4-4D89-8D06-05882CCFAD43}" type="slidenum">
              <a:rPr lang="en-US" smtClean="0"/>
              <a:t>25</a:t>
            </a:fld>
            <a:endParaRPr lang="en-US" dirty="0"/>
          </a:p>
        </p:txBody>
      </p:sp>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a:t>Financial Statement Requirements</a:t>
            </a:r>
          </a:p>
        </p:txBody>
      </p:sp>
      <p:pic>
        <p:nvPicPr>
          <p:cNvPr id="7" name="Picture 6"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2386973020"/>
      </p:ext>
    </p:extLst>
  </p:cSld>
  <p:clrMapOvr>
    <a:masterClrMapping/>
  </p:clrMapOvr>
  <mc:AlternateContent xmlns:mc="http://schemas.openxmlformats.org/markup-compatibility/2006" xmlns:p14="http://schemas.microsoft.com/office/powerpoint/2010/main">
    <mc:Choice Requires="p14">
      <p:transition spd="slow" p14:dur="1500" advClick="0" advTm="46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400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par>
                          <p:cTn id="12" fill="hold">
                            <p:stCondLst>
                              <p:cond delay="6500"/>
                            </p:stCondLst>
                            <p:childTnLst>
                              <p:par>
                                <p:cTn id="13" presetID="10" presetClass="entr" presetSubtype="0" fill="hold" nodeType="afterEffect">
                                  <p:stCondLst>
                                    <p:cond delay="400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childTnLst>
                          </p:cTn>
                        </p:par>
                        <p:par>
                          <p:cTn id="16" fill="hold">
                            <p:stCondLst>
                              <p:cond delay="11000"/>
                            </p:stCondLst>
                            <p:childTnLst>
                              <p:par>
                                <p:cTn id="17" presetID="10" presetClass="entr" presetSubtype="0" fill="hold" nodeType="afterEffect">
                                  <p:stCondLst>
                                    <p:cond delay="400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500"/>
                                        <p:tgtEl>
                                          <p:spTgt spid="3">
                                            <p:txEl>
                                              <p:pRg st="6" end="6"/>
                                            </p:txEl>
                                          </p:spTgt>
                                        </p:tgtEl>
                                      </p:cBhvr>
                                    </p:animEffect>
                                  </p:childTnLst>
                                </p:cTn>
                              </p:par>
                            </p:childTnLst>
                          </p:cTn>
                        </p:par>
                        <p:par>
                          <p:cTn id="20" fill="hold">
                            <p:stCondLst>
                              <p:cond delay="15500"/>
                            </p:stCondLst>
                            <p:childTnLst>
                              <p:par>
                                <p:cTn id="21" presetID="10" presetClass="entr" presetSubtype="0" fill="hold" nodeType="afterEffect">
                                  <p:stCondLst>
                                    <p:cond delay="4000"/>
                                  </p:stCondLst>
                                  <p:childTnLst>
                                    <p:set>
                                      <p:cBhvr>
                                        <p:cTn id="22" dur="1" fill="hold">
                                          <p:stCondLst>
                                            <p:cond delay="0"/>
                                          </p:stCondLst>
                                        </p:cTn>
                                        <p:tgtEl>
                                          <p:spTgt spid="3">
                                            <p:txEl>
                                              <p:pRg st="8" end="8"/>
                                            </p:txEl>
                                          </p:spTgt>
                                        </p:tgtEl>
                                        <p:attrNameLst>
                                          <p:attrName>style.visibility</p:attrName>
                                        </p:attrNameLst>
                                      </p:cBhvr>
                                      <p:to>
                                        <p:strVal val="visible"/>
                                      </p:to>
                                    </p:set>
                                    <p:animEffect transition="in" filter="fade">
                                      <p:cBhvr>
                                        <p:cTn id="23" dur="500"/>
                                        <p:tgtEl>
                                          <p:spTgt spid="3">
                                            <p:txEl>
                                              <p:pRg st="8" end="8"/>
                                            </p:txEl>
                                          </p:spTgt>
                                        </p:tgtEl>
                                      </p:cBhvr>
                                    </p:animEffect>
                                  </p:childTnLst>
                                </p:cTn>
                              </p:par>
                            </p:childTnLst>
                          </p:cTn>
                        </p:par>
                        <p:par>
                          <p:cTn id="24" fill="hold">
                            <p:stCondLst>
                              <p:cond delay="20000"/>
                            </p:stCondLst>
                            <p:childTnLst>
                              <p:par>
                                <p:cTn id="25" presetID="10" presetClass="entr" presetSubtype="0" fill="hold" nodeType="afterEffect">
                                  <p:stCondLst>
                                    <p:cond delay="400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fade">
                                      <p:cBhvr>
                                        <p:cTn id="27" dur="500"/>
                                        <p:tgtEl>
                                          <p:spTgt spid="3">
                                            <p:txEl>
                                              <p:pRg st="9" end="9"/>
                                            </p:txEl>
                                          </p:spTgt>
                                        </p:tgtEl>
                                      </p:cBhvr>
                                    </p:animEffect>
                                  </p:childTnLst>
                                </p:cTn>
                              </p:par>
                            </p:childTnLst>
                          </p:cTn>
                        </p:par>
                        <p:par>
                          <p:cTn id="28" fill="hold">
                            <p:stCondLst>
                              <p:cond delay="24500"/>
                            </p:stCondLst>
                            <p:childTnLst>
                              <p:par>
                                <p:cTn id="29" presetID="10" presetClass="entr" presetSubtype="0" fill="hold" nodeType="afterEffect">
                                  <p:stCondLst>
                                    <p:cond delay="400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fade">
                                      <p:cBhvr>
                                        <p:cTn id="31" dur="500"/>
                                        <p:tgtEl>
                                          <p:spTgt spid="3">
                                            <p:txEl>
                                              <p:pRg st="11" end="11"/>
                                            </p:txEl>
                                          </p:spTgt>
                                        </p:tgtEl>
                                      </p:cBhvr>
                                    </p:animEffect>
                                  </p:childTnLst>
                                </p:cTn>
                              </p:par>
                            </p:childTnLst>
                          </p:cTn>
                        </p:par>
                        <p:par>
                          <p:cTn id="32" fill="hold">
                            <p:stCondLst>
                              <p:cond delay="29000"/>
                            </p:stCondLst>
                            <p:childTnLst>
                              <p:par>
                                <p:cTn id="33" presetID="10" presetClass="entr" presetSubtype="0" fill="hold" nodeType="afterEffect">
                                  <p:stCondLst>
                                    <p:cond delay="6000"/>
                                  </p:stCondLst>
                                  <p:childTnLst>
                                    <p:set>
                                      <p:cBhvr>
                                        <p:cTn id="34" dur="1" fill="hold">
                                          <p:stCondLst>
                                            <p:cond delay="0"/>
                                          </p:stCondLst>
                                        </p:cTn>
                                        <p:tgtEl>
                                          <p:spTgt spid="3">
                                            <p:txEl>
                                              <p:pRg st="13" end="13"/>
                                            </p:txEl>
                                          </p:spTgt>
                                        </p:tgtEl>
                                        <p:attrNameLst>
                                          <p:attrName>style.visibility</p:attrName>
                                        </p:attrNameLst>
                                      </p:cBhvr>
                                      <p:to>
                                        <p:strVal val="visible"/>
                                      </p:to>
                                    </p:set>
                                    <p:animEffect transition="in" filter="fade">
                                      <p:cBhvr>
                                        <p:cTn id="35"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11727" y="919538"/>
            <a:ext cx="5181600" cy="5262048"/>
          </a:xfrm>
        </p:spPr>
        <p:txBody>
          <a:bodyPr>
            <a:normAutofit lnSpcReduction="10000"/>
          </a:bodyPr>
          <a:lstStyle/>
          <a:p>
            <a:pPr>
              <a:buFont typeface="Wingdings" panose="05000000000000000000" pitchFamily="2" charset="2"/>
              <a:buChar char="Ø"/>
            </a:pPr>
            <a:r>
              <a:rPr lang="en-US" dirty="0" smtClean="0">
                <a:solidFill>
                  <a:srgbClr val="002060"/>
                </a:solidFill>
              </a:rPr>
              <a:t>Should </a:t>
            </a:r>
            <a:r>
              <a:rPr lang="en-US" dirty="0">
                <a:solidFill>
                  <a:srgbClr val="002060"/>
                </a:solidFill>
              </a:rPr>
              <a:t>be printed on the bank’s </a:t>
            </a:r>
            <a:r>
              <a:rPr lang="en-US" dirty="0" smtClean="0">
                <a:solidFill>
                  <a:srgbClr val="002060"/>
                </a:solidFill>
              </a:rPr>
              <a:t>letterhead</a:t>
            </a:r>
          </a:p>
          <a:p>
            <a:pPr>
              <a:buFont typeface="Wingdings" panose="05000000000000000000" pitchFamily="2" charset="2"/>
              <a:buChar char="Ø"/>
            </a:pPr>
            <a:r>
              <a:rPr lang="en-US" dirty="0" smtClean="0">
                <a:solidFill>
                  <a:srgbClr val="002060"/>
                </a:solidFill>
              </a:rPr>
              <a:t>Should include the bank balance for </a:t>
            </a:r>
            <a:r>
              <a:rPr lang="en-US" b="1" dirty="0" smtClean="0">
                <a:solidFill>
                  <a:srgbClr val="002060"/>
                </a:solidFill>
              </a:rPr>
              <a:t>each of the city’s funds </a:t>
            </a:r>
            <a:r>
              <a:rPr lang="en-US" dirty="0" smtClean="0">
                <a:solidFill>
                  <a:srgbClr val="002060"/>
                </a:solidFill>
              </a:rPr>
              <a:t>as of June 30, close of fiscal year which the Financial Statement covers, </a:t>
            </a:r>
            <a:r>
              <a:rPr lang="en-US" dirty="0">
                <a:solidFill>
                  <a:srgbClr val="002060"/>
                </a:solidFill>
              </a:rPr>
              <a:t>with a hand written or typed </a:t>
            </a:r>
            <a:r>
              <a:rPr lang="en-US" dirty="0" smtClean="0">
                <a:solidFill>
                  <a:srgbClr val="002060"/>
                </a:solidFill>
              </a:rPr>
              <a:t>statement</a:t>
            </a:r>
          </a:p>
          <a:p>
            <a:pPr lvl="1">
              <a:buFont typeface="Wingdings" panose="05000000000000000000" pitchFamily="2" charset="2"/>
              <a:buChar char="§"/>
            </a:pPr>
            <a:r>
              <a:rPr lang="en-US" dirty="0" smtClean="0">
                <a:solidFill>
                  <a:srgbClr val="002060"/>
                </a:solidFill>
              </a:rPr>
              <a:t>Example Statement: “Bank Balance of $500,000 as of June 30, 2018.” </a:t>
            </a:r>
            <a:endParaRPr lang="en-US" dirty="0">
              <a:solidFill>
                <a:srgbClr val="002060"/>
              </a:solidFill>
            </a:endParaRPr>
          </a:p>
          <a:p>
            <a:pPr>
              <a:buFont typeface="Wingdings" panose="05000000000000000000" pitchFamily="2" charset="2"/>
              <a:buChar char="Ø"/>
            </a:pPr>
            <a:r>
              <a:rPr lang="en-US" dirty="0" smtClean="0">
                <a:solidFill>
                  <a:srgbClr val="002060"/>
                </a:solidFill>
              </a:rPr>
              <a:t>Must </a:t>
            </a:r>
            <a:r>
              <a:rPr lang="en-US" dirty="0">
                <a:solidFill>
                  <a:srgbClr val="002060"/>
                </a:solidFill>
              </a:rPr>
              <a:t>be signed by the cashier or other </a:t>
            </a:r>
            <a:r>
              <a:rPr lang="en-US" dirty="0" smtClean="0">
                <a:solidFill>
                  <a:srgbClr val="002060"/>
                </a:solidFill>
              </a:rPr>
              <a:t>officer </a:t>
            </a:r>
            <a:r>
              <a:rPr lang="en-US" dirty="0">
                <a:solidFill>
                  <a:srgbClr val="002060"/>
                </a:solidFill>
              </a:rPr>
              <a:t>of the bank </a:t>
            </a:r>
            <a:endParaRPr lang="en-US" dirty="0" smtClean="0">
              <a:solidFill>
                <a:srgbClr val="002060"/>
              </a:solidFill>
            </a:endParaRPr>
          </a:p>
          <a:p>
            <a:pPr>
              <a:buFont typeface="Wingdings" panose="05000000000000000000" pitchFamily="2" charset="2"/>
              <a:buChar char="Ø"/>
            </a:pPr>
            <a:r>
              <a:rPr lang="en-US" dirty="0" smtClean="0">
                <a:solidFill>
                  <a:srgbClr val="002060"/>
                </a:solidFill>
              </a:rPr>
              <a:t>Does </a:t>
            </a:r>
            <a:r>
              <a:rPr lang="en-US" dirty="0">
                <a:solidFill>
                  <a:srgbClr val="002060"/>
                </a:solidFill>
              </a:rPr>
              <a:t>not need to be </a:t>
            </a:r>
            <a:r>
              <a:rPr lang="en-US" dirty="0" smtClean="0">
                <a:solidFill>
                  <a:srgbClr val="002060"/>
                </a:solidFill>
              </a:rPr>
              <a:t>notarized</a:t>
            </a:r>
          </a:p>
        </p:txBody>
      </p:sp>
      <p:pic>
        <p:nvPicPr>
          <p:cNvPr id="5" name="Content Placeholder 4"/>
          <p:cNvPicPr>
            <a:picLocks noGrp="1" noChangeAspect="1"/>
          </p:cNvPicPr>
          <p:nvPr>
            <p:ph sz="half" idx="2"/>
          </p:nvPr>
        </p:nvPicPr>
        <p:blipFill rotWithShape="1">
          <a:blip r:embed="rId2"/>
          <a:srcRect b="3431"/>
          <a:stretch/>
        </p:blipFill>
        <p:spPr>
          <a:xfrm>
            <a:off x="6747378" y="1846263"/>
            <a:ext cx="4225421" cy="4231808"/>
          </a:xfrm>
          <a:prstGeom prst="rect">
            <a:avLst/>
          </a:prstGeom>
        </p:spPr>
      </p:pic>
      <p:sp>
        <p:nvSpPr>
          <p:cNvPr id="4" name="Slide Number Placeholder 3"/>
          <p:cNvSpPr>
            <a:spLocks noGrp="1"/>
          </p:cNvSpPr>
          <p:nvPr>
            <p:ph type="sldNum" sz="quarter" idx="12"/>
          </p:nvPr>
        </p:nvSpPr>
        <p:spPr/>
        <p:txBody>
          <a:bodyPr/>
          <a:lstStyle/>
          <a:p>
            <a:fld id="{161BA9CD-25E4-4D89-8D06-05882CCFAD43}" type="slidenum">
              <a:rPr lang="en-US" smtClean="0"/>
              <a:t>26</a:t>
            </a:fld>
            <a:endParaRPr lang="en-US" dirty="0"/>
          </a:p>
        </p:txBody>
      </p:sp>
      <p:sp>
        <p:nvSpPr>
          <p:cNvPr id="6" name="TextBox 5">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a:t>Bank Certificate</a:t>
            </a:r>
          </a:p>
        </p:txBody>
      </p:sp>
      <p:pic>
        <p:nvPicPr>
          <p:cNvPr id="8" name="Picture 7"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2941223678"/>
      </p:ext>
    </p:extLst>
  </p:cSld>
  <p:clrMapOvr>
    <a:masterClrMapping/>
  </p:clrMapOvr>
  <mc:AlternateContent xmlns:mc="http://schemas.openxmlformats.org/markup-compatibility/2006" xmlns:p14="http://schemas.microsoft.com/office/powerpoint/2010/main">
    <mc:Choice Requires="p14">
      <p:transition spd="slow" p14:dur="1500" advClick="0" advTm="25000">
        <p:split orient="vert"/>
      </p:transition>
    </mc:Choice>
    <mc:Fallback xmlns="">
      <p:transition spd="slow" advClick="0" advTm="2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20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4500"/>
                            </p:stCondLst>
                            <p:childTnLst>
                              <p:par>
                                <p:cTn id="13" presetID="10" presetClass="entr" presetSubtype="0" fill="hold" nodeType="afterEffect">
                                  <p:stCondLst>
                                    <p:cond delay="70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2000"/>
                            </p:stCondLst>
                            <p:childTnLst>
                              <p:par>
                                <p:cTn id="17" presetID="10" presetClass="entr" presetSubtype="0" fill="hold" nodeType="afterEffect">
                                  <p:stCondLst>
                                    <p:cond delay="40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16500"/>
                            </p:stCondLst>
                            <p:childTnLst>
                              <p:par>
                                <p:cTn id="21" presetID="10" presetClass="entr" presetSubtype="0" fill="hold" nodeType="afterEffect">
                                  <p:stCondLst>
                                    <p:cond delay="25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27364" y="1283855"/>
            <a:ext cx="5181600" cy="4726376"/>
          </a:xfrm>
        </p:spPr>
        <p:txBody>
          <a:bodyPr>
            <a:normAutofit lnSpcReduction="10000"/>
          </a:bodyPr>
          <a:lstStyle/>
          <a:p>
            <a:pPr>
              <a:buFont typeface="Wingdings" panose="05000000000000000000" pitchFamily="2" charset="2"/>
              <a:buChar char="Ø"/>
            </a:pPr>
            <a:r>
              <a:rPr lang="en-US" dirty="0" smtClean="0">
                <a:solidFill>
                  <a:srgbClr val="002060"/>
                </a:solidFill>
              </a:rPr>
              <a:t>Should be printed on the city’s letterhead</a:t>
            </a:r>
          </a:p>
          <a:p>
            <a:pPr>
              <a:buFont typeface="Wingdings" panose="05000000000000000000" pitchFamily="2" charset="2"/>
              <a:buChar char="Ø"/>
            </a:pPr>
            <a:r>
              <a:rPr lang="en-US" dirty="0" smtClean="0">
                <a:solidFill>
                  <a:srgbClr val="002060"/>
                </a:solidFill>
              </a:rPr>
              <a:t>States </a:t>
            </a:r>
            <a:r>
              <a:rPr lang="en-US" dirty="0">
                <a:solidFill>
                  <a:srgbClr val="002060"/>
                </a:solidFill>
              </a:rPr>
              <a:t>that the itemized financial statement is an accurate reflection of the funds collected, received, held, or disbursed by the city officer during the fiscal year just </a:t>
            </a:r>
            <a:r>
              <a:rPr lang="en-US" dirty="0" smtClean="0">
                <a:solidFill>
                  <a:srgbClr val="002060"/>
                </a:solidFill>
              </a:rPr>
              <a:t>closed</a:t>
            </a:r>
          </a:p>
          <a:p>
            <a:pPr>
              <a:buFont typeface="Wingdings" panose="05000000000000000000" pitchFamily="2" charset="2"/>
              <a:buChar char="Ø"/>
            </a:pPr>
            <a:r>
              <a:rPr lang="en-US" dirty="0" smtClean="0">
                <a:solidFill>
                  <a:srgbClr val="002060"/>
                </a:solidFill>
              </a:rPr>
              <a:t>Must be signed </a:t>
            </a:r>
            <a:r>
              <a:rPr lang="en-US" dirty="0">
                <a:solidFill>
                  <a:srgbClr val="002060"/>
                </a:solidFill>
              </a:rPr>
              <a:t>by the city officer whose duty it is to </a:t>
            </a:r>
            <a:r>
              <a:rPr lang="en-US" dirty="0" smtClean="0">
                <a:solidFill>
                  <a:srgbClr val="002060"/>
                </a:solidFill>
              </a:rPr>
              <a:t>collect or </a:t>
            </a:r>
            <a:r>
              <a:rPr lang="en-US" dirty="0">
                <a:solidFill>
                  <a:srgbClr val="002060"/>
                </a:solidFill>
              </a:rPr>
              <a:t>have custody of the funds collected from the </a:t>
            </a:r>
            <a:r>
              <a:rPr lang="en-US" dirty="0" smtClean="0">
                <a:solidFill>
                  <a:srgbClr val="002060"/>
                </a:solidFill>
              </a:rPr>
              <a:t>public </a:t>
            </a:r>
          </a:p>
        </p:txBody>
      </p:sp>
      <p:pic>
        <p:nvPicPr>
          <p:cNvPr id="5" name="Content Placeholder 4"/>
          <p:cNvPicPr>
            <a:picLocks noGrp="1" noChangeAspect="1"/>
          </p:cNvPicPr>
          <p:nvPr>
            <p:ph sz="half" idx="2"/>
          </p:nvPr>
        </p:nvPicPr>
        <p:blipFill rotWithShape="1">
          <a:blip r:embed="rId2"/>
          <a:srcRect l="4427"/>
          <a:stretch/>
        </p:blipFill>
        <p:spPr>
          <a:xfrm>
            <a:off x="6591300" y="1283855"/>
            <a:ext cx="5180869" cy="4726376"/>
          </a:xfrm>
          <a:prstGeom prst="rect">
            <a:avLst/>
          </a:prstGeom>
        </p:spPr>
      </p:pic>
      <p:sp>
        <p:nvSpPr>
          <p:cNvPr id="4" name="Slide Number Placeholder 3"/>
          <p:cNvSpPr>
            <a:spLocks noGrp="1"/>
          </p:cNvSpPr>
          <p:nvPr>
            <p:ph type="sldNum" sz="quarter" idx="12"/>
          </p:nvPr>
        </p:nvSpPr>
        <p:spPr/>
        <p:txBody>
          <a:bodyPr/>
          <a:lstStyle/>
          <a:p>
            <a:fld id="{161BA9CD-25E4-4D89-8D06-05882CCFAD43}" type="slidenum">
              <a:rPr lang="en-US" smtClean="0"/>
              <a:t>27</a:t>
            </a:fld>
            <a:endParaRPr lang="en-US" dirty="0"/>
          </a:p>
        </p:txBody>
      </p:sp>
      <p:sp>
        <p:nvSpPr>
          <p:cNvPr id="6" name="TextBox 5">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a:t>Sworn Statement</a:t>
            </a:r>
          </a:p>
        </p:txBody>
      </p:sp>
      <p:pic>
        <p:nvPicPr>
          <p:cNvPr id="7" name="Picture 6"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2209824079"/>
      </p:ext>
    </p:extLst>
  </p:cSld>
  <p:clrMapOvr>
    <a:masterClrMapping/>
  </p:clrMapOvr>
  <mc:AlternateContent xmlns:mc="http://schemas.openxmlformats.org/markup-compatibility/2006" xmlns:p14="http://schemas.microsoft.com/office/powerpoint/2010/main">
    <mc:Choice Requires="p14">
      <p:transition spd="slow" p14:dur="1500" advClick="0" advTm="23000">
        <p:split orient="vert"/>
      </p:transition>
    </mc:Choice>
    <mc:Fallback xmlns="">
      <p:transition spd="slow" advClick="0" advTm="2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15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650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4728" y="1054755"/>
            <a:ext cx="11397672" cy="5483802"/>
          </a:xfrm>
        </p:spPr>
        <p:txBody>
          <a:bodyPr>
            <a:normAutofit fontScale="85000" lnSpcReduction="20000"/>
          </a:bodyPr>
          <a:lstStyle/>
          <a:p>
            <a:pPr>
              <a:buFont typeface="Wingdings" panose="05000000000000000000" pitchFamily="2" charset="2"/>
              <a:buChar char="Ø"/>
            </a:pPr>
            <a:r>
              <a:rPr lang="en-US" dirty="0" smtClean="0">
                <a:solidFill>
                  <a:srgbClr val="002060"/>
                </a:solidFill>
              </a:rPr>
              <a:t>Financial Statements and Audits must be emailed to </a:t>
            </a:r>
            <a:r>
              <a:rPr lang="en-US" b="1" dirty="0" smtClean="0">
                <a:solidFill>
                  <a:srgbClr val="002060"/>
                </a:solidFill>
                <a:hlinkClick r:id="rId2"/>
              </a:rPr>
              <a:t>DLG-CSD@ky.gov</a:t>
            </a:r>
            <a:r>
              <a:rPr lang="en-US" dirty="0" smtClean="0">
                <a:solidFill>
                  <a:srgbClr val="002060"/>
                </a:solidFill>
              </a:rPr>
              <a:t>.</a:t>
            </a:r>
          </a:p>
          <a:p>
            <a:pPr>
              <a:buFont typeface="Wingdings" panose="05000000000000000000" pitchFamily="2" charset="2"/>
              <a:buChar char="Ø"/>
            </a:pPr>
            <a:endParaRPr lang="en-US" dirty="0" smtClean="0">
              <a:solidFill>
                <a:srgbClr val="002060"/>
              </a:solidFill>
            </a:endParaRPr>
          </a:p>
          <a:p>
            <a:pPr>
              <a:buFont typeface="Wingdings" panose="05000000000000000000" pitchFamily="2" charset="2"/>
              <a:buChar char="Ø"/>
            </a:pPr>
            <a:r>
              <a:rPr lang="en-US" dirty="0" smtClean="0">
                <a:solidFill>
                  <a:srgbClr val="002060"/>
                </a:solidFill>
              </a:rPr>
              <a:t>Financial Statements will not be accepted </a:t>
            </a:r>
            <a:r>
              <a:rPr lang="en-US" dirty="0">
                <a:solidFill>
                  <a:srgbClr val="002060"/>
                </a:solidFill>
              </a:rPr>
              <a:t>without </a:t>
            </a:r>
            <a:r>
              <a:rPr lang="en-US" dirty="0" smtClean="0">
                <a:solidFill>
                  <a:srgbClr val="002060"/>
                </a:solidFill>
              </a:rPr>
              <a:t>attaching:</a:t>
            </a:r>
          </a:p>
          <a:p>
            <a:pPr>
              <a:buFont typeface="Wingdings" panose="05000000000000000000" pitchFamily="2" charset="2"/>
              <a:buChar char="Ø"/>
            </a:pPr>
            <a:endParaRPr lang="en-US" dirty="0" smtClean="0">
              <a:solidFill>
                <a:srgbClr val="002060"/>
              </a:solidFill>
            </a:endParaRPr>
          </a:p>
          <a:p>
            <a:pPr lvl="1">
              <a:buFont typeface="Wingdings" panose="05000000000000000000" pitchFamily="2" charset="2"/>
              <a:buChar char="§"/>
            </a:pPr>
            <a:r>
              <a:rPr lang="en-US" dirty="0" smtClean="0">
                <a:solidFill>
                  <a:srgbClr val="002060"/>
                </a:solidFill>
              </a:rPr>
              <a:t>A </a:t>
            </a:r>
            <a:r>
              <a:rPr lang="en-US" dirty="0">
                <a:solidFill>
                  <a:srgbClr val="002060"/>
                </a:solidFill>
              </a:rPr>
              <a:t>certificate from the cashier or other proper officer of the banks in which the funds are or have been deposited during the past year, showing the balance, if any, of funds; </a:t>
            </a:r>
            <a:r>
              <a:rPr lang="en-US" dirty="0" smtClean="0">
                <a:solidFill>
                  <a:srgbClr val="002060"/>
                </a:solidFill>
              </a:rPr>
              <a:t>and </a:t>
            </a:r>
          </a:p>
          <a:p>
            <a:pPr lvl="1">
              <a:buFont typeface="Wingdings" panose="05000000000000000000" pitchFamily="2" charset="2"/>
              <a:buChar char="§"/>
            </a:pPr>
            <a:r>
              <a:rPr lang="en-US" dirty="0" smtClean="0">
                <a:solidFill>
                  <a:srgbClr val="002060"/>
                </a:solidFill>
              </a:rPr>
              <a:t>A sworn </a:t>
            </a:r>
            <a:r>
              <a:rPr lang="en-US" dirty="0">
                <a:solidFill>
                  <a:srgbClr val="002060"/>
                </a:solidFill>
              </a:rPr>
              <a:t>statement signed by the city officer whose duty it is to collect, receive, and/or have custody of the funds collected from the public, which states that the itemized financial statement is an accurate reflection of the funds collected, received, held, or disbursed by him during the fiscal year just </a:t>
            </a:r>
            <a:r>
              <a:rPr lang="en-US" dirty="0" smtClean="0">
                <a:solidFill>
                  <a:srgbClr val="002060"/>
                </a:solidFill>
              </a:rPr>
              <a:t>closed.</a:t>
            </a:r>
          </a:p>
          <a:p>
            <a:pPr>
              <a:buFont typeface="Wingdings" panose="05000000000000000000" pitchFamily="2" charset="2"/>
              <a:buChar char="Ø"/>
            </a:pPr>
            <a:r>
              <a:rPr lang="en-US" dirty="0" smtClean="0">
                <a:solidFill>
                  <a:srgbClr val="002060"/>
                </a:solidFill>
              </a:rPr>
              <a:t>For Financial Statements, cities can use accounting software such as Quicken and QuickBooks, as long as it meets KRS 424.220 requirements.</a:t>
            </a:r>
          </a:p>
          <a:p>
            <a:pPr>
              <a:buFont typeface="Wingdings" panose="05000000000000000000" pitchFamily="2" charset="2"/>
              <a:buChar char="Ø"/>
            </a:pPr>
            <a:endParaRPr lang="en-US" dirty="0" smtClean="0">
              <a:solidFill>
                <a:srgbClr val="002060"/>
              </a:solidFill>
            </a:endParaRPr>
          </a:p>
          <a:p>
            <a:pPr>
              <a:buFont typeface="Wingdings" panose="05000000000000000000" pitchFamily="2" charset="2"/>
              <a:buChar char="Ø"/>
            </a:pPr>
            <a:r>
              <a:rPr lang="en-US" b="1" dirty="0" smtClean="0">
                <a:solidFill>
                  <a:srgbClr val="002060"/>
                </a:solidFill>
              </a:rPr>
              <a:t>Extensions will only be granted in exceptional cases where there are extenuating circumstances out of the control of the city</a:t>
            </a:r>
            <a:r>
              <a:rPr lang="en-US" dirty="0" smtClean="0">
                <a:solidFill>
                  <a:srgbClr val="002060"/>
                </a:solidFill>
              </a:rPr>
              <a:t>, which will be determined by DLG legal department.</a:t>
            </a:r>
          </a:p>
          <a:p>
            <a:pPr lvl="1">
              <a:buFont typeface="Wingdings" panose="05000000000000000000" pitchFamily="2" charset="2"/>
              <a:buChar char="§"/>
            </a:pPr>
            <a:r>
              <a:rPr lang="en-US" dirty="0" smtClean="0">
                <a:solidFill>
                  <a:srgbClr val="002060"/>
                </a:solidFill>
              </a:rPr>
              <a:t>To be considered for an extension, email inquiries to </a:t>
            </a:r>
            <a:r>
              <a:rPr lang="en-US" b="1" dirty="0" smtClean="0">
                <a:solidFill>
                  <a:srgbClr val="002060"/>
                </a:solidFill>
              </a:rPr>
              <a:t>DLG-CSD@ky.gov</a:t>
            </a:r>
            <a:r>
              <a:rPr lang="en-US" dirty="0" smtClean="0">
                <a:solidFill>
                  <a:srgbClr val="002060"/>
                </a:solidFill>
              </a:rPr>
              <a:t>. </a:t>
            </a:r>
            <a:endParaRPr lang="en-US" dirty="0">
              <a:solidFill>
                <a:srgbClr val="002060"/>
              </a:solidFill>
            </a:endParaRPr>
          </a:p>
        </p:txBody>
      </p:sp>
      <p:sp>
        <p:nvSpPr>
          <p:cNvPr id="4" name="Slide Number Placeholder 3"/>
          <p:cNvSpPr>
            <a:spLocks noGrp="1"/>
          </p:cNvSpPr>
          <p:nvPr>
            <p:ph type="sldNum" sz="quarter" idx="12"/>
          </p:nvPr>
        </p:nvSpPr>
        <p:spPr/>
        <p:txBody>
          <a:bodyPr/>
          <a:lstStyle/>
          <a:p>
            <a:fld id="{161BA9CD-25E4-4D89-8D06-05882CCFAD43}" type="slidenum">
              <a:rPr lang="en-US" smtClean="0"/>
              <a:t>28</a:t>
            </a:fld>
            <a:endParaRPr lang="en-US" dirty="0"/>
          </a:p>
        </p:txBody>
      </p:sp>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a:t>FAQ</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1334534185"/>
      </p:ext>
    </p:extLst>
  </p:cSld>
  <p:clrMapOvr>
    <a:masterClrMapping/>
  </p:clrMapOvr>
  <mc:AlternateContent xmlns:mc="http://schemas.openxmlformats.org/markup-compatibility/2006" xmlns:p14="http://schemas.microsoft.com/office/powerpoint/2010/main">
    <mc:Choice Requires="p14">
      <p:transition spd="slow" p14:dur="1500" advClick="0" advTm="35000">
        <p:split orient="vert"/>
      </p:transition>
    </mc:Choice>
    <mc:Fallback xmlns="">
      <p:transition spd="slow" advClick="0" advTm="3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fade">
                                      <p:cBhvr>
                                        <p:cTn id="32" dur="500"/>
                                        <p:tgtEl>
                                          <p:spTgt spid="3">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fade">
                                      <p:cBhvr>
                                        <p:cTn id="3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5165" y="1219634"/>
            <a:ext cx="11294944" cy="4987202"/>
          </a:xfrm>
        </p:spPr>
        <p:txBody>
          <a:bodyPr>
            <a:noAutofit/>
          </a:bodyPr>
          <a:lstStyle/>
          <a:p>
            <a:pPr>
              <a:buFont typeface="Wingdings" panose="05000000000000000000" pitchFamily="2" charset="2"/>
              <a:buChar char="Ø"/>
            </a:pPr>
            <a:r>
              <a:rPr lang="en-US" sz="2200" b="1" dirty="0" smtClean="0">
                <a:solidFill>
                  <a:srgbClr val="002060"/>
                </a:solidFill>
              </a:rPr>
              <a:t>Q: </a:t>
            </a:r>
            <a:r>
              <a:rPr lang="en-US" sz="2200" dirty="0" smtClean="0">
                <a:solidFill>
                  <a:srgbClr val="002060"/>
                </a:solidFill>
              </a:rPr>
              <a:t>Is </a:t>
            </a:r>
            <a:r>
              <a:rPr lang="en-US" sz="2200" dirty="0">
                <a:solidFill>
                  <a:srgbClr val="002060"/>
                </a:solidFill>
              </a:rPr>
              <a:t>there </a:t>
            </a:r>
            <a:r>
              <a:rPr lang="en-US" sz="2200" dirty="0" smtClean="0">
                <a:solidFill>
                  <a:srgbClr val="002060"/>
                </a:solidFill>
              </a:rPr>
              <a:t>a </a:t>
            </a:r>
            <a:r>
              <a:rPr lang="en-US" sz="2200" dirty="0">
                <a:solidFill>
                  <a:srgbClr val="002060"/>
                </a:solidFill>
              </a:rPr>
              <a:t>specific form that needs to be completed for the Financial </a:t>
            </a:r>
            <a:r>
              <a:rPr lang="en-US" sz="2200" dirty="0" smtClean="0">
                <a:solidFill>
                  <a:srgbClr val="002060"/>
                </a:solidFill>
              </a:rPr>
              <a:t>Statement?</a:t>
            </a:r>
          </a:p>
          <a:p>
            <a:pPr lvl="1">
              <a:buFont typeface="Wingdings" panose="05000000000000000000" pitchFamily="2" charset="2"/>
              <a:buChar char="§"/>
            </a:pPr>
            <a:r>
              <a:rPr lang="en-US" sz="2200" b="1" dirty="0" smtClean="0">
                <a:solidFill>
                  <a:srgbClr val="002060"/>
                </a:solidFill>
              </a:rPr>
              <a:t>A: </a:t>
            </a:r>
            <a:r>
              <a:rPr lang="en-US" sz="2000" dirty="0" smtClean="0">
                <a:solidFill>
                  <a:srgbClr val="002060"/>
                </a:solidFill>
              </a:rPr>
              <a:t>There </a:t>
            </a:r>
            <a:r>
              <a:rPr lang="en-US" sz="2000" dirty="0">
                <a:solidFill>
                  <a:srgbClr val="002060"/>
                </a:solidFill>
              </a:rPr>
              <a:t>is </a:t>
            </a:r>
            <a:r>
              <a:rPr lang="en-US" sz="2000" dirty="0" smtClean="0">
                <a:solidFill>
                  <a:srgbClr val="002060"/>
                </a:solidFill>
              </a:rPr>
              <a:t>no specific </a:t>
            </a:r>
            <a:r>
              <a:rPr lang="en-US" sz="2000" dirty="0">
                <a:solidFill>
                  <a:srgbClr val="002060"/>
                </a:solidFill>
              </a:rPr>
              <a:t>form that needs to be completed for the Financial </a:t>
            </a:r>
            <a:r>
              <a:rPr lang="en-US" sz="2000" dirty="0" smtClean="0">
                <a:solidFill>
                  <a:srgbClr val="002060"/>
                </a:solidFill>
              </a:rPr>
              <a:t>Statement.</a:t>
            </a:r>
          </a:p>
          <a:p>
            <a:pPr>
              <a:buFont typeface="Wingdings" panose="05000000000000000000" pitchFamily="2" charset="2"/>
              <a:buChar char="Ø"/>
            </a:pPr>
            <a:r>
              <a:rPr lang="en-US" sz="2200" b="1" dirty="0" smtClean="0">
                <a:solidFill>
                  <a:srgbClr val="002060"/>
                </a:solidFill>
              </a:rPr>
              <a:t>Q: </a:t>
            </a:r>
            <a:r>
              <a:rPr lang="en-US" sz="2200" dirty="0" smtClean="0">
                <a:solidFill>
                  <a:srgbClr val="002060"/>
                </a:solidFill>
              </a:rPr>
              <a:t>How do I know if this change applies to my city?</a:t>
            </a:r>
          </a:p>
          <a:p>
            <a:pPr lvl="1">
              <a:buFont typeface="Wingdings" panose="05000000000000000000" pitchFamily="2" charset="2"/>
              <a:buChar char="§"/>
            </a:pPr>
            <a:r>
              <a:rPr lang="en-US" sz="2000" b="1" dirty="0" smtClean="0">
                <a:solidFill>
                  <a:srgbClr val="002060"/>
                </a:solidFill>
              </a:rPr>
              <a:t>A: </a:t>
            </a:r>
            <a:r>
              <a:rPr lang="en-US" sz="2000" dirty="0" smtClean="0">
                <a:solidFill>
                  <a:srgbClr val="002060"/>
                </a:solidFill>
              </a:rPr>
              <a:t>This change applies to any city with a population </a:t>
            </a:r>
            <a:r>
              <a:rPr lang="en-US" sz="2000" dirty="0">
                <a:solidFill>
                  <a:srgbClr val="002060"/>
                </a:solidFill>
              </a:rPr>
              <a:t>of </a:t>
            </a:r>
            <a:r>
              <a:rPr lang="en-US" sz="2000" dirty="0" smtClean="0">
                <a:solidFill>
                  <a:srgbClr val="002060"/>
                </a:solidFill>
              </a:rPr>
              <a:t>less </a:t>
            </a:r>
            <a:r>
              <a:rPr lang="en-US" sz="2000" dirty="0">
                <a:solidFill>
                  <a:srgbClr val="002060"/>
                </a:solidFill>
              </a:rPr>
              <a:t>than 2,000 in the most recent federal decennial </a:t>
            </a:r>
            <a:r>
              <a:rPr lang="en-US" sz="2000" dirty="0" smtClean="0">
                <a:solidFill>
                  <a:srgbClr val="002060"/>
                </a:solidFill>
              </a:rPr>
              <a:t>census, </a:t>
            </a:r>
            <a:r>
              <a:rPr lang="en-US" sz="2000" b="1" dirty="0" smtClean="0">
                <a:solidFill>
                  <a:srgbClr val="002060"/>
                </a:solidFill>
              </a:rPr>
              <a:t>AND </a:t>
            </a:r>
            <a:r>
              <a:rPr lang="en-US" sz="2000" dirty="0">
                <a:solidFill>
                  <a:srgbClr val="002060"/>
                </a:solidFill>
              </a:rPr>
              <a:t>any city with a population of less than 2,000 in the most recent federal decennial census </a:t>
            </a:r>
            <a:r>
              <a:rPr lang="en-US" sz="2000" dirty="0" smtClean="0">
                <a:solidFill>
                  <a:srgbClr val="002060"/>
                </a:solidFill>
              </a:rPr>
              <a:t>with </a:t>
            </a:r>
            <a:r>
              <a:rPr lang="en-US" sz="2000" dirty="0">
                <a:solidFill>
                  <a:srgbClr val="002060"/>
                </a:solidFill>
              </a:rPr>
              <a:t>revenues and expenditures less than $75,000, and no long term </a:t>
            </a:r>
            <a:r>
              <a:rPr lang="en-US" sz="2000" dirty="0" smtClean="0">
                <a:solidFill>
                  <a:srgbClr val="002060"/>
                </a:solidFill>
              </a:rPr>
              <a:t>debt.</a:t>
            </a:r>
          </a:p>
          <a:p>
            <a:pPr>
              <a:buFont typeface="Wingdings" panose="05000000000000000000" pitchFamily="2" charset="2"/>
              <a:buChar char="Ø"/>
            </a:pPr>
            <a:r>
              <a:rPr lang="en-US" sz="2200" b="1" dirty="0" smtClean="0">
                <a:solidFill>
                  <a:srgbClr val="002060"/>
                </a:solidFill>
              </a:rPr>
              <a:t>Q: </a:t>
            </a:r>
            <a:r>
              <a:rPr lang="en-US" sz="2200" dirty="0" smtClean="0">
                <a:solidFill>
                  <a:srgbClr val="002060"/>
                </a:solidFill>
              </a:rPr>
              <a:t>Can a city submit an Audit in place of a Financial Statement?</a:t>
            </a:r>
          </a:p>
          <a:p>
            <a:pPr lvl="1">
              <a:buFont typeface="Wingdings" panose="05000000000000000000" pitchFamily="2" charset="2"/>
              <a:buChar char="§"/>
            </a:pPr>
            <a:r>
              <a:rPr lang="en-US" sz="2000" b="1" dirty="0" smtClean="0">
                <a:solidFill>
                  <a:srgbClr val="002060"/>
                </a:solidFill>
              </a:rPr>
              <a:t>A: </a:t>
            </a:r>
            <a:r>
              <a:rPr lang="en-US" sz="2000" dirty="0" smtClean="0">
                <a:solidFill>
                  <a:srgbClr val="002060"/>
                </a:solidFill>
              </a:rPr>
              <a:t>Yes, a city can submit an Audit in place of a Financial Statement. However,</a:t>
            </a:r>
            <a:r>
              <a:rPr lang="en-US" sz="2000" dirty="0">
                <a:solidFill>
                  <a:srgbClr val="002060"/>
                </a:solidFill>
              </a:rPr>
              <a:t> </a:t>
            </a:r>
            <a:r>
              <a:rPr lang="en-US" sz="2000" dirty="0" smtClean="0">
                <a:solidFill>
                  <a:srgbClr val="002060"/>
                </a:solidFill>
              </a:rPr>
              <a:t>a Financial Statement cannot be submitted in place of an Audit. </a:t>
            </a:r>
          </a:p>
        </p:txBody>
      </p:sp>
      <p:sp>
        <p:nvSpPr>
          <p:cNvPr id="4" name="Slide Number Placeholder 3"/>
          <p:cNvSpPr>
            <a:spLocks noGrp="1"/>
          </p:cNvSpPr>
          <p:nvPr>
            <p:ph type="sldNum" sz="quarter" idx="12"/>
          </p:nvPr>
        </p:nvSpPr>
        <p:spPr/>
        <p:txBody>
          <a:bodyPr/>
          <a:lstStyle/>
          <a:p>
            <a:fld id="{161BA9CD-25E4-4D89-8D06-05882CCFAD43}" type="slidenum">
              <a:rPr lang="en-US" smtClean="0"/>
              <a:t>29</a:t>
            </a:fld>
            <a:endParaRPr lang="en-US" dirty="0"/>
          </a:p>
        </p:txBody>
      </p:sp>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a:t>FAQ</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3815826549"/>
      </p:ext>
    </p:extLst>
  </p:cSld>
  <p:clrMapOvr>
    <a:masterClrMapping/>
  </p:clrMapOvr>
  <mc:AlternateContent xmlns:mc="http://schemas.openxmlformats.org/markup-compatibility/2006" xmlns:p14="http://schemas.microsoft.com/office/powerpoint/2010/main">
    <mc:Choice Requires="p14">
      <p:transition spd="slow" p14:dur="1500" advClick="0" advTm="30000">
        <p:split orient="vert"/>
      </p:transition>
    </mc:Choice>
    <mc:Fallback xmlns="">
      <p:transition spd="slow" advClick="0" advTm="30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smtClean="0"/>
              <a:t>Cities and Special District Contact (CSD)</a:t>
            </a:r>
            <a:endParaRPr lang="en-US" sz="4000" dirty="0"/>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2233" y="992296"/>
            <a:ext cx="5439016" cy="4202876"/>
          </a:xfrm>
          <a:prstGeom prst="rect">
            <a:avLst/>
          </a:prstGeom>
        </p:spPr>
      </p:pic>
      <p:sp>
        <p:nvSpPr>
          <p:cNvPr id="8" name="TextBox 7"/>
          <p:cNvSpPr txBox="1"/>
          <p:nvPr/>
        </p:nvSpPr>
        <p:spPr>
          <a:xfrm>
            <a:off x="4815293" y="5110983"/>
            <a:ext cx="2910468" cy="369332"/>
          </a:xfrm>
          <a:prstGeom prst="rect">
            <a:avLst/>
          </a:prstGeom>
          <a:noFill/>
        </p:spPr>
        <p:txBody>
          <a:bodyPr wrap="square" rtlCol="0">
            <a:spAutoFit/>
          </a:bodyPr>
          <a:lstStyle/>
          <a:p>
            <a:r>
              <a:rPr lang="en-US" b="1" dirty="0" smtClean="0">
                <a:solidFill>
                  <a:srgbClr val="002060"/>
                </a:solidFill>
              </a:rPr>
              <a:t>Phone: 502-892-3490</a:t>
            </a:r>
            <a:endParaRPr lang="en-US" b="1" dirty="0">
              <a:solidFill>
                <a:srgbClr val="002060"/>
              </a:solidFill>
            </a:endParaRPr>
          </a:p>
        </p:txBody>
      </p:sp>
      <p:sp>
        <p:nvSpPr>
          <p:cNvPr id="9" name="TextBox 8"/>
          <p:cNvSpPr txBox="1"/>
          <p:nvPr/>
        </p:nvSpPr>
        <p:spPr>
          <a:xfrm>
            <a:off x="5045893" y="5347895"/>
            <a:ext cx="2910468" cy="369332"/>
          </a:xfrm>
          <a:prstGeom prst="rect">
            <a:avLst/>
          </a:prstGeom>
          <a:noFill/>
        </p:spPr>
        <p:txBody>
          <a:bodyPr wrap="square" rtlCol="0">
            <a:spAutoFit/>
          </a:bodyPr>
          <a:lstStyle/>
          <a:p>
            <a:r>
              <a:rPr lang="en-US" b="1" dirty="0" smtClean="0">
                <a:solidFill>
                  <a:srgbClr val="002060"/>
                </a:solidFill>
              </a:rPr>
              <a:t>DLG-CSD@ky.gov</a:t>
            </a:r>
            <a:endParaRPr lang="en-US" b="1" dirty="0">
              <a:solidFill>
                <a:srgbClr val="002060"/>
              </a:solidFill>
            </a:endParaRPr>
          </a:p>
        </p:txBody>
      </p:sp>
      <p:sp>
        <p:nvSpPr>
          <p:cNvPr id="10" name="TextBox 9"/>
          <p:cNvSpPr txBox="1"/>
          <p:nvPr/>
        </p:nvSpPr>
        <p:spPr>
          <a:xfrm>
            <a:off x="445860" y="2046081"/>
            <a:ext cx="3757960" cy="646331"/>
          </a:xfrm>
          <a:prstGeom prst="rect">
            <a:avLst/>
          </a:prstGeom>
          <a:noFill/>
        </p:spPr>
        <p:txBody>
          <a:bodyPr wrap="square" rtlCol="0">
            <a:spAutoFit/>
          </a:bodyPr>
          <a:lstStyle/>
          <a:p>
            <a:r>
              <a:rPr lang="en-US" b="1" dirty="0">
                <a:solidFill>
                  <a:srgbClr val="002060"/>
                </a:solidFill>
              </a:rPr>
              <a:t>Tammy Vernon</a:t>
            </a:r>
            <a:r>
              <a:rPr lang="en-US" dirty="0">
                <a:solidFill>
                  <a:srgbClr val="002060"/>
                </a:solidFill>
              </a:rPr>
              <a:t>, Branch Manager</a:t>
            </a:r>
          </a:p>
          <a:p>
            <a:r>
              <a:rPr lang="en-US" dirty="0">
                <a:solidFill>
                  <a:srgbClr val="002060"/>
                </a:solidFill>
              </a:rPr>
              <a:t>Cities &amp; Special Districts</a:t>
            </a:r>
          </a:p>
        </p:txBody>
      </p:sp>
      <p:sp>
        <p:nvSpPr>
          <p:cNvPr id="11" name="TextBox 10"/>
          <p:cNvSpPr txBox="1"/>
          <p:nvPr/>
        </p:nvSpPr>
        <p:spPr>
          <a:xfrm>
            <a:off x="4033954" y="1012948"/>
            <a:ext cx="4124092" cy="646331"/>
          </a:xfrm>
          <a:prstGeom prst="rect">
            <a:avLst/>
          </a:prstGeom>
          <a:noFill/>
        </p:spPr>
        <p:txBody>
          <a:bodyPr wrap="square" rtlCol="0">
            <a:spAutoFit/>
          </a:bodyPr>
          <a:lstStyle/>
          <a:p>
            <a:r>
              <a:rPr lang="en-US" b="1" dirty="0" smtClean="0">
                <a:solidFill>
                  <a:srgbClr val="002060"/>
                </a:solidFill>
              </a:rPr>
              <a:t>Wil Rhodes</a:t>
            </a:r>
            <a:r>
              <a:rPr lang="en-US" dirty="0" smtClean="0">
                <a:solidFill>
                  <a:srgbClr val="002060"/>
                </a:solidFill>
              </a:rPr>
              <a:t>,  Executive Director</a:t>
            </a:r>
          </a:p>
          <a:p>
            <a:r>
              <a:rPr lang="en-US" dirty="0" smtClean="0">
                <a:solidFill>
                  <a:srgbClr val="002060"/>
                </a:solidFill>
              </a:rPr>
              <a:t>Financial Management &amp; Administration</a:t>
            </a:r>
            <a:endParaRPr lang="en-US" dirty="0">
              <a:solidFill>
                <a:srgbClr val="002060"/>
              </a:solidFill>
            </a:endParaRPr>
          </a:p>
        </p:txBody>
      </p:sp>
      <p:sp>
        <p:nvSpPr>
          <p:cNvPr id="12" name="Rectangle 11"/>
          <p:cNvSpPr/>
          <p:nvPr/>
        </p:nvSpPr>
        <p:spPr>
          <a:xfrm>
            <a:off x="7841356" y="2046081"/>
            <a:ext cx="4658592" cy="646331"/>
          </a:xfrm>
          <a:prstGeom prst="rect">
            <a:avLst/>
          </a:prstGeom>
        </p:spPr>
        <p:txBody>
          <a:bodyPr wrap="square">
            <a:spAutoFit/>
          </a:bodyPr>
          <a:lstStyle/>
          <a:p>
            <a:r>
              <a:rPr lang="en-US" b="1" dirty="0">
                <a:solidFill>
                  <a:srgbClr val="002060"/>
                </a:solidFill>
              </a:rPr>
              <a:t>Zach Waller</a:t>
            </a:r>
            <a:r>
              <a:rPr lang="en-US" dirty="0">
                <a:solidFill>
                  <a:srgbClr val="002060"/>
                </a:solidFill>
              </a:rPr>
              <a:t>, Local Government Advisor</a:t>
            </a:r>
          </a:p>
          <a:p>
            <a:r>
              <a:rPr lang="en-US" dirty="0">
                <a:solidFill>
                  <a:srgbClr val="002060"/>
                </a:solidFill>
              </a:rPr>
              <a:t>Cities &amp; Special Districts</a:t>
            </a:r>
          </a:p>
        </p:txBody>
      </p:sp>
      <p:sp>
        <p:nvSpPr>
          <p:cNvPr id="13" name="TextBox 12"/>
          <p:cNvSpPr txBox="1"/>
          <p:nvPr/>
        </p:nvSpPr>
        <p:spPr>
          <a:xfrm>
            <a:off x="7841356" y="3680718"/>
            <a:ext cx="4350644" cy="646331"/>
          </a:xfrm>
          <a:prstGeom prst="rect">
            <a:avLst/>
          </a:prstGeom>
          <a:noFill/>
        </p:spPr>
        <p:txBody>
          <a:bodyPr wrap="square" rtlCol="0">
            <a:spAutoFit/>
          </a:bodyPr>
          <a:lstStyle/>
          <a:p>
            <a:r>
              <a:rPr lang="en-US" b="1" dirty="0" smtClean="0">
                <a:solidFill>
                  <a:srgbClr val="002060"/>
                </a:solidFill>
              </a:rPr>
              <a:t>Rebecca Morton</a:t>
            </a:r>
            <a:r>
              <a:rPr lang="en-US" dirty="0" smtClean="0">
                <a:solidFill>
                  <a:srgbClr val="002060"/>
                </a:solidFill>
              </a:rPr>
              <a:t>, Local Government Advisor</a:t>
            </a:r>
            <a:endParaRPr lang="en-US" dirty="0">
              <a:solidFill>
                <a:srgbClr val="002060"/>
              </a:solidFill>
            </a:endParaRPr>
          </a:p>
          <a:p>
            <a:r>
              <a:rPr lang="en-US" dirty="0">
                <a:solidFill>
                  <a:srgbClr val="002060"/>
                </a:solidFill>
              </a:rPr>
              <a:t>Cities &amp; Special Districts</a:t>
            </a:r>
          </a:p>
        </p:txBody>
      </p:sp>
      <p:sp>
        <p:nvSpPr>
          <p:cNvPr id="14" name="Rectangle 13"/>
          <p:cNvSpPr/>
          <p:nvPr/>
        </p:nvSpPr>
        <p:spPr>
          <a:xfrm>
            <a:off x="594233" y="3643805"/>
            <a:ext cx="6096000" cy="646331"/>
          </a:xfrm>
          <a:prstGeom prst="rect">
            <a:avLst/>
          </a:prstGeom>
        </p:spPr>
        <p:txBody>
          <a:bodyPr>
            <a:spAutoFit/>
          </a:bodyPr>
          <a:lstStyle/>
          <a:p>
            <a:r>
              <a:rPr lang="en-US" b="1" dirty="0" smtClean="0">
                <a:solidFill>
                  <a:srgbClr val="002060"/>
                </a:solidFill>
              </a:rPr>
              <a:t>Bill Pauley</a:t>
            </a:r>
            <a:r>
              <a:rPr lang="en-US" dirty="0" smtClean="0">
                <a:solidFill>
                  <a:srgbClr val="002060"/>
                </a:solidFill>
              </a:rPr>
              <a:t>, Staff Attorney</a:t>
            </a:r>
            <a:endParaRPr lang="en-US" dirty="0">
              <a:solidFill>
                <a:srgbClr val="002060"/>
              </a:solidFill>
            </a:endParaRPr>
          </a:p>
          <a:p>
            <a:r>
              <a:rPr lang="en-US" dirty="0" smtClean="0">
                <a:solidFill>
                  <a:srgbClr val="002060"/>
                </a:solidFill>
              </a:rPr>
              <a:t>Legal</a:t>
            </a:r>
            <a:endParaRPr lang="en-US" dirty="0">
              <a:solidFill>
                <a:srgbClr val="002060"/>
              </a:solidFill>
            </a:endParaRPr>
          </a:p>
        </p:txBody>
      </p:sp>
    </p:spTree>
    <p:extLst>
      <p:ext uri="{BB962C8B-B14F-4D97-AF65-F5344CB8AC3E}">
        <p14:creationId xmlns:p14="http://schemas.microsoft.com/office/powerpoint/2010/main" val="30610033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200" y="1053378"/>
            <a:ext cx="10648399" cy="5231721"/>
          </a:xfrm>
        </p:spPr>
        <p:txBody>
          <a:bodyPr>
            <a:normAutofit/>
          </a:bodyPr>
          <a:lstStyle/>
          <a:p>
            <a:pPr>
              <a:buFont typeface="Wingdings" panose="05000000000000000000" pitchFamily="2" charset="2"/>
              <a:buChar char="Ø"/>
            </a:pPr>
            <a:r>
              <a:rPr lang="en-US" sz="2200" b="1" dirty="0" smtClean="0">
                <a:solidFill>
                  <a:srgbClr val="002060"/>
                </a:solidFill>
              </a:rPr>
              <a:t>Q:</a:t>
            </a:r>
            <a:r>
              <a:rPr lang="en-US" sz="2200" dirty="0" smtClean="0">
                <a:solidFill>
                  <a:srgbClr val="002060"/>
                </a:solidFill>
              </a:rPr>
              <a:t> If a city has debt through Rural Development are they still required to submit a Financial Statement?</a:t>
            </a:r>
          </a:p>
          <a:p>
            <a:pPr lvl="1">
              <a:buFont typeface="Wingdings" panose="05000000000000000000" pitchFamily="2" charset="2"/>
              <a:buChar char="§"/>
            </a:pPr>
            <a:r>
              <a:rPr lang="en-US" sz="2000" b="1" dirty="0" smtClean="0">
                <a:solidFill>
                  <a:srgbClr val="002060"/>
                </a:solidFill>
              </a:rPr>
              <a:t>A:</a:t>
            </a:r>
            <a:r>
              <a:rPr lang="en-US" sz="2000" dirty="0" smtClean="0">
                <a:solidFill>
                  <a:srgbClr val="002060"/>
                </a:solidFill>
              </a:rPr>
              <a:t> Yes, if the city has a population of less than 2,000 they would still be required to submit a Financial Statement as well as an Audit, even if they have debt through Rural Development. </a:t>
            </a:r>
          </a:p>
          <a:p>
            <a:pPr>
              <a:buFont typeface="Wingdings" panose="05000000000000000000" pitchFamily="2" charset="2"/>
              <a:buChar char="Ø"/>
            </a:pPr>
            <a:r>
              <a:rPr lang="en-US" sz="2200" b="1" dirty="0" smtClean="0">
                <a:solidFill>
                  <a:srgbClr val="002060"/>
                </a:solidFill>
              </a:rPr>
              <a:t>Q: </a:t>
            </a:r>
            <a:r>
              <a:rPr lang="en-US" sz="2200" dirty="0" smtClean="0">
                <a:solidFill>
                  <a:srgbClr val="002060"/>
                </a:solidFill>
              </a:rPr>
              <a:t>May </a:t>
            </a:r>
            <a:r>
              <a:rPr lang="en-US" sz="2200" dirty="0">
                <a:solidFill>
                  <a:srgbClr val="002060"/>
                </a:solidFill>
              </a:rPr>
              <a:t>a total figure for all funds paid as salary or commission be listed without listing each individual’s salary or commission</a:t>
            </a:r>
            <a:r>
              <a:rPr lang="en-US" sz="2200" dirty="0" smtClean="0">
                <a:solidFill>
                  <a:srgbClr val="002060"/>
                </a:solidFill>
              </a:rPr>
              <a:t>?</a:t>
            </a:r>
          </a:p>
          <a:p>
            <a:pPr lvl="1">
              <a:buFont typeface="Wingdings" panose="05000000000000000000" pitchFamily="2" charset="2"/>
              <a:buChar char="§"/>
            </a:pPr>
            <a:r>
              <a:rPr lang="en-US" sz="2000" b="1" dirty="0" smtClean="0">
                <a:solidFill>
                  <a:srgbClr val="002060"/>
                </a:solidFill>
              </a:rPr>
              <a:t>A:</a:t>
            </a:r>
            <a:r>
              <a:rPr lang="en-US" sz="2000" dirty="0" smtClean="0">
                <a:solidFill>
                  <a:srgbClr val="002060"/>
                </a:solidFill>
              </a:rPr>
              <a:t> No, the funds must be listed by each </a:t>
            </a:r>
            <a:r>
              <a:rPr lang="en-US" sz="2000" b="1" dirty="0" smtClean="0">
                <a:solidFill>
                  <a:srgbClr val="002060"/>
                </a:solidFill>
              </a:rPr>
              <a:t>individuals title/job and </a:t>
            </a:r>
            <a:r>
              <a:rPr lang="en-US" sz="2000" b="1" dirty="0">
                <a:solidFill>
                  <a:srgbClr val="002060"/>
                </a:solidFill>
              </a:rPr>
              <a:t>their </a:t>
            </a:r>
            <a:r>
              <a:rPr lang="en-US" sz="2000" b="1" dirty="0" smtClean="0">
                <a:solidFill>
                  <a:srgbClr val="002060"/>
                </a:solidFill>
              </a:rPr>
              <a:t>salaries.</a:t>
            </a:r>
            <a:endParaRPr lang="en-US" sz="2000" dirty="0">
              <a:solidFill>
                <a:srgbClr val="002060"/>
              </a:solidFill>
            </a:endParaRPr>
          </a:p>
        </p:txBody>
      </p:sp>
      <p:sp>
        <p:nvSpPr>
          <p:cNvPr id="4" name="Slide Number Placeholder 3"/>
          <p:cNvSpPr>
            <a:spLocks noGrp="1"/>
          </p:cNvSpPr>
          <p:nvPr>
            <p:ph type="sldNum" sz="quarter" idx="12"/>
          </p:nvPr>
        </p:nvSpPr>
        <p:spPr/>
        <p:txBody>
          <a:bodyPr/>
          <a:lstStyle/>
          <a:p>
            <a:fld id="{161BA9CD-25E4-4D89-8D06-05882CCFAD43}" type="slidenum">
              <a:rPr lang="en-US" smtClean="0"/>
              <a:t>30</a:t>
            </a:fld>
            <a:endParaRPr lang="en-US" dirty="0"/>
          </a:p>
        </p:txBody>
      </p:sp>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a:t>FAQ</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3049878289"/>
      </p:ext>
    </p:extLst>
  </p:cSld>
  <p:clrMapOvr>
    <a:masterClrMapping/>
  </p:clrMapOvr>
  <mc:AlternateContent xmlns:mc="http://schemas.openxmlformats.org/markup-compatibility/2006" xmlns:p14="http://schemas.microsoft.com/office/powerpoint/2010/main">
    <mc:Choice Requires="p14">
      <p:transition spd="slow" p14:dur="1500" advClick="0" advTm="15000">
        <p:split orient="vert"/>
      </p:transition>
    </mc:Choice>
    <mc:Fallback xmlns="">
      <p:transition spd="slow" advClick="0" advTm="1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1417" y="2420983"/>
            <a:ext cx="10030091" cy="1393372"/>
          </a:xfrm>
        </p:spPr>
        <p:txBody>
          <a:bodyPr>
            <a:normAutofit/>
          </a:bodyPr>
          <a:lstStyle/>
          <a:p>
            <a:pPr marL="0" indent="0" algn="ctr">
              <a:buNone/>
            </a:pPr>
            <a:r>
              <a:rPr lang="en-US" sz="8800" b="1" dirty="0" smtClean="0">
                <a:solidFill>
                  <a:schemeClr val="accent1">
                    <a:lumMod val="60000"/>
                    <a:lumOff val="40000"/>
                  </a:schemeClr>
                </a:solidFill>
              </a:rPr>
              <a:t>QUESTIONS</a:t>
            </a:r>
            <a:endParaRPr lang="en-US" sz="8800" b="1" dirty="0">
              <a:solidFill>
                <a:schemeClr val="accent1">
                  <a:lumMod val="60000"/>
                  <a:lumOff val="40000"/>
                </a:schemeClr>
              </a:solidFill>
            </a:endParaRPr>
          </a:p>
        </p:txBody>
      </p:sp>
      <p:sp>
        <p:nvSpPr>
          <p:cNvPr id="4" name="Slide Number Placeholder 3"/>
          <p:cNvSpPr>
            <a:spLocks noGrp="1"/>
          </p:cNvSpPr>
          <p:nvPr>
            <p:ph type="sldNum" sz="quarter" idx="12"/>
          </p:nvPr>
        </p:nvSpPr>
        <p:spPr/>
        <p:txBody>
          <a:bodyPr/>
          <a:lstStyle/>
          <a:p>
            <a:fld id="{161BA9CD-25E4-4D89-8D06-05882CCFAD43}" type="slidenum">
              <a:rPr lang="en-US" smtClean="0"/>
              <a:t>31</a:t>
            </a:fld>
            <a:endParaRPr lang="en-US" dirty="0"/>
          </a:p>
        </p:txBody>
      </p:sp>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smtClean="0"/>
              <a:t>QUESTIONS</a:t>
            </a:r>
            <a:endParaRPr lang="en-US" sz="4000" dirty="0"/>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Tree>
    <p:extLst>
      <p:ext uri="{BB962C8B-B14F-4D97-AF65-F5344CB8AC3E}">
        <p14:creationId xmlns:p14="http://schemas.microsoft.com/office/powerpoint/2010/main" val="2945980896"/>
      </p:ext>
    </p:extLst>
  </p:cSld>
  <p:clrMapOvr>
    <a:masterClrMapping/>
  </p:clrMapOvr>
  <mc:AlternateContent xmlns:mc="http://schemas.openxmlformats.org/markup-compatibility/2006" xmlns:p14="http://schemas.microsoft.com/office/powerpoint/2010/main">
    <mc:Choice Requires="p14">
      <p:transition spd="slow" p14:dur="1500" advClick="0" advTm="15000">
        <p:split orient="vert"/>
      </p:transition>
    </mc:Choice>
    <mc:Fallback xmlns="">
      <p:transition spd="slow" advClick="0" advTm="1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smtClean="0"/>
              <a:t>Speakers</a:t>
            </a:r>
            <a:endParaRPr lang="en-US" sz="4000" dirty="0"/>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3" name="Rounded Rectangle 2"/>
          <p:cNvSpPr/>
          <p:nvPr/>
        </p:nvSpPr>
        <p:spPr>
          <a:xfrm>
            <a:off x="2327564" y="4036291"/>
            <a:ext cx="7850909" cy="10714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731625" y="1504050"/>
            <a:ext cx="8976049" cy="3724096"/>
          </a:xfrm>
          <a:prstGeom prst="rect">
            <a:avLst/>
          </a:prstGeom>
        </p:spPr>
        <p:txBody>
          <a:bodyPr wrap="square">
            <a:spAutoFit/>
          </a:bodyPr>
          <a:lstStyle/>
          <a:p>
            <a:pPr algn="ctr"/>
            <a:r>
              <a:rPr lang="en-US" sz="7200" dirty="0" smtClean="0">
                <a:solidFill>
                  <a:srgbClr val="002060"/>
                </a:solidFill>
              </a:rPr>
              <a:t>Speaker</a:t>
            </a:r>
          </a:p>
          <a:p>
            <a:pPr algn="ctr"/>
            <a:endParaRPr lang="en-US" sz="3600" dirty="0">
              <a:solidFill>
                <a:srgbClr val="002060"/>
              </a:solidFill>
            </a:endParaRPr>
          </a:p>
          <a:p>
            <a:pPr algn="ctr"/>
            <a:r>
              <a:rPr lang="en-US" sz="2800" dirty="0" smtClean="0">
                <a:solidFill>
                  <a:srgbClr val="002060"/>
                </a:solidFill>
              </a:rPr>
              <a:t>Tammy Vernon – Branch Manager Cities and Special Districts</a:t>
            </a:r>
          </a:p>
          <a:p>
            <a:pPr algn="ctr"/>
            <a:endParaRPr lang="en-US" sz="2800" dirty="0">
              <a:solidFill>
                <a:srgbClr val="002060"/>
              </a:solidFill>
            </a:endParaRPr>
          </a:p>
          <a:p>
            <a:pPr algn="ctr"/>
            <a:r>
              <a:rPr lang="en-US" sz="3600" dirty="0" smtClean="0"/>
              <a:t>City Tax Rate Calculation Overview and Calendar</a:t>
            </a:r>
          </a:p>
        </p:txBody>
      </p:sp>
    </p:spTree>
    <p:extLst>
      <p:ext uri="{BB962C8B-B14F-4D97-AF65-F5344CB8AC3E}">
        <p14:creationId xmlns:p14="http://schemas.microsoft.com/office/powerpoint/2010/main" val="3122836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smtClean="0"/>
              <a:t>WHAT IS?</a:t>
            </a:r>
            <a:endParaRPr lang="en-US" sz="4000" dirty="0"/>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TextBox 1"/>
          <p:cNvSpPr txBox="1"/>
          <p:nvPr/>
        </p:nvSpPr>
        <p:spPr>
          <a:xfrm>
            <a:off x="306660" y="1619056"/>
            <a:ext cx="11416936" cy="4154984"/>
          </a:xfrm>
          <a:prstGeom prst="rect">
            <a:avLst/>
          </a:prstGeom>
          <a:noFill/>
        </p:spPr>
        <p:txBody>
          <a:bodyPr wrap="square" rtlCol="0">
            <a:spAutoFit/>
          </a:bodyPr>
          <a:lstStyle/>
          <a:p>
            <a:pPr marL="342900" indent="-342900">
              <a:buFont typeface="Wingdings" panose="05000000000000000000" pitchFamily="2" charset="2"/>
              <a:buChar char="Ø"/>
            </a:pPr>
            <a:r>
              <a:rPr lang="en-US" sz="2400" b="1" dirty="0">
                <a:solidFill>
                  <a:srgbClr val="002060"/>
                </a:solidFill>
              </a:rPr>
              <a:t>Real Property </a:t>
            </a:r>
            <a:r>
              <a:rPr lang="en-US" sz="2400" dirty="0">
                <a:solidFill>
                  <a:srgbClr val="002060"/>
                </a:solidFill>
              </a:rPr>
              <a:t>(RP) – all lands within the state and improvement </a:t>
            </a:r>
            <a:r>
              <a:rPr lang="en-US" sz="2400" dirty="0" smtClean="0">
                <a:solidFill>
                  <a:srgbClr val="002060"/>
                </a:solidFill>
              </a:rPr>
              <a:t>thereon</a:t>
            </a:r>
          </a:p>
          <a:p>
            <a:pPr marL="342900" indent="-342900">
              <a:buFont typeface="Wingdings" panose="05000000000000000000" pitchFamily="2" charset="2"/>
              <a:buChar char="Ø"/>
            </a:pPr>
            <a:endParaRPr lang="en-US" sz="2400" dirty="0">
              <a:solidFill>
                <a:srgbClr val="002060"/>
              </a:solidFill>
            </a:endParaRPr>
          </a:p>
          <a:p>
            <a:pPr marL="342900" indent="-342900">
              <a:buFont typeface="Wingdings" panose="05000000000000000000" pitchFamily="2" charset="2"/>
              <a:buChar char="Ø"/>
            </a:pPr>
            <a:r>
              <a:rPr lang="en-US" sz="2400" b="1" dirty="0">
                <a:solidFill>
                  <a:srgbClr val="002060"/>
                </a:solidFill>
              </a:rPr>
              <a:t>Personal Property </a:t>
            </a:r>
            <a:r>
              <a:rPr lang="en-US" sz="2400" dirty="0">
                <a:solidFill>
                  <a:srgbClr val="002060"/>
                </a:solidFill>
              </a:rPr>
              <a:t>(PP) – every species and character of property, tangible and intangible, other than real property, and motor vehicle/watercraft which is taxed </a:t>
            </a:r>
            <a:r>
              <a:rPr lang="en-US" sz="2400" dirty="0" smtClean="0">
                <a:solidFill>
                  <a:srgbClr val="002060"/>
                </a:solidFill>
              </a:rPr>
              <a:t>separately</a:t>
            </a:r>
          </a:p>
          <a:p>
            <a:pPr marL="342900" indent="-342900">
              <a:buFont typeface="Wingdings" panose="05000000000000000000" pitchFamily="2" charset="2"/>
              <a:buChar char="Ø"/>
            </a:pPr>
            <a:endParaRPr lang="en-US" sz="2400" dirty="0">
              <a:solidFill>
                <a:srgbClr val="002060"/>
              </a:solidFill>
            </a:endParaRPr>
          </a:p>
          <a:p>
            <a:pPr marL="342900" indent="-342900">
              <a:buFont typeface="Wingdings" panose="05000000000000000000" pitchFamily="2" charset="2"/>
              <a:buChar char="Ø"/>
            </a:pPr>
            <a:r>
              <a:rPr lang="en-US" sz="2400" b="1" dirty="0">
                <a:solidFill>
                  <a:srgbClr val="002060"/>
                </a:solidFill>
              </a:rPr>
              <a:t>Total Property </a:t>
            </a:r>
            <a:r>
              <a:rPr lang="en-US" sz="2400" dirty="0">
                <a:solidFill>
                  <a:srgbClr val="002060"/>
                </a:solidFill>
              </a:rPr>
              <a:t>– the addition of real property and personal property for a given </a:t>
            </a:r>
            <a:r>
              <a:rPr lang="en-US" sz="2400" dirty="0" smtClean="0">
                <a:solidFill>
                  <a:srgbClr val="002060"/>
                </a:solidFill>
              </a:rPr>
              <a:t>year</a:t>
            </a:r>
          </a:p>
          <a:p>
            <a:pPr marL="342900" indent="-342900">
              <a:buFont typeface="Wingdings" panose="05000000000000000000" pitchFamily="2" charset="2"/>
              <a:buChar char="Ø"/>
            </a:pPr>
            <a:endParaRPr lang="en-US" sz="2400" dirty="0">
              <a:solidFill>
                <a:srgbClr val="002060"/>
              </a:solidFill>
            </a:endParaRPr>
          </a:p>
          <a:p>
            <a:pPr marL="342900" indent="-342900">
              <a:buFont typeface="Wingdings" panose="05000000000000000000" pitchFamily="2" charset="2"/>
              <a:buChar char="Ø"/>
            </a:pPr>
            <a:r>
              <a:rPr lang="en-US" sz="2400" b="1" dirty="0">
                <a:solidFill>
                  <a:srgbClr val="002060"/>
                </a:solidFill>
              </a:rPr>
              <a:t>New Property </a:t>
            </a:r>
            <a:r>
              <a:rPr lang="en-US" sz="2400" dirty="0">
                <a:solidFill>
                  <a:srgbClr val="002060"/>
                </a:solidFill>
              </a:rPr>
              <a:t>– the difference in taxable value between real property additions and deletions</a:t>
            </a:r>
          </a:p>
          <a:p>
            <a:pPr>
              <a:buFont typeface="Wingdings 3" charset="2"/>
              <a:buChar char=""/>
              <a:defRPr/>
            </a:pPr>
            <a:endParaRPr lang="en-US" altLang="en-US" sz="2400" dirty="0">
              <a:solidFill>
                <a:srgbClr val="002060"/>
              </a:solidFill>
            </a:endParaRPr>
          </a:p>
        </p:txBody>
      </p:sp>
    </p:spTree>
    <p:extLst>
      <p:ext uri="{BB962C8B-B14F-4D97-AF65-F5344CB8AC3E}">
        <p14:creationId xmlns:p14="http://schemas.microsoft.com/office/powerpoint/2010/main" val="1311769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smtClean="0"/>
              <a:t>TAX RATE DEFINITIONS</a:t>
            </a:r>
            <a:endParaRPr lang="en-US" sz="4000" dirty="0"/>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TextBox 1"/>
          <p:cNvSpPr txBox="1"/>
          <p:nvPr/>
        </p:nvSpPr>
        <p:spPr>
          <a:xfrm>
            <a:off x="242005" y="898620"/>
            <a:ext cx="11416936" cy="6124754"/>
          </a:xfrm>
          <a:prstGeom prst="rect">
            <a:avLst/>
          </a:prstGeom>
          <a:noFill/>
        </p:spPr>
        <p:txBody>
          <a:bodyPr wrap="square" rtlCol="0">
            <a:spAutoFit/>
          </a:bodyPr>
          <a:lstStyle/>
          <a:p>
            <a:pPr marL="342900" indent="-342900">
              <a:buFont typeface="Wingdings" panose="05000000000000000000" pitchFamily="2" charset="2"/>
              <a:buChar char="Ø"/>
            </a:pPr>
            <a:r>
              <a:rPr lang="en-US" sz="2400" b="1" dirty="0">
                <a:solidFill>
                  <a:srgbClr val="002060"/>
                </a:solidFill>
              </a:rPr>
              <a:t>Actual Tax Rate </a:t>
            </a:r>
            <a:r>
              <a:rPr lang="en-US" sz="2400" dirty="0">
                <a:solidFill>
                  <a:srgbClr val="002060"/>
                </a:solidFill>
              </a:rPr>
              <a:t>– the tax rate imposed on either real and/or personal </a:t>
            </a:r>
            <a:r>
              <a:rPr lang="en-US" sz="2400" dirty="0" smtClean="0">
                <a:solidFill>
                  <a:srgbClr val="002060"/>
                </a:solidFill>
              </a:rPr>
              <a:t>property</a:t>
            </a:r>
          </a:p>
          <a:p>
            <a:pPr marL="342900" indent="-342900">
              <a:buFont typeface="Wingdings" panose="05000000000000000000" pitchFamily="2" charset="2"/>
              <a:buChar char="Ø"/>
            </a:pPr>
            <a:endParaRPr lang="en-US" sz="2400" dirty="0">
              <a:solidFill>
                <a:srgbClr val="002060"/>
              </a:solidFill>
            </a:endParaRPr>
          </a:p>
          <a:p>
            <a:pPr marL="342900" indent="-342900">
              <a:buFont typeface="Wingdings" panose="05000000000000000000" pitchFamily="2" charset="2"/>
              <a:buChar char="Ø"/>
            </a:pPr>
            <a:r>
              <a:rPr lang="en-US" sz="2400" b="1" dirty="0">
                <a:solidFill>
                  <a:srgbClr val="002060"/>
                </a:solidFill>
              </a:rPr>
              <a:t>Compensating Rate </a:t>
            </a:r>
            <a:r>
              <a:rPr lang="en-US" sz="2400" dirty="0">
                <a:solidFill>
                  <a:srgbClr val="002060"/>
                </a:solidFill>
              </a:rPr>
              <a:t>– a rate that generates approximately the same revenue as the previous year, exclusive of new property (round up to the next higher one-tenth of one cent</a:t>
            </a:r>
            <a:r>
              <a:rPr lang="en-US" sz="2400" dirty="0" smtClean="0">
                <a:solidFill>
                  <a:srgbClr val="002060"/>
                </a:solidFill>
              </a:rPr>
              <a:t>)</a:t>
            </a:r>
          </a:p>
          <a:p>
            <a:pPr marL="342900" indent="-342900">
              <a:buFont typeface="Wingdings" panose="05000000000000000000" pitchFamily="2" charset="2"/>
              <a:buChar char="Ø"/>
            </a:pPr>
            <a:endParaRPr lang="en-US" sz="2400" dirty="0">
              <a:solidFill>
                <a:srgbClr val="002060"/>
              </a:solidFill>
            </a:endParaRPr>
          </a:p>
          <a:p>
            <a:pPr marL="342900" indent="-342900">
              <a:buFont typeface="Wingdings" panose="05000000000000000000" pitchFamily="2" charset="2"/>
              <a:buChar char="Ø"/>
            </a:pPr>
            <a:r>
              <a:rPr lang="en-US" sz="2400" b="1" dirty="0">
                <a:solidFill>
                  <a:srgbClr val="002060"/>
                </a:solidFill>
              </a:rPr>
              <a:t>Substitute Rate</a:t>
            </a:r>
            <a:r>
              <a:rPr lang="en-US" sz="2400" dirty="0">
                <a:solidFill>
                  <a:srgbClr val="002060"/>
                </a:solidFill>
              </a:rPr>
              <a:t>* – the “new” compensating rate that is used when the minimum revenue limit is not met in the tax rate calculation </a:t>
            </a:r>
            <a:r>
              <a:rPr lang="en-US" sz="2400" dirty="0" smtClean="0">
                <a:solidFill>
                  <a:srgbClr val="002060"/>
                </a:solidFill>
              </a:rPr>
              <a:t>process</a:t>
            </a:r>
          </a:p>
          <a:p>
            <a:pPr marL="342900" indent="-342900">
              <a:buFont typeface="Wingdings" panose="05000000000000000000" pitchFamily="2" charset="2"/>
              <a:buChar char="Ø"/>
            </a:pPr>
            <a:endParaRPr lang="en-US" sz="2400" dirty="0">
              <a:solidFill>
                <a:srgbClr val="002060"/>
              </a:solidFill>
            </a:endParaRPr>
          </a:p>
          <a:p>
            <a:pPr marL="800100" lvl="1" indent="-342900">
              <a:buFont typeface="Wingdings" panose="05000000000000000000" pitchFamily="2" charset="2"/>
              <a:buChar char="Ø"/>
            </a:pPr>
            <a:r>
              <a:rPr lang="en-US" sz="2000" dirty="0">
                <a:solidFill>
                  <a:srgbClr val="002060"/>
                </a:solidFill>
              </a:rPr>
              <a:t>NOTE: the term “Substitute Rate” is not found in statute but is commonly used in the explanation of tax rate calculation</a:t>
            </a:r>
          </a:p>
          <a:p>
            <a:pPr marL="800100" lvl="1" indent="-342900">
              <a:buFont typeface="Wingdings" panose="05000000000000000000" pitchFamily="2" charset="2"/>
              <a:buChar char="Ø"/>
            </a:pPr>
            <a:r>
              <a:rPr lang="en-US" sz="2000" dirty="0">
                <a:solidFill>
                  <a:srgbClr val="002060"/>
                </a:solidFill>
              </a:rPr>
              <a:t>A hearing is not required when taking this </a:t>
            </a:r>
            <a:r>
              <a:rPr lang="en-US" sz="2000" dirty="0" smtClean="0">
                <a:solidFill>
                  <a:srgbClr val="002060"/>
                </a:solidFill>
              </a:rPr>
              <a:t>rate</a:t>
            </a:r>
          </a:p>
          <a:p>
            <a:pPr marL="800100" lvl="1" indent="-342900">
              <a:buFont typeface="Wingdings" panose="05000000000000000000" pitchFamily="2" charset="2"/>
              <a:buChar char="Ø"/>
            </a:pPr>
            <a:endParaRPr lang="en-US" sz="2000" dirty="0">
              <a:solidFill>
                <a:srgbClr val="002060"/>
              </a:solidFill>
            </a:endParaRPr>
          </a:p>
          <a:p>
            <a:pPr marL="342900" indent="-342900">
              <a:buFont typeface="Wingdings" panose="05000000000000000000" pitchFamily="2" charset="2"/>
              <a:buChar char="Ø"/>
            </a:pPr>
            <a:r>
              <a:rPr lang="en-US" sz="2400" b="1" dirty="0">
                <a:solidFill>
                  <a:srgbClr val="002060"/>
                </a:solidFill>
              </a:rPr>
              <a:t>4% Rate </a:t>
            </a:r>
            <a:r>
              <a:rPr lang="en-US" sz="2400" dirty="0">
                <a:solidFill>
                  <a:srgbClr val="002060"/>
                </a:solidFill>
              </a:rPr>
              <a:t>– a rate that generates approximately 4% more revenue than the compensating rate, exclusive of new property (round down to the next one-tenth of one cent)</a:t>
            </a:r>
          </a:p>
          <a:p>
            <a:pPr>
              <a:buFont typeface="Wingdings 3" charset="2"/>
              <a:buChar char=""/>
              <a:defRPr/>
            </a:pPr>
            <a:endParaRPr lang="en-US" altLang="en-US" sz="2400" dirty="0">
              <a:solidFill>
                <a:srgbClr val="002060"/>
              </a:solidFill>
            </a:endParaRPr>
          </a:p>
        </p:txBody>
      </p:sp>
    </p:spTree>
    <p:extLst>
      <p:ext uri="{BB962C8B-B14F-4D97-AF65-F5344CB8AC3E}">
        <p14:creationId xmlns:p14="http://schemas.microsoft.com/office/powerpoint/2010/main" val="3281578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smtClean="0"/>
              <a:t>TAX RATE – OTHER DEFINITIONS</a:t>
            </a:r>
            <a:endParaRPr lang="en-US" sz="4000" dirty="0"/>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TextBox 1"/>
          <p:cNvSpPr txBox="1"/>
          <p:nvPr/>
        </p:nvSpPr>
        <p:spPr>
          <a:xfrm>
            <a:off x="306660" y="907856"/>
            <a:ext cx="11416936" cy="5724644"/>
          </a:xfrm>
          <a:prstGeom prst="rect">
            <a:avLst/>
          </a:prstGeom>
          <a:noFill/>
        </p:spPr>
        <p:txBody>
          <a:bodyPr wrap="square" rtlCol="0">
            <a:spAutoFit/>
          </a:bodyPr>
          <a:lstStyle/>
          <a:p>
            <a:pPr marL="342900" indent="-342900">
              <a:buFont typeface="Wingdings" panose="05000000000000000000" pitchFamily="2" charset="2"/>
              <a:buChar char="Ø"/>
            </a:pPr>
            <a:r>
              <a:rPr lang="en-US" sz="2400" b="1" dirty="0">
                <a:solidFill>
                  <a:srgbClr val="002060"/>
                </a:solidFill>
              </a:rPr>
              <a:t>Certification of Assessment </a:t>
            </a:r>
            <a:r>
              <a:rPr lang="en-US" sz="2400" dirty="0">
                <a:solidFill>
                  <a:srgbClr val="002060"/>
                </a:solidFill>
              </a:rPr>
              <a:t>–  form used by Department of Revenue for Assessment </a:t>
            </a:r>
            <a:r>
              <a:rPr lang="en-US" sz="2400" dirty="0" smtClean="0">
                <a:solidFill>
                  <a:srgbClr val="002060"/>
                </a:solidFill>
              </a:rPr>
              <a:t>purposes</a:t>
            </a:r>
          </a:p>
          <a:p>
            <a:pPr marL="342900" indent="-342900">
              <a:buFont typeface="Wingdings" panose="05000000000000000000" pitchFamily="2" charset="2"/>
              <a:buChar char="Ø"/>
            </a:pPr>
            <a:endParaRPr lang="en-US" sz="2400" dirty="0">
              <a:solidFill>
                <a:srgbClr val="002060"/>
              </a:solidFill>
            </a:endParaRPr>
          </a:p>
          <a:p>
            <a:pPr marL="342900" indent="-342900">
              <a:buFont typeface="Wingdings" panose="05000000000000000000" pitchFamily="2" charset="2"/>
              <a:buChar char="Ø"/>
            </a:pPr>
            <a:r>
              <a:rPr lang="en-US" sz="2400" b="1" dirty="0">
                <a:solidFill>
                  <a:srgbClr val="002060"/>
                </a:solidFill>
              </a:rPr>
              <a:t>Recapitulation (recap) Form </a:t>
            </a:r>
            <a:r>
              <a:rPr lang="en-US" sz="2400" dirty="0">
                <a:solidFill>
                  <a:srgbClr val="002060"/>
                </a:solidFill>
              </a:rPr>
              <a:t>– form completed by the county PVA and submitted to the Department of Revenue showing the tax roll of all </a:t>
            </a:r>
            <a:r>
              <a:rPr lang="en-US" sz="2400" u="sng" dirty="0">
                <a:solidFill>
                  <a:srgbClr val="002060"/>
                </a:solidFill>
              </a:rPr>
              <a:t>real property </a:t>
            </a:r>
            <a:r>
              <a:rPr lang="en-US" sz="2400" dirty="0">
                <a:solidFill>
                  <a:srgbClr val="002060"/>
                </a:solidFill>
              </a:rPr>
              <a:t>in a </a:t>
            </a:r>
            <a:r>
              <a:rPr lang="en-US" sz="2400" dirty="0" smtClean="0">
                <a:solidFill>
                  <a:srgbClr val="002060"/>
                </a:solidFill>
              </a:rPr>
              <a:t>county</a:t>
            </a:r>
          </a:p>
          <a:p>
            <a:pPr marL="342900" indent="-342900">
              <a:buFont typeface="Wingdings" panose="05000000000000000000" pitchFamily="2" charset="2"/>
              <a:buChar char="Ø"/>
            </a:pPr>
            <a:endParaRPr lang="en-US" sz="2400" dirty="0">
              <a:solidFill>
                <a:srgbClr val="002060"/>
              </a:solidFill>
            </a:endParaRPr>
          </a:p>
          <a:p>
            <a:pPr marL="342900" indent="-342900">
              <a:buFont typeface="Wingdings" panose="05000000000000000000" pitchFamily="2" charset="2"/>
              <a:buChar char="Ø"/>
            </a:pPr>
            <a:r>
              <a:rPr lang="en-US" sz="2400" b="1" dirty="0">
                <a:solidFill>
                  <a:srgbClr val="002060"/>
                </a:solidFill>
              </a:rPr>
              <a:t>Rate Chasing Effect</a:t>
            </a:r>
            <a:r>
              <a:rPr lang="en-US" sz="2400" dirty="0">
                <a:solidFill>
                  <a:srgbClr val="002060"/>
                </a:solidFill>
              </a:rPr>
              <a:t>* – the effect created when RP and PP tax rates vary </a:t>
            </a:r>
            <a:r>
              <a:rPr lang="en-US" sz="2400" dirty="0" smtClean="0">
                <a:solidFill>
                  <a:srgbClr val="002060"/>
                </a:solidFill>
              </a:rPr>
              <a:t>greatly</a:t>
            </a:r>
          </a:p>
          <a:p>
            <a:pPr marL="342900" indent="-342900">
              <a:buFont typeface="Wingdings" panose="05000000000000000000" pitchFamily="2" charset="2"/>
              <a:buChar char="Ø"/>
            </a:pPr>
            <a:endParaRPr lang="en-US" sz="2400" dirty="0">
              <a:solidFill>
                <a:srgbClr val="002060"/>
              </a:solidFill>
            </a:endParaRPr>
          </a:p>
          <a:p>
            <a:pPr marL="800100" lvl="1" indent="-342900">
              <a:buFont typeface="Wingdings" panose="05000000000000000000" pitchFamily="2" charset="2"/>
              <a:buChar char="Ø"/>
            </a:pPr>
            <a:r>
              <a:rPr lang="en-US" sz="2200" dirty="0">
                <a:solidFill>
                  <a:srgbClr val="002060"/>
                </a:solidFill>
              </a:rPr>
              <a:t>It can cause the calculated PP rate to increase regardless of whether assessments increase or not</a:t>
            </a:r>
          </a:p>
          <a:p>
            <a:pPr marL="800100" lvl="1" indent="-342900">
              <a:buFont typeface="Wingdings" panose="05000000000000000000" pitchFamily="2" charset="2"/>
              <a:buChar char="Ø"/>
            </a:pPr>
            <a:r>
              <a:rPr lang="en-US" sz="2200" dirty="0">
                <a:solidFill>
                  <a:srgbClr val="002060"/>
                </a:solidFill>
              </a:rPr>
              <a:t>Over time the PP rate will rise dramatically</a:t>
            </a:r>
          </a:p>
          <a:p>
            <a:pPr marL="800100" lvl="1" indent="-342900">
              <a:buFont typeface="Wingdings" panose="05000000000000000000" pitchFamily="2" charset="2"/>
              <a:buChar char="Ø"/>
            </a:pPr>
            <a:r>
              <a:rPr lang="en-US" sz="2200" dirty="0">
                <a:solidFill>
                  <a:srgbClr val="002060"/>
                </a:solidFill>
              </a:rPr>
              <a:t>Address the issue by taking a reduced PP rate </a:t>
            </a:r>
            <a:endParaRPr lang="en-US" sz="2200" dirty="0" smtClean="0">
              <a:solidFill>
                <a:srgbClr val="002060"/>
              </a:solidFill>
            </a:endParaRPr>
          </a:p>
          <a:p>
            <a:pPr marL="800100" lvl="1" indent="-342900">
              <a:buFont typeface="Wingdings" panose="05000000000000000000" pitchFamily="2" charset="2"/>
              <a:buChar char="Ø"/>
            </a:pPr>
            <a:endParaRPr lang="en-US" sz="2200" dirty="0">
              <a:solidFill>
                <a:srgbClr val="002060"/>
              </a:solidFill>
            </a:endParaRPr>
          </a:p>
          <a:p>
            <a:pPr marL="658368" lvl="2"/>
            <a:r>
              <a:rPr lang="en-US" sz="2000" dirty="0">
                <a:solidFill>
                  <a:srgbClr val="002060"/>
                </a:solidFill>
              </a:rPr>
              <a:t>* </a:t>
            </a:r>
            <a:r>
              <a:rPr lang="en-US" sz="2000" b="1" u="sng" dirty="0">
                <a:solidFill>
                  <a:srgbClr val="002060"/>
                </a:solidFill>
              </a:rPr>
              <a:t>NOTE:</a:t>
            </a:r>
            <a:r>
              <a:rPr lang="en-US" sz="2000" b="1" dirty="0">
                <a:solidFill>
                  <a:srgbClr val="002060"/>
                </a:solidFill>
              </a:rPr>
              <a:t> </a:t>
            </a:r>
            <a:r>
              <a:rPr lang="en-US" sz="2000" dirty="0">
                <a:solidFill>
                  <a:srgbClr val="002060"/>
                </a:solidFill>
              </a:rPr>
              <a:t>the term “Rate Chasing” is not found in statute but is commonly used in the explanation of tax rate calculation</a:t>
            </a:r>
          </a:p>
          <a:p>
            <a:pPr>
              <a:buFont typeface="Wingdings 3" charset="2"/>
              <a:buChar char=""/>
              <a:defRPr/>
            </a:pPr>
            <a:endParaRPr lang="en-US" altLang="en-US" sz="2400" dirty="0">
              <a:solidFill>
                <a:srgbClr val="002060"/>
              </a:solidFill>
            </a:endParaRPr>
          </a:p>
        </p:txBody>
      </p:sp>
    </p:spTree>
    <p:extLst>
      <p:ext uri="{BB962C8B-B14F-4D97-AF65-F5344CB8AC3E}">
        <p14:creationId xmlns:p14="http://schemas.microsoft.com/office/powerpoint/2010/main" val="35568734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smtClean="0"/>
              <a:t>WHAT IS NEEDED TO CALCULATE TAX RATES</a:t>
            </a:r>
            <a:endParaRPr lang="en-US" sz="4000" dirty="0"/>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TextBox 1"/>
          <p:cNvSpPr txBox="1"/>
          <p:nvPr/>
        </p:nvSpPr>
        <p:spPr>
          <a:xfrm>
            <a:off x="186587" y="1000219"/>
            <a:ext cx="11416936" cy="3708708"/>
          </a:xfrm>
          <a:prstGeom prst="rect">
            <a:avLst/>
          </a:prstGeom>
          <a:noFill/>
        </p:spPr>
        <p:txBody>
          <a:bodyPr wrap="square" rtlCol="0">
            <a:spAutoFit/>
          </a:bodyPr>
          <a:lstStyle/>
          <a:p>
            <a:pPr marL="457200" indent="-457200">
              <a:buFont typeface="Wingdings" panose="05000000000000000000" pitchFamily="2" charset="2"/>
              <a:buChar char="Ø"/>
              <a:defRPr/>
            </a:pPr>
            <a:r>
              <a:rPr lang="en-US" altLang="en-US" sz="2600" dirty="0" smtClean="0">
                <a:solidFill>
                  <a:srgbClr val="002060"/>
                </a:solidFill>
              </a:rPr>
              <a:t>Information Needed to Calculate Tax Rate:</a:t>
            </a:r>
          </a:p>
          <a:p>
            <a:pPr>
              <a:defRPr/>
            </a:pPr>
            <a:r>
              <a:rPr lang="en-US" altLang="en-US" sz="800" dirty="0" smtClean="0">
                <a:solidFill>
                  <a:srgbClr val="002060"/>
                </a:solidFill>
              </a:rPr>
              <a:t>  </a:t>
            </a:r>
          </a:p>
          <a:p>
            <a:pPr marL="800100" lvl="1" indent="-342900">
              <a:buFont typeface="Wingdings" panose="05000000000000000000" pitchFamily="2" charset="2"/>
              <a:buChar char="Ø"/>
              <a:defRPr/>
            </a:pPr>
            <a:r>
              <a:rPr lang="en-US" altLang="en-US" sz="2400" dirty="0" smtClean="0">
                <a:solidFill>
                  <a:srgbClr val="002060"/>
                </a:solidFill>
              </a:rPr>
              <a:t>Prior years actual adopted tax rates</a:t>
            </a:r>
          </a:p>
          <a:p>
            <a:pPr marL="628650" lvl="1" indent="-171450">
              <a:buFont typeface="Wingdings" panose="05000000000000000000" pitchFamily="2" charset="2"/>
              <a:buChar char="Ø"/>
              <a:defRPr/>
            </a:pPr>
            <a:endParaRPr lang="en-US" altLang="en-US" sz="900" dirty="0" smtClean="0">
              <a:solidFill>
                <a:srgbClr val="002060"/>
              </a:solidFill>
            </a:endParaRPr>
          </a:p>
          <a:p>
            <a:pPr marL="800100" lvl="1" indent="-342900">
              <a:buFont typeface="Wingdings" panose="05000000000000000000" pitchFamily="2" charset="2"/>
              <a:buChar char="Ø"/>
              <a:defRPr/>
            </a:pPr>
            <a:r>
              <a:rPr lang="en-US" altLang="en-US" sz="2400" dirty="0" smtClean="0">
                <a:solidFill>
                  <a:srgbClr val="002060"/>
                </a:solidFill>
              </a:rPr>
              <a:t>Recap Form (RP assessment) from PVA for current year </a:t>
            </a:r>
          </a:p>
          <a:p>
            <a:pPr marL="628650" lvl="1" indent="-171450">
              <a:buFont typeface="Wingdings" panose="05000000000000000000" pitchFamily="2" charset="2"/>
              <a:buChar char="Ø"/>
              <a:defRPr/>
            </a:pPr>
            <a:endParaRPr lang="en-US" altLang="en-US" sz="800" dirty="0" smtClean="0">
              <a:solidFill>
                <a:srgbClr val="002060"/>
              </a:solidFill>
            </a:endParaRPr>
          </a:p>
          <a:p>
            <a:pPr marL="800100" lvl="1" indent="-342900">
              <a:buFont typeface="Wingdings" panose="05000000000000000000" pitchFamily="2" charset="2"/>
              <a:buChar char="Ø"/>
              <a:defRPr/>
            </a:pPr>
            <a:r>
              <a:rPr lang="en-US" altLang="en-US" sz="2400" dirty="0" smtClean="0">
                <a:solidFill>
                  <a:srgbClr val="002060"/>
                </a:solidFill>
              </a:rPr>
              <a:t>Recap Form from PVA for prior year </a:t>
            </a:r>
            <a:r>
              <a:rPr lang="en-US" altLang="en-US" sz="2400" u="sng" dirty="0" smtClean="0">
                <a:solidFill>
                  <a:srgbClr val="002060"/>
                </a:solidFill>
              </a:rPr>
              <a:t>or</a:t>
            </a:r>
            <a:r>
              <a:rPr lang="en-US" altLang="en-US" sz="2400" dirty="0" smtClean="0">
                <a:solidFill>
                  <a:srgbClr val="002060"/>
                </a:solidFill>
              </a:rPr>
              <a:t> a copy of prior year’s tax rate calculation workbook</a:t>
            </a:r>
          </a:p>
          <a:p>
            <a:pPr lvl="1">
              <a:defRPr/>
            </a:pPr>
            <a:r>
              <a:rPr lang="en-US" altLang="en-US" sz="800" dirty="0" smtClean="0">
                <a:solidFill>
                  <a:srgbClr val="002060"/>
                </a:solidFill>
              </a:rPr>
              <a:t>  </a:t>
            </a:r>
          </a:p>
          <a:p>
            <a:pPr marL="800100" lvl="1" indent="-342900">
              <a:buFont typeface="Wingdings" panose="05000000000000000000" pitchFamily="2" charset="2"/>
              <a:buChar char="Ø"/>
              <a:defRPr/>
            </a:pPr>
            <a:r>
              <a:rPr lang="en-US" altLang="en-US" sz="2400" dirty="0" smtClean="0">
                <a:solidFill>
                  <a:srgbClr val="002060"/>
                </a:solidFill>
              </a:rPr>
              <a:t>Personal Property Assessment information from PVA for both current and prior year</a:t>
            </a:r>
          </a:p>
          <a:p>
            <a:pPr lvl="1">
              <a:defRPr/>
            </a:pPr>
            <a:r>
              <a:rPr lang="en-US" altLang="en-US" sz="800" dirty="0" smtClean="0">
                <a:solidFill>
                  <a:srgbClr val="002060"/>
                </a:solidFill>
              </a:rPr>
              <a:t>  </a:t>
            </a:r>
          </a:p>
          <a:p>
            <a:pPr marL="800100" lvl="1" indent="-342900">
              <a:buFont typeface="Wingdings" panose="05000000000000000000" pitchFamily="2" charset="2"/>
              <a:buChar char="Ø"/>
              <a:defRPr/>
            </a:pPr>
            <a:r>
              <a:rPr lang="en-US" altLang="en-US" sz="2400" dirty="0" smtClean="0">
                <a:solidFill>
                  <a:srgbClr val="002060"/>
                </a:solidFill>
              </a:rPr>
              <a:t>DLG Tax Rate Calculation Workbook</a:t>
            </a:r>
          </a:p>
          <a:p>
            <a:pPr>
              <a:buFont typeface="Wingdings 3" charset="2"/>
              <a:buChar char=""/>
              <a:defRPr/>
            </a:pPr>
            <a:endParaRPr lang="en-US" altLang="en-US" sz="2400" dirty="0">
              <a:solidFill>
                <a:srgbClr val="002060"/>
              </a:solidFill>
            </a:endParaRPr>
          </a:p>
        </p:txBody>
      </p:sp>
    </p:spTree>
    <p:extLst>
      <p:ext uri="{BB962C8B-B14F-4D97-AF65-F5344CB8AC3E}">
        <p14:creationId xmlns:p14="http://schemas.microsoft.com/office/powerpoint/2010/main" val="39192978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07886"/>
          </a:xfrm>
          <a:prstGeom prst="rect">
            <a:avLst/>
          </a:prstGeom>
          <a:solidFill>
            <a:schemeClr val="accent1">
              <a:lumMod val="75000"/>
            </a:schemeClr>
          </a:solidFill>
        </p:spPr>
        <p:txBody>
          <a:bodyPr wrap="square" rtlCol="0">
            <a:spAutoFit/>
          </a:bodyPr>
          <a:lstStyle/>
          <a:p>
            <a:r>
              <a:rPr lang="en-US" sz="4000" dirty="0" smtClean="0"/>
              <a:t>PROPERTY ASSESSMENT</a:t>
            </a:r>
            <a:endParaRPr lang="en-US" sz="4000" dirty="0"/>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3" name="Rectangle 2"/>
          <p:cNvSpPr/>
          <p:nvPr/>
        </p:nvSpPr>
        <p:spPr>
          <a:xfrm>
            <a:off x="520019" y="1387665"/>
            <a:ext cx="10990217" cy="3816429"/>
          </a:xfrm>
          <a:prstGeom prst="rect">
            <a:avLst/>
          </a:prstGeom>
        </p:spPr>
        <p:txBody>
          <a:bodyPr wrap="square">
            <a:spAutoFit/>
          </a:bodyPr>
          <a:lstStyle/>
          <a:p>
            <a:pPr marL="342900" indent="-342900">
              <a:buClr>
                <a:schemeClr val="accent5">
                  <a:lumMod val="50000"/>
                </a:schemeClr>
              </a:buClr>
              <a:buFont typeface="Wingdings" panose="05000000000000000000" pitchFamily="2" charset="2"/>
              <a:buChar char="Ø"/>
              <a:defRPr/>
            </a:pPr>
            <a:r>
              <a:rPr lang="en-US" altLang="en-US" sz="2400" dirty="0">
                <a:solidFill>
                  <a:srgbClr val="002060"/>
                </a:solidFill>
              </a:rPr>
              <a:t>County PVA does assessments (assessment, listing, inspection, appeals, etc.) and sends information to Department of Revenue (DOR)</a:t>
            </a:r>
          </a:p>
          <a:p>
            <a:pPr marL="342900" indent="-342900">
              <a:buClr>
                <a:schemeClr val="accent5">
                  <a:lumMod val="50000"/>
                </a:schemeClr>
              </a:buClr>
              <a:buFont typeface="Wingdings" panose="05000000000000000000" pitchFamily="2" charset="2"/>
              <a:buChar char="Ø"/>
              <a:defRPr/>
            </a:pPr>
            <a:endParaRPr lang="en-US" altLang="en-US" sz="2400" dirty="0">
              <a:solidFill>
                <a:srgbClr val="002060"/>
              </a:solidFill>
            </a:endParaRPr>
          </a:p>
          <a:p>
            <a:pPr marL="285750" indent="-285750">
              <a:buClr>
                <a:schemeClr val="accent5">
                  <a:lumMod val="50000"/>
                </a:schemeClr>
              </a:buClr>
              <a:buFont typeface="Wingdings" panose="05000000000000000000" pitchFamily="2" charset="2"/>
              <a:buChar char="Ø"/>
              <a:defRPr/>
            </a:pPr>
            <a:r>
              <a:rPr lang="en-US" altLang="en-US" dirty="0">
                <a:solidFill>
                  <a:srgbClr val="002060"/>
                </a:solidFill>
              </a:rPr>
              <a:t>  </a:t>
            </a:r>
            <a:r>
              <a:rPr lang="en-US" altLang="en-US" sz="2400" dirty="0">
                <a:solidFill>
                  <a:srgbClr val="002060"/>
                </a:solidFill>
              </a:rPr>
              <a:t>DOR certifies assessment information</a:t>
            </a:r>
          </a:p>
          <a:p>
            <a:pPr marL="342900" indent="-342900">
              <a:buClr>
                <a:schemeClr val="accent5">
                  <a:lumMod val="50000"/>
                </a:schemeClr>
              </a:buClr>
              <a:buFont typeface="Wingdings" panose="05000000000000000000" pitchFamily="2" charset="2"/>
              <a:buChar char="Ø"/>
              <a:defRPr/>
            </a:pPr>
            <a:endParaRPr lang="en-US" altLang="en-US" sz="2400" dirty="0">
              <a:solidFill>
                <a:srgbClr val="002060"/>
              </a:solidFill>
            </a:endParaRPr>
          </a:p>
          <a:p>
            <a:pPr marL="342900" indent="-342900">
              <a:buClr>
                <a:schemeClr val="accent5">
                  <a:lumMod val="50000"/>
                </a:schemeClr>
              </a:buClr>
              <a:buFont typeface="Wingdings" panose="05000000000000000000" pitchFamily="2" charset="2"/>
              <a:buChar char="Ø"/>
              <a:defRPr/>
            </a:pPr>
            <a:r>
              <a:rPr lang="en-US" altLang="en-US" sz="2400" dirty="0">
                <a:solidFill>
                  <a:srgbClr val="002060"/>
                </a:solidFill>
              </a:rPr>
              <a:t>DOR sends Certification of Assessment to:</a:t>
            </a:r>
          </a:p>
          <a:p>
            <a:pPr marL="171450" indent="-171450">
              <a:buClr>
                <a:schemeClr val="accent5">
                  <a:lumMod val="50000"/>
                </a:schemeClr>
              </a:buClr>
              <a:buFont typeface="Wingdings" panose="05000000000000000000" pitchFamily="2" charset="2"/>
              <a:buChar char="Ø"/>
              <a:defRPr/>
            </a:pPr>
            <a:endParaRPr lang="en-US" altLang="en-US" sz="800" dirty="0">
              <a:solidFill>
                <a:srgbClr val="002060"/>
              </a:solidFill>
            </a:endParaRPr>
          </a:p>
          <a:p>
            <a:pPr marL="742950" lvl="2" indent="-342900">
              <a:buClr>
                <a:schemeClr val="accent5">
                  <a:lumMod val="50000"/>
                </a:schemeClr>
              </a:buClr>
              <a:buFont typeface="Wingdings" panose="05000000000000000000" pitchFamily="2" charset="2"/>
              <a:buChar char="Ø"/>
              <a:defRPr/>
            </a:pPr>
            <a:r>
              <a:rPr lang="en-US" altLang="en-US" sz="2200" dirty="0">
                <a:solidFill>
                  <a:srgbClr val="002060"/>
                </a:solidFill>
              </a:rPr>
              <a:t>DLG for calculation of county and county-wide SPGEs </a:t>
            </a:r>
          </a:p>
          <a:p>
            <a:pPr marL="742950" lvl="2" indent="-342900">
              <a:buClr>
                <a:schemeClr val="accent5">
                  <a:lumMod val="50000"/>
                </a:schemeClr>
              </a:buClr>
              <a:buFont typeface="Wingdings" panose="05000000000000000000" pitchFamily="2" charset="2"/>
              <a:buChar char="Ø"/>
              <a:defRPr/>
            </a:pPr>
            <a:r>
              <a:rPr lang="en-US" altLang="en-US" sz="2200" dirty="0">
                <a:solidFill>
                  <a:srgbClr val="002060"/>
                </a:solidFill>
              </a:rPr>
              <a:t>County PVAs for city assessments and other SPGE assessments</a:t>
            </a:r>
          </a:p>
          <a:p>
            <a:pPr marL="742950" lvl="2" indent="-342900">
              <a:buClr>
                <a:schemeClr val="accent5">
                  <a:lumMod val="50000"/>
                </a:schemeClr>
              </a:buClr>
              <a:buFont typeface="Wingdings" panose="05000000000000000000" pitchFamily="2" charset="2"/>
              <a:buChar char="Ø"/>
              <a:defRPr/>
            </a:pPr>
            <a:endParaRPr lang="en-US" altLang="en-US" sz="2200" dirty="0">
              <a:solidFill>
                <a:srgbClr val="002060"/>
              </a:solidFill>
            </a:endParaRPr>
          </a:p>
          <a:p>
            <a:pPr marL="342900" indent="-342900">
              <a:buClr>
                <a:schemeClr val="accent5">
                  <a:lumMod val="50000"/>
                </a:schemeClr>
              </a:buClr>
              <a:buFont typeface="Wingdings" panose="05000000000000000000" pitchFamily="2" charset="2"/>
              <a:buChar char="Ø"/>
              <a:defRPr/>
            </a:pPr>
            <a:r>
              <a:rPr lang="en-US" altLang="en-US" sz="2400" dirty="0">
                <a:solidFill>
                  <a:srgbClr val="002060"/>
                </a:solidFill>
              </a:rPr>
              <a:t>Cities should contact their county PVA for certified  assessment information.</a:t>
            </a:r>
            <a:endParaRPr lang="en-US" altLang="en-US" sz="2400" dirty="0">
              <a:solidFill>
                <a:srgbClr val="002060"/>
              </a:solidFill>
            </a:endParaRPr>
          </a:p>
        </p:txBody>
      </p:sp>
    </p:spTree>
    <p:extLst>
      <p:ext uri="{BB962C8B-B14F-4D97-AF65-F5344CB8AC3E}">
        <p14:creationId xmlns:p14="http://schemas.microsoft.com/office/powerpoint/2010/main" val="23526304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LIC 2021 PP- Template.potx [Read-Only]" id="{425EB212-05DE-4FF4-8D8C-FC849FF09443}" vid="{5E9B277B-ABD5-4DDC-8939-D93B4B579FF5}"/>
    </a:ext>
  </a:extLst>
</a:theme>
</file>

<file path=docProps/app.xml><?xml version="1.0" encoding="utf-8"?>
<Properties xmlns="http://schemas.openxmlformats.org/officeDocument/2006/extended-properties" xmlns:vt="http://schemas.openxmlformats.org/officeDocument/2006/docPropsVTypes">
  <Template>GLIC 2021 PP Cities - Template</Template>
  <TotalTime>187</TotalTime>
  <Words>2560</Words>
  <Application>Microsoft Office PowerPoint</Application>
  <PresentationFormat>Widescreen</PresentationFormat>
  <Paragraphs>256</Paragraphs>
  <Slides>31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Calibri</vt:lpstr>
      <vt:lpstr>Calibri Light</vt:lpstr>
      <vt:lpstr>Wingdings</vt:lpstr>
      <vt:lpstr>Wingdings 3</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Commonwealth of Kentucky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Vernon, Tammy (DLG)</dc:creator>
  <cp:lastModifiedBy>Vernon, Tammy (DLG)</cp:lastModifiedBy>
  <cp:revision>29</cp:revision>
  <cp:lastPrinted>2021-08-22T17:07:24Z</cp:lastPrinted>
  <dcterms:created xsi:type="dcterms:W3CDTF">2021-08-22T15:51:12Z</dcterms:created>
  <dcterms:modified xsi:type="dcterms:W3CDTF">2021-08-22T19:08:55Z</dcterms:modified>
</cp:coreProperties>
</file>