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64" r:id="rId4"/>
    <p:sldId id="257" r:id="rId5"/>
    <p:sldId id="266" r:id="rId6"/>
    <p:sldId id="265" r:id="rId7"/>
    <p:sldId id="267" r:id="rId8"/>
    <p:sldId id="275" r:id="rId9"/>
    <p:sldId id="272" r:id="rId10"/>
    <p:sldId id="273" r:id="rId11"/>
    <p:sldId id="289" r:id="rId12"/>
    <p:sldId id="290" r:id="rId13"/>
    <p:sldId id="274" r:id="rId14"/>
    <p:sldId id="276" r:id="rId15"/>
    <p:sldId id="277" r:id="rId16"/>
    <p:sldId id="281" r:id="rId17"/>
    <p:sldId id="282" r:id="rId18"/>
    <p:sldId id="283" r:id="rId19"/>
    <p:sldId id="284" r:id="rId20"/>
    <p:sldId id="285" r:id="rId21"/>
    <p:sldId id="286" r:id="rId22"/>
    <p:sldId id="287" r:id="rId23"/>
    <p:sldId id="288" r:id="rId24"/>
    <p:sldId id="292" r:id="rId25"/>
    <p:sldId id="293" r:id="rId26"/>
    <p:sldId id="294" r:id="rId27"/>
    <p:sldId id="295" r:id="rId28"/>
    <p:sldId id="296" r:id="rId29"/>
    <p:sldId id="297" r:id="rId30"/>
    <p:sldId id="298" r:id="rId31"/>
    <p:sldId id="299" r:id="rId32"/>
    <p:sldId id="300" r:id="rId33"/>
    <p:sldId id="301" r:id="rId34"/>
    <p:sldId id="302" r:id="rId35"/>
    <p:sldId id="303" r:id="rId36"/>
    <p:sldId id="304" r:id="rId37"/>
    <p:sldId id="305" r:id="rId38"/>
    <p:sldId id="291"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69" autoAdjust="0"/>
    <p:restoredTop sz="94660"/>
  </p:normalViewPr>
  <p:slideViewPr>
    <p:cSldViewPr snapToGrid="0">
      <p:cViewPr varScale="1">
        <p:scale>
          <a:sx n="103" d="100"/>
          <a:sy n="103" d="100"/>
        </p:scale>
        <p:origin x="138" y="3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AE585-3CBE-48B7-962D-D506D12BD592}"/>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DE4D511-407A-4B13-A4FE-3AC8F4F9831E}"/>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4E5177A-4341-4F76-B94E-9CD742DCE645}"/>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DD1EA51D-8031-4898-9E63-C6EA6CF9E1C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7DE0C17E-C8D8-4BE0-BE05-D14126218F13}"/>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946015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32232-40D5-410C-A749-8D823D219A23}"/>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9F95ECF-ED52-4E19-B8C6-595C85E9220D}"/>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68CCFA-A574-44CC-88DE-BAC90FC29EB0}"/>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9BF85072-D7EB-4493-97FC-DA5BCB2BB6D1}"/>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E53515D-67B6-46C2-9B7C-1B7E5A353D09}"/>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53887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B417BF1-1FB1-4603-A92F-B19BBF6BEE2B}"/>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E5B3085-E785-42FF-91D7-417AD988F363}"/>
              </a:ext>
            </a:extLst>
          </p:cNvPr>
          <p:cNvSpPr>
            <a:spLocks noGrp="1"/>
          </p:cNvSpPr>
          <p:nvPr>
            <p:ph type="body" orient="vert" idx="1"/>
          </p:nvPr>
        </p:nvSpPr>
        <p:spPr>
          <a:xfrm>
            <a:off x="838200" y="365125"/>
            <a:ext cx="7734300" cy="5811838"/>
          </a:xfrm>
          <a:prstGeom prst="rect">
            <a:avLst/>
          </a:prstGeo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CFE3C88-B7D8-42F4-AECF-AC633EADB34A}"/>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499B5537-946F-48C6-9D10-78B02A4317A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3A0E359E-30F9-45CC-A167-86E4B4E747EE}"/>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3223735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60821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7CDD3A-3255-4015-8F0D-E8CFD094AAD1}"/>
              </a:ext>
            </a:extLst>
          </p:cNvPr>
          <p:cNvSpPr>
            <a:spLocks noGrp="1"/>
          </p:cNvSpPr>
          <p:nvPr>
            <p:ph type="title"/>
          </p:nvPr>
        </p:nvSpPr>
        <p:spPr>
          <a:xfrm>
            <a:off x="2411819" y="207963"/>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0F95EDFC-EA78-485C-AF9A-DB11A4F046B5}"/>
              </a:ext>
            </a:extLst>
          </p:cNvPr>
          <p:cNvSpPr>
            <a:spLocks noGrp="1"/>
          </p:cNvSpPr>
          <p:nvPr>
            <p:ph idx="1"/>
          </p:nvPr>
        </p:nvSpPr>
        <p:spPr>
          <a:xfrm>
            <a:off x="2411819" y="1690688"/>
            <a:ext cx="10515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22145DA-8B6C-4242-940B-E331ECC704BF}"/>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5" name="Footer Placeholder 4">
            <a:extLst>
              <a:ext uri="{FF2B5EF4-FFF2-40B4-BE49-F238E27FC236}">
                <a16:creationId xmlns:a16="http://schemas.microsoft.com/office/drawing/2014/main" id="{FD44204C-1F90-45C2-9C86-989B6705CF0A}"/>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3C92FF7-F26D-4762-B2A7-E149702AAB50}"/>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8579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033760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456995-6047-4D9C-AE9D-2539FEC5FD1B}"/>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5F69AEF2-B7DE-4560-B7F1-61F33D645FC8}"/>
              </a:ext>
            </a:extLst>
          </p:cNvPr>
          <p:cNvSpPr>
            <a:spLocks noGrp="1"/>
          </p:cNvSpPr>
          <p:nvPr>
            <p:ph sz="half" idx="1"/>
          </p:nvPr>
        </p:nvSpPr>
        <p:spPr>
          <a:xfrm>
            <a:off x="838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D36FC7D-3AF1-4211-85A7-40CF9CE5FD0E}"/>
              </a:ext>
            </a:extLst>
          </p:cNvPr>
          <p:cNvSpPr>
            <a:spLocks noGrp="1"/>
          </p:cNvSpPr>
          <p:nvPr>
            <p:ph sz="half" idx="2"/>
          </p:nvPr>
        </p:nvSpPr>
        <p:spPr>
          <a:xfrm>
            <a:off x="6172200" y="1825625"/>
            <a:ext cx="5181600" cy="435133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59F4D9D-B3F2-4D01-8F6B-F66C4C613A66}"/>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60EB8FC5-9FD9-4114-8F9A-4C661B54E64D}"/>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C46F4CF-0B2C-4535-A9DB-6269002F139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261337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0E8E0B-BF94-4486-8C4B-1BF8D5F34A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714DB446-84F5-48F4-9213-8619A54F4C05}"/>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463F10F4-F677-4E54-9318-E438DA5357A2}"/>
              </a:ext>
            </a:extLst>
          </p:cNvPr>
          <p:cNvSpPr>
            <a:spLocks noGrp="1"/>
          </p:cNvSpPr>
          <p:nvPr>
            <p:ph sz="half" idx="2"/>
          </p:nvPr>
        </p:nvSpPr>
        <p:spPr>
          <a:xfrm>
            <a:off x="839788" y="2505075"/>
            <a:ext cx="5157787"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2B7CF67-A110-459E-BB51-84049B0B5B59}"/>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9EB5E9E-7B91-4F98-97AA-C09E2F88EC12}"/>
              </a:ext>
            </a:extLst>
          </p:cNvPr>
          <p:cNvSpPr>
            <a:spLocks noGrp="1"/>
          </p:cNvSpPr>
          <p:nvPr>
            <p:ph sz="quarter" idx="4"/>
          </p:nvPr>
        </p:nvSpPr>
        <p:spPr>
          <a:xfrm>
            <a:off x="6172200" y="2505075"/>
            <a:ext cx="5183188" cy="3684588"/>
          </a:xfrm>
          <a:prstGeom prst="rect">
            <a:avLst/>
          </a:prstGeo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CA4408B-1496-4339-926B-A5C3C5D61821}"/>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8" name="Footer Placeholder 7">
            <a:extLst>
              <a:ext uri="{FF2B5EF4-FFF2-40B4-BE49-F238E27FC236}">
                <a16:creationId xmlns:a16="http://schemas.microsoft.com/office/drawing/2014/main" id="{AC195825-BC35-440D-B5CF-B1199B36A685}"/>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109749C2-3CAE-4E4E-A9C1-426C0F26D9A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464442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EE422B-F7DB-465E-866F-E56351A9835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Date Placeholder 2">
            <a:extLst>
              <a:ext uri="{FF2B5EF4-FFF2-40B4-BE49-F238E27FC236}">
                <a16:creationId xmlns:a16="http://schemas.microsoft.com/office/drawing/2014/main" id="{39B717AE-C765-4C81-8873-715973B3998D}"/>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4" name="Footer Placeholder 3">
            <a:extLst>
              <a:ext uri="{FF2B5EF4-FFF2-40B4-BE49-F238E27FC236}">
                <a16:creationId xmlns:a16="http://schemas.microsoft.com/office/drawing/2014/main" id="{6849B232-A1C5-46E7-91E6-790B70E67C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D3783E9B-E90A-455C-9FDB-3C6AD7B047A2}"/>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4141242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733FA9F-0307-4ADB-986C-4448C1CE9A7E}"/>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3" name="Footer Placeholder 2">
            <a:extLst>
              <a:ext uri="{FF2B5EF4-FFF2-40B4-BE49-F238E27FC236}">
                <a16:creationId xmlns:a16="http://schemas.microsoft.com/office/drawing/2014/main" id="{CEE87E9D-98EC-462E-8878-68EC12C2BA4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0EDCD798-57B0-47CD-9CC8-C1E03424F46C}"/>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5316173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BB8A50-EEDC-45EC-BB80-980FD61238A0}"/>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7CA23D9-26A9-47A4-ACDC-7BE33D747198}"/>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9E351E-0118-4FA6-8A58-091CF6C9AAB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4E7CC61-6D69-4956-9F3F-5BBCBA540109}"/>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14DD6BEC-3B11-4D3F-A458-D6E2C2CAD18B}"/>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D9DA3B5E-2CC2-464A-A063-435FDBBDB2D1}"/>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32715203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4D0F8-AE4D-437D-8CB3-128118DD0D63}"/>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622359-EC4C-4249-9A51-2CCF8793C2A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A1A6D332-056F-4695-A3DE-968F1E4F368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B2BC76AE-7A3A-4AE4-B07C-A7120C827EC2}"/>
              </a:ext>
            </a:extLst>
          </p:cNvPr>
          <p:cNvSpPr>
            <a:spLocks noGrp="1"/>
          </p:cNvSpPr>
          <p:nvPr>
            <p:ph type="dt" sz="half" idx="10"/>
          </p:nvPr>
        </p:nvSpPr>
        <p:spPr>
          <a:xfrm>
            <a:off x="838200" y="6356350"/>
            <a:ext cx="2743200" cy="365125"/>
          </a:xfrm>
          <a:prstGeom prst="rect">
            <a:avLst/>
          </a:prstGeom>
        </p:spPr>
        <p:txBody>
          <a:bodyPr/>
          <a:lstStyle/>
          <a:p>
            <a:fld id="{979531E9-4B43-48FA-AD08-3A6988FB2B13}" type="datetimeFigureOut">
              <a:rPr lang="en-US" smtClean="0"/>
              <a:t>8/23/2021</a:t>
            </a:fld>
            <a:endParaRPr lang="en-US"/>
          </a:p>
        </p:txBody>
      </p:sp>
      <p:sp>
        <p:nvSpPr>
          <p:cNvPr id="6" name="Footer Placeholder 5">
            <a:extLst>
              <a:ext uri="{FF2B5EF4-FFF2-40B4-BE49-F238E27FC236}">
                <a16:creationId xmlns:a16="http://schemas.microsoft.com/office/drawing/2014/main" id="{E1382B93-449D-464C-8546-03735744F26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B243730D-E106-4DD9-9E18-4A04B89707B4}"/>
              </a:ext>
            </a:extLst>
          </p:cNvPr>
          <p:cNvSpPr>
            <a:spLocks noGrp="1"/>
          </p:cNvSpPr>
          <p:nvPr>
            <p:ph type="sldNum" sz="quarter" idx="12"/>
          </p:nvPr>
        </p:nvSpPr>
        <p:spPr>
          <a:xfrm>
            <a:off x="8610600" y="6356350"/>
            <a:ext cx="2743200" cy="365125"/>
          </a:xfrm>
          <a:prstGeom prst="rect">
            <a:avLst/>
          </a:prstGeom>
        </p:spPr>
        <p:txBody>
          <a:bodyPr/>
          <a:lstStyle/>
          <a:p>
            <a:fld id="{008F9ED0-5BA4-4A33-B8B8-7FD80FFE3AC1}" type="slidenum">
              <a:rPr lang="en-US" smtClean="0"/>
              <a:t>‹#›</a:t>
            </a:fld>
            <a:endParaRPr lang="en-US"/>
          </a:p>
        </p:txBody>
      </p:sp>
    </p:spTree>
    <p:extLst>
      <p:ext uri="{BB962C8B-B14F-4D97-AF65-F5344CB8AC3E}">
        <p14:creationId xmlns:p14="http://schemas.microsoft.com/office/powerpoint/2010/main" val="18157425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microsoft.com/office/2007/relationships/hdphoto" Target="../media/hdphoto1.wdp"/><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p:bgPr>
    </p:bg>
    <p:spTree>
      <p:nvGrpSpPr>
        <p:cNvPr id="1" name=""/>
        <p:cNvGrpSpPr/>
        <p:nvPr/>
      </p:nvGrpSpPr>
      <p:grpSpPr>
        <a:xfrm>
          <a:off x="0" y="0"/>
          <a:ext cx="0" cy="0"/>
          <a:chOff x="0" y="0"/>
          <a:chExt cx="0" cy="0"/>
        </a:xfrm>
      </p:grpSpPr>
      <p:pic>
        <p:nvPicPr>
          <p:cNvPr id="8" name="Picture 7" descr="A picture containing text, outdoor, sign&#10;&#10;Description automatically generated">
            <a:extLst>
              <a:ext uri="{FF2B5EF4-FFF2-40B4-BE49-F238E27FC236}">
                <a16:creationId xmlns:a16="http://schemas.microsoft.com/office/drawing/2014/main" id="{998D1645-ABE2-410D-96A5-F1D3BFE47975}"/>
              </a:ext>
            </a:extLst>
          </p:cNvPr>
          <p:cNvPicPr>
            <a:picLocks noChangeAspect="1"/>
          </p:cNvPicPr>
          <p:nvPr userDrawn="1"/>
        </p:nvPicPr>
        <p:blipFill>
          <a:blip r:embed="rId14">
            <a:alphaModFix amt="35000"/>
            <a:extLst>
              <a:ext uri="{28A0092B-C50C-407E-A947-70E740481C1C}">
                <a14:useLocalDpi xmlns:a14="http://schemas.microsoft.com/office/drawing/2010/main" val="0"/>
              </a:ext>
            </a:extLst>
          </a:blip>
          <a:stretch>
            <a:fillRect/>
          </a:stretch>
        </p:blipFill>
        <p:spPr>
          <a:xfrm>
            <a:off x="4333462" y="5088836"/>
            <a:ext cx="7858538" cy="1645564"/>
          </a:xfrm>
          <a:prstGeom prst="rect">
            <a:avLst/>
          </a:prstGeom>
        </p:spPr>
      </p:pic>
      <p:pic>
        <p:nvPicPr>
          <p:cNvPr id="10" name="Picture 9" descr="Logo&#10;&#10;Description automatically generated">
            <a:extLst>
              <a:ext uri="{FF2B5EF4-FFF2-40B4-BE49-F238E27FC236}">
                <a16:creationId xmlns:a16="http://schemas.microsoft.com/office/drawing/2014/main" id="{29AF94B5-ED4E-4830-A7D1-EB738FDAAFE0}"/>
              </a:ext>
            </a:extLst>
          </p:cNvPr>
          <p:cNvPicPr>
            <a:picLocks noChangeAspect="1"/>
          </p:cNvPicPr>
          <p:nvPr userDrawn="1"/>
        </p:nvPicPr>
        <p:blipFill>
          <a:blip r:embed="rId15">
            <a:extLst>
              <a:ext uri="{BEBA8EAE-BF5A-486C-A8C5-ECC9F3942E4B}">
                <a14:imgProps xmlns:a14="http://schemas.microsoft.com/office/drawing/2010/main">
                  <a14:imgLayer r:embed="rId16">
                    <a14:imgEffect>
                      <a14:colorTemperature colorTemp="59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119270" y="0"/>
            <a:ext cx="2941982" cy="2849218"/>
          </a:xfrm>
          <a:prstGeom prst="ellipse">
            <a:avLst/>
          </a:prstGeom>
          <a:ln>
            <a:noFill/>
          </a:ln>
          <a:effectLst>
            <a:softEdge rad="112500"/>
          </a:effectLst>
        </p:spPr>
      </p:pic>
    </p:spTree>
    <p:extLst>
      <p:ext uri="{BB962C8B-B14F-4D97-AF65-F5344CB8AC3E}">
        <p14:creationId xmlns:p14="http://schemas.microsoft.com/office/powerpoint/2010/main" val="128221298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http://www.klc.org/" TargetMode="External"/><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hyperlink" Target="http://kydlgweb.ky.gov/eClearinghouse/16_echHome.cfm" TargetMode="External"/><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hyperlink" Target="mailto:Lee.Nalley@ky.gov"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extBox 1"/>
          <p:cNvSpPr txBox="1"/>
          <p:nvPr/>
        </p:nvSpPr>
        <p:spPr>
          <a:xfrm>
            <a:off x="2885814" y="321733"/>
            <a:ext cx="9194334" cy="4464364"/>
          </a:xfrm>
          <a:prstGeom prst="rect">
            <a:avLst/>
          </a:prstGeom>
          <a:noFill/>
        </p:spPr>
        <p:txBody>
          <a:bodyPr wrap="square" rtlCol="0">
            <a:spAutoFit/>
          </a:bodyPr>
          <a:lstStyle/>
          <a:p>
            <a:pPr algn="ctr">
              <a:lnSpc>
                <a:spcPct val="150000"/>
              </a:lnSpc>
            </a:pPr>
            <a:r>
              <a:rPr lang="en-US" sz="6600" dirty="0">
                <a:ln>
                  <a:solidFill>
                    <a:schemeClr val="bg1"/>
                  </a:solidFill>
                </a:ln>
                <a:latin typeface="Century Schoolbook" panose="02040604050505020304" pitchFamily="18" charset="0"/>
              </a:rPr>
              <a:t>OFFICE </a:t>
            </a:r>
          </a:p>
          <a:p>
            <a:pPr algn="ctr">
              <a:lnSpc>
                <a:spcPct val="150000"/>
              </a:lnSpc>
            </a:pPr>
            <a:r>
              <a:rPr lang="en-US" sz="6600" dirty="0">
                <a:ln>
                  <a:solidFill>
                    <a:schemeClr val="bg1"/>
                  </a:solidFill>
                </a:ln>
                <a:latin typeface="Century Schoolbook" panose="02040604050505020304" pitchFamily="18" charset="0"/>
              </a:rPr>
              <a:t>OF </a:t>
            </a:r>
          </a:p>
          <a:p>
            <a:pPr algn="ctr">
              <a:lnSpc>
                <a:spcPct val="150000"/>
              </a:lnSpc>
            </a:pPr>
            <a:r>
              <a:rPr lang="en-US" sz="6600" dirty="0">
                <a:ln>
                  <a:solidFill>
                    <a:schemeClr val="bg1"/>
                  </a:solidFill>
                </a:ln>
                <a:latin typeface="Century Schoolbook" panose="02040604050505020304" pitchFamily="18" charset="0"/>
              </a:rPr>
              <a:t>FEDERAL GRANTS</a:t>
            </a:r>
          </a:p>
        </p:txBody>
      </p:sp>
    </p:spTree>
    <p:extLst>
      <p:ext uri="{BB962C8B-B14F-4D97-AF65-F5344CB8AC3E}">
        <p14:creationId xmlns:p14="http://schemas.microsoft.com/office/powerpoint/2010/main" val="1310651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AMERICAN RESCUE PLAN (ARP)</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767541" y="1130530"/>
            <a:ext cx="10257905" cy="4647426"/>
          </a:xfrm>
          <a:prstGeom prst="rect">
            <a:avLst/>
          </a:prstGeom>
          <a:noFill/>
        </p:spPr>
        <p:txBody>
          <a:bodyPr wrap="square" rtlCol="0">
            <a:spAutoFit/>
          </a:bodyPr>
          <a:lstStyle/>
          <a:p>
            <a:pPr algn="ctr"/>
            <a:endParaRPr lang="en-US" sz="2400" dirty="0">
              <a:solidFill>
                <a:schemeClr val="bg1"/>
              </a:solidFill>
              <a:latin typeface="Century Schoolbook" panose="02040604050505020304" pitchFamily="18" charset="0"/>
            </a:endParaRPr>
          </a:p>
          <a:p>
            <a:pPr algn="ctr"/>
            <a:r>
              <a:rPr lang="en-US" sz="2400" b="1" dirty="0">
                <a:solidFill>
                  <a:schemeClr val="bg1"/>
                </a:solidFill>
                <a:latin typeface="Century Schoolbook" panose="02040604050505020304" pitchFamily="18" charset="0"/>
              </a:rPr>
              <a:t>CORONAVIRUS LOCAL FISCAL RECOVERY FUND</a:t>
            </a:r>
          </a:p>
          <a:p>
            <a:pPr algn="ctr"/>
            <a:endParaRPr lang="en-US" sz="2400" dirty="0">
              <a:solidFill>
                <a:schemeClr val="bg1"/>
              </a:solidFill>
              <a:latin typeface="Century Schoolbook" panose="02040604050505020304" pitchFamily="18" charset="0"/>
            </a:endParaRPr>
          </a:p>
          <a:p>
            <a:pPr algn="ctr"/>
            <a:endParaRPr lang="en-US" sz="2400" dirty="0">
              <a:solidFill>
                <a:schemeClr val="bg1"/>
              </a:solidFill>
              <a:latin typeface="Century Schoolbook" panose="02040604050505020304" pitchFamily="18" charset="0"/>
            </a:endParaRPr>
          </a:p>
          <a:p>
            <a:pPr algn="ctr"/>
            <a:r>
              <a:rPr lang="en-US" sz="2400" dirty="0">
                <a:solidFill>
                  <a:schemeClr val="bg1"/>
                </a:solidFill>
                <a:latin typeface="Century Schoolbook" panose="02040604050505020304" pitchFamily="18" charset="0"/>
              </a:rPr>
              <a:t>Total Funding Allocated: </a:t>
            </a:r>
            <a:r>
              <a:rPr lang="en-US" sz="2400" b="1" dirty="0">
                <a:solidFill>
                  <a:schemeClr val="bg1"/>
                </a:solidFill>
                <a:latin typeface="Century Schoolbook" panose="02040604050505020304" pitchFamily="18" charset="0"/>
              </a:rPr>
              <a:t>$158,000,000</a:t>
            </a:r>
            <a:r>
              <a:rPr lang="en-US" sz="2400" dirty="0">
                <a:solidFill>
                  <a:schemeClr val="bg1"/>
                </a:solidFill>
                <a:latin typeface="Century Schoolbook" panose="02040604050505020304" pitchFamily="18" charset="0"/>
              </a:rPr>
              <a:t>+</a:t>
            </a:r>
          </a:p>
          <a:p>
            <a:pPr algn="ctr"/>
            <a:r>
              <a:rPr lang="en-US" sz="2400" dirty="0">
                <a:solidFill>
                  <a:schemeClr val="bg1"/>
                </a:solidFill>
                <a:latin typeface="Century Schoolbook" panose="02040604050505020304" pitchFamily="18" charset="0"/>
              </a:rPr>
              <a:t>Cities: 366</a:t>
            </a:r>
          </a:p>
          <a:p>
            <a:pPr algn="ctr"/>
            <a:endParaRPr lang="en-US" sz="2400" dirty="0">
              <a:solidFill>
                <a:schemeClr val="bg1"/>
              </a:solidFill>
              <a:latin typeface="Century Schoolbook" panose="02040604050505020304" pitchFamily="18" charset="0"/>
            </a:endParaRPr>
          </a:p>
          <a:p>
            <a:pPr algn="ctr"/>
            <a:r>
              <a:rPr lang="en-US" sz="2400" dirty="0">
                <a:solidFill>
                  <a:schemeClr val="bg1"/>
                </a:solidFill>
                <a:latin typeface="Century Schoolbook" panose="02040604050505020304" pitchFamily="18" charset="0"/>
              </a:rPr>
              <a:t>First Tranche paid out July 23, 2021</a:t>
            </a:r>
          </a:p>
          <a:p>
            <a:pPr algn="ctr"/>
            <a:endParaRPr lang="en-US" sz="2400" dirty="0">
              <a:solidFill>
                <a:schemeClr val="bg1"/>
              </a:solidFill>
              <a:latin typeface="Century Schoolbook" panose="02040604050505020304" pitchFamily="18" charset="0"/>
            </a:endParaRPr>
          </a:p>
          <a:p>
            <a:pPr algn="ctr"/>
            <a:r>
              <a:rPr lang="en-US" sz="2400" dirty="0">
                <a:solidFill>
                  <a:schemeClr val="bg1"/>
                </a:solidFill>
                <a:latin typeface="Century Schoolbook" panose="02040604050505020304" pitchFamily="18" charset="0"/>
              </a:rPr>
              <a:t>Second Tranche paid out Spring/Summer 2022</a:t>
            </a:r>
          </a:p>
          <a:p>
            <a:pPr algn="ctr"/>
            <a:endParaRPr lang="en-US" sz="2000" dirty="0">
              <a:solidFill>
                <a:schemeClr val="bg1"/>
              </a:solidFill>
              <a:latin typeface="Century Schoolbook" panose="02040604050505020304" pitchFamily="18" charset="0"/>
            </a:endParaRPr>
          </a:p>
          <a:p>
            <a:pPr algn="ctr"/>
            <a:endParaRPr lang="en-US" dirty="0">
              <a:solidFill>
                <a:schemeClr val="bg1"/>
              </a:solidFill>
            </a:endParaRPr>
          </a:p>
          <a:p>
            <a:pPr algn="ctr"/>
            <a:endParaRPr lang="en-US" dirty="0">
              <a:solidFill>
                <a:schemeClr val="bg1"/>
              </a:solidFill>
            </a:endParaRPr>
          </a:p>
        </p:txBody>
      </p:sp>
    </p:spTree>
    <p:extLst>
      <p:ext uri="{BB962C8B-B14F-4D97-AF65-F5344CB8AC3E}">
        <p14:creationId xmlns:p14="http://schemas.microsoft.com/office/powerpoint/2010/main" val="2426938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214745" y="1014151"/>
            <a:ext cx="11762509" cy="6463308"/>
          </a:xfrm>
          <a:prstGeom prst="rect">
            <a:avLst/>
          </a:prstGeom>
          <a:noFill/>
        </p:spPr>
        <p:txBody>
          <a:bodyPr wrap="square" rtlCol="0">
            <a:spAutoFit/>
          </a:bodyPr>
          <a:lstStyle/>
          <a:p>
            <a:endParaRPr lang="en-US" sz="2400" dirty="0">
              <a:solidFill>
                <a:schemeClr val="bg1"/>
              </a:solidFill>
              <a:latin typeface="Century Schoolbook" panose="02040604050505020304" pitchFamily="18" charset="0"/>
            </a:endParaRPr>
          </a:p>
          <a:p>
            <a:endParaRPr lang="en-US" sz="2400" dirty="0">
              <a:solidFill>
                <a:schemeClr val="bg1"/>
              </a:solidFill>
              <a:latin typeface="Century Schoolbook" panose="02040604050505020304" pitchFamily="18" charset="0"/>
            </a:endParaRPr>
          </a:p>
          <a:p>
            <a:endParaRPr lang="en-US" sz="2400" dirty="0">
              <a:solidFill>
                <a:schemeClr val="bg1"/>
              </a:solidFill>
              <a:latin typeface="Century Schoolbook" panose="02040604050505020304" pitchFamily="18" charset="0"/>
            </a:endParaRPr>
          </a:p>
          <a:p>
            <a:pPr algn="ctr"/>
            <a:r>
              <a:rPr lang="en-US" sz="2400" b="1" dirty="0">
                <a:solidFill>
                  <a:schemeClr val="bg1"/>
                </a:solidFill>
                <a:latin typeface="Century Schoolbook" panose="02040604050505020304" pitchFamily="18" charset="0"/>
              </a:rPr>
              <a:t>WHAT TO DO NOW THE FUNDS HAVE BEEN EXPENDED?</a:t>
            </a:r>
          </a:p>
          <a:p>
            <a:endParaRPr lang="en-US" sz="2400" dirty="0">
              <a:solidFill>
                <a:schemeClr val="bg1"/>
              </a:solidFill>
              <a:latin typeface="Century Schoolbook" panose="02040604050505020304" pitchFamily="18" charset="0"/>
            </a:endParaRPr>
          </a:p>
          <a:p>
            <a:pPr marL="342900" indent="-342900">
              <a:lnSpc>
                <a:spcPct val="200000"/>
              </a:lnSpc>
              <a:buFont typeface="Arial" panose="020B0604020202020204" pitchFamily="34" charset="0"/>
              <a:buChar char="•"/>
            </a:pPr>
            <a:r>
              <a:rPr lang="en-US" sz="2400" dirty="0">
                <a:solidFill>
                  <a:schemeClr val="bg1"/>
                </a:solidFill>
                <a:latin typeface="Century Schoolbook" panose="02040604050505020304" pitchFamily="18" charset="0"/>
              </a:rPr>
              <a:t>Completion report</a:t>
            </a:r>
          </a:p>
          <a:p>
            <a:pPr marL="342900" indent="-342900">
              <a:lnSpc>
                <a:spcPct val="200000"/>
              </a:lnSpc>
              <a:buFont typeface="Arial" panose="020B0604020202020204" pitchFamily="34" charset="0"/>
              <a:buChar char="•"/>
            </a:pPr>
            <a:r>
              <a:rPr lang="en-US" sz="2400" dirty="0">
                <a:solidFill>
                  <a:schemeClr val="bg1"/>
                </a:solidFill>
                <a:latin typeface="Century Schoolbook" panose="02040604050505020304" pitchFamily="18" charset="0"/>
              </a:rPr>
              <a:t>Wait for the audits</a:t>
            </a: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9635026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chemeClr val="accent1">
            <a:lumMod val="75000"/>
          </a:schemeClr>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7997" y="0"/>
            <a:ext cx="5796005" cy="6858000"/>
          </a:xfrm>
          <a:prstGeom prst="rect">
            <a:avLst/>
          </a:prstGeom>
          <a:gradFill flip="none" rotWithShape="1">
            <a:gsLst>
              <a:gs pos="0">
                <a:schemeClr val="accent5">
                  <a:lumMod val="5000"/>
                  <a:lumOff val="95000"/>
                </a:schemeClr>
              </a:gs>
              <a:gs pos="74000">
                <a:schemeClr val="accent5">
                  <a:lumMod val="45000"/>
                  <a:lumOff val="55000"/>
                </a:schemeClr>
              </a:gs>
              <a:gs pos="83000">
                <a:schemeClr val="accent5">
                  <a:lumMod val="45000"/>
                  <a:lumOff val="55000"/>
                </a:schemeClr>
              </a:gs>
              <a:gs pos="100000">
                <a:schemeClr val="accent5">
                  <a:lumMod val="30000"/>
                  <a:lumOff val="70000"/>
                </a:schemeClr>
              </a:gs>
            </a:gsLst>
            <a:lin ang="5400000" scaled="1"/>
            <a:tileRect/>
          </a:gradFill>
        </p:spPr>
      </p:pic>
    </p:spTree>
    <p:extLst>
      <p:ext uri="{BB962C8B-B14F-4D97-AF65-F5344CB8AC3E}">
        <p14:creationId xmlns:p14="http://schemas.microsoft.com/office/powerpoint/2010/main" val="2506737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AMERICAN RESCUE PLAN (ARP)</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767541" y="1130530"/>
            <a:ext cx="10257905" cy="5755422"/>
          </a:xfrm>
          <a:prstGeom prst="rect">
            <a:avLst/>
          </a:prstGeom>
          <a:noFill/>
        </p:spPr>
        <p:txBody>
          <a:bodyPr wrap="square" rtlCol="0">
            <a:spAutoFit/>
          </a:bodyPr>
          <a:lstStyle/>
          <a:p>
            <a:pPr algn="ctr"/>
            <a:endParaRPr lang="en-US" sz="2400" dirty="0">
              <a:solidFill>
                <a:schemeClr val="bg1"/>
              </a:solidFill>
              <a:latin typeface="Century Schoolbook" panose="02040604050505020304" pitchFamily="18" charset="0"/>
            </a:endParaRPr>
          </a:p>
          <a:p>
            <a:pPr algn="ctr"/>
            <a:r>
              <a:rPr lang="en-US" sz="2400" b="1" dirty="0">
                <a:solidFill>
                  <a:schemeClr val="bg1"/>
                </a:solidFill>
                <a:latin typeface="Century Schoolbook" panose="02040604050505020304" pitchFamily="18" charset="0"/>
              </a:rPr>
              <a:t>CORONAVIRUS LOCAL FISCAL RECOVERY FUND</a:t>
            </a:r>
          </a:p>
          <a:p>
            <a:pPr algn="ctr"/>
            <a:endParaRPr lang="en-US" sz="2400" dirty="0">
              <a:solidFill>
                <a:schemeClr val="bg1"/>
              </a:solidFill>
              <a:latin typeface="Century Schoolbook" panose="02040604050505020304" pitchFamily="18" charset="0"/>
            </a:endParaRPr>
          </a:p>
          <a:p>
            <a:pPr algn="ctr">
              <a:lnSpc>
                <a:spcPct val="150000"/>
              </a:lnSpc>
            </a:pPr>
            <a:r>
              <a:rPr lang="en-US" sz="3600" dirty="0">
                <a:solidFill>
                  <a:schemeClr val="bg1"/>
                </a:solidFill>
                <a:latin typeface="Century Schoolbook" panose="02040604050505020304" pitchFamily="18" charset="0"/>
              </a:rPr>
              <a:t>Best Resources:</a:t>
            </a:r>
          </a:p>
          <a:p>
            <a:pPr algn="ctr">
              <a:lnSpc>
                <a:spcPct val="150000"/>
              </a:lnSpc>
            </a:pPr>
            <a:r>
              <a:rPr lang="en-US" sz="3600" dirty="0">
                <a:solidFill>
                  <a:schemeClr val="bg1"/>
                </a:solidFill>
                <a:latin typeface="Century Schoolbook" panose="02040604050505020304" pitchFamily="18" charset="0"/>
              </a:rPr>
              <a:t>Kydlgweb.ky.gov</a:t>
            </a:r>
            <a:br>
              <a:rPr lang="en-US" sz="3600" dirty="0">
                <a:solidFill>
                  <a:schemeClr val="bg1"/>
                </a:solidFill>
                <a:latin typeface="Century Schoolbook" panose="02040604050505020304" pitchFamily="18" charset="0"/>
              </a:rPr>
            </a:br>
            <a:r>
              <a:rPr lang="en-US" sz="3600" dirty="0">
                <a:solidFill>
                  <a:schemeClr val="bg1"/>
                </a:solidFill>
                <a:latin typeface="Century Schoolbook" panose="02040604050505020304" pitchFamily="18" charset="0"/>
                <a:hlinkClick r:id="rId3"/>
              </a:rPr>
              <a:t>www.klc.org</a:t>
            </a:r>
            <a:br>
              <a:rPr lang="en-US" sz="3600" dirty="0">
                <a:solidFill>
                  <a:schemeClr val="bg1"/>
                </a:solidFill>
                <a:latin typeface="Century Schoolbook" panose="02040604050505020304" pitchFamily="18" charset="0"/>
              </a:rPr>
            </a:br>
            <a:r>
              <a:rPr lang="en-US" sz="3600" dirty="0">
                <a:solidFill>
                  <a:schemeClr val="bg1"/>
                </a:solidFill>
                <a:latin typeface="Century Schoolbook" panose="02040604050505020304" pitchFamily="18" charset="0"/>
              </a:rPr>
              <a:t>https://home.treasury.gov</a:t>
            </a:r>
          </a:p>
          <a:p>
            <a:pPr algn="ctr"/>
            <a:endParaRPr lang="en-US" sz="2400" dirty="0">
              <a:solidFill>
                <a:schemeClr val="bg1"/>
              </a:solidFill>
              <a:latin typeface="Century Schoolbook" panose="02040604050505020304" pitchFamily="18" charset="0"/>
            </a:endParaRPr>
          </a:p>
          <a:p>
            <a:pPr algn="ctr"/>
            <a:endParaRPr lang="en-US" sz="2000" dirty="0">
              <a:solidFill>
                <a:schemeClr val="bg1"/>
              </a:solidFill>
              <a:latin typeface="Century Schoolbook" panose="02040604050505020304" pitchFamily="18" charset="0"/>
            </a:endParaRPr>
          </a:p>
          <a:p>
            <a:pPr algn="ctr"/>
            <a:endParaRPr lang="en-US" dirty="0">
              <a:solidFill>
                <a:schemeClr val="bg1"/>
              </a:solidFill>
            </a:endParaRPr>
          </a:p>
          <a:p>
            <a:pPr algn="ctr"/>
            <a:endParaRPr lang="en-US" dirty="0">
              <a:solidFill>
                <a:schemeClr val="bg1"/>
              </a:solidFill>
            </a:endParaRPr>
          </a:p>
        </p:txBody>
      </p:sp>
    </p:spTree>
    <p:extLst>
      <p:ext uri="{BB962C8B-B14F-4D97-AF65-F5344CB8AC3E}">
        <p14:creationId xmlns:p14="http://schemas.microsoft.com/office/powerpoint/2010/main" val="24158899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TextBox 1"/>
          <p:cNvSpPr txBox="1"/>
          <p:nvPr/>
        </p:nvSpPr>
        <p:spPr>
          <a:xfrm>
            <a:off x="2911151" y="93306"/>
            <a:ext cx="9582538" cy="4819524"/>
          </a:xfrm>
          <a:prstGeom prst="rect">
            <a:avLst/>
          </a:prstGeom>
          <a:noFill/>
        </p:spPr>
        <p:txBody>
          <a:bodyPr wrap="square" rtlCol="0">
            <a:spAutoFit/>
          </a:bodyPr>
          <a:lstStyle/>
          <a:p>
            <a:pPr algn="ctr">
              <a:lnSpc>
                <a:spcPct val="200000"/>
              </a:lnSpc>
            </a:pPr>
            <a:r>
              <a:rPr lang="en-US" sz="4000" b="1" dirty="0">
                <a:ln>
                  <a:solidFill>
                    <a:schemeClr val="bg1"/>
                  </a:solidFill>
                </a:ln>
                <a:latin typeface="Century Schoolbook" panose="02040604050505020304" pitchFamily="18" charset="0"/>
              </a:rPr>
              <a:t>COMMUNITY DEVELOPMENT BLOCK GRANT </a:t>
            </a:r>
          </a:p>
          <a:p>
            <a:pPr algn="ctr">
              <a:lnSpc>
                <a:spcPct val="200000"/>
              </a:lnSpc>
            </a:pPr>
            <a:r>
              <a:rPr lang="en-US" sz="4000" b="1" dirty="0">
                <a:ln>
                  <a:solidFill>
                    <a:schemeClr val="bg1"/>
                  </a:solidFill>
                </a:ln>
                <a:latin typeface="Century Schoolbook" panose="02040604050505020304" pitchFamily="18" charset="0"/>
              </a:rPr>
              <a:t>CORONAVIRUS RESPONSE </a:t>
            </a:r>
          </a:p>
          <a:p>
            <a:pPr algn="ctr">
              <a:lnSpc>
                <a:spcPct val="200000"/>
              </a:lnSpc>
            </a:pPr>
            <a:r>
              <a:rPr lang="en-US" sz="4000" b="1" dirty="0">
                <a:ln>
                  <a:solidFill>
                    <a:schemeClr val="bg1"/>
                  </a:solidFill>
                </a:ln>
                <a:latin typeface="Century Schoolbook" panose="02040604050505020304" pitchFamily="18" charset="0"/>
              </a:rPr>
              <a:t>(CDBG-CV)</a:t>
            </a:r>
          </a:p>
        </p:txBody>
      </p:sp>
    </p:spTree>
    <p:extLst>
      <p:ext uri="{BB962C8B-B14F-4D97-AF65-F5344CB8AC3E}">
        <p14:creationId xmlns:p14="http://schemas.microsoft.com/office/powerpoint/2010/main" val="40599451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GENERAL INFORMATION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294508" y="1015663"/>
            <a:ext cx="11266121" cy="4901983"/>
          </a:xfrm>
          <a:prstGeom prst="rect">
            <a:avLst/>
          </a:prstGeom>
          <a:noFill/>
        </p:spPr>
        <p:txBody>
          <a:bodyPr wrap="square" rtlCol="0">
            <a:spAutoFit/>
          </a:bodyPr>
          <a:lstStyle/>
          <a:p>
            <a:pPr>
              <a:lnSpc>
                <a:spcPct val="150000"/>
              </a:lnSpc>
              <a:spcAft>
                <a:spcPts val="450"/>
              </a:spcAft>
              <a:buNone/>
            </a:pPr>
            <a:r>
              <a:rPr lang="en-US" sz="2400" b="1" dirty="0">
                <a:solidFill>
                  <a:schemeClr val="bg1"/>
                </a:solidFill>
                <a:latin typeface="Century Schoolbook" panose="02040604050505020304" pitchFamily="18" charset="0"/>
              </a:rPr>
              <a:t>Who Can Apply?</a:t>
            </a:r>
          </a:p>
          <a:p>
            <a:pPr marL="800100" lvl="1" indent="-342900">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Units of Local Government – City And County</a:t>
            </a:r>
          </a:p>
          <a:p>
            <a:pPr marL="800100" lvl="1" indent="-342900">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Non-Entitlement CDBG Jurisdiction</a:t>
            </a:r>
          </a:p>
          <a:p>
            <a:pPr>
              <a:lnSpc>
                <a:spcPct val="150000"/>
              </a:lnSpc>
              <a:spcAft>
                <a:spcPts val="450"/>
              </a:spcAft>
              <a:buNone/>
            </a:pPr>
            <a:r>
              <a:rPr lang="en-US" sz="2400" b="1" dirty="0">
                <a:solidFill>
                  <a:schemeClr val="bg1"/>
                </a:solidFill>
                <a:latin typeface="Century Schoolbook" panose="02040604050505020304" pitchFamily="18" charset="0"/>
              </a:rPr>
              <a:t>Who Cannot Apply?</a:t>
            </a:r>
          </a:p>
          <a:p>
            <a:pPr lvl="1">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ADDs</a:t>
            </a:r>
          </a:p>
          <a:p>
            <a:pPr lvl="1">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Individual Households</a:t>
            </a:r>
          </a:p>
          <a:p>
            <a:pPr lvl="1">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Utility Providers*</a:t>
            </a:r>
          </a:p>
          <a:p>
            <a:pPr lvl="1">
              <a:lnSpc>
                <a:spcPct val="150000"/>
              </a:lnSpc>
              <a:spcAft>
                <a:spcPts val="450"/>
              </a:spcAft>
              <a:buFont typeface="Arial" panose="020B0604020202020204" pitchFamily="34" charset="0"/>
              <a:buChar char="•"/>
            </a:pPr>
            <a:r>
              <a:rPr lang="en-US" sz="2400" b="1" dirty="0">
                <a:solidFill>
                  <a:schemeClr val="bg1"/>
                </a:solidFill>
                <a:latin typeface="Century Schoolbook" panose="02040604050505020304" pitchFamily="18" charset="0"/>
              </a:rPr>
              <a:t>Local Non-Profit Community Service Providers  </a:t>
            </a:r>
          </a:p>
        </p:txBody>
      </p:sp>
    </p:spTree>
    <p:extLst>
      <p:ext uri="{BB962C8B-B14F-4D97-AF65-F5344CB8AC3E}">
        <p14:creationId xmlns:p14="http://schemas.microsoft.com/office/powerpoint/2010/main" val="311733137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754326"/>
          </a:xfrm>
          <a:prstGeom prst="rect">
            <a:avLst/>
          </a:prstGeom>
          <a:solidFill>
            <a:schemeClr val="accent1">
              <a:lumMod val="75000"/>
            </a:schemeClr>
          </a:solidFill>
        </p:spPr>
        <p:txBody>
          <a:bodyPr wrap="square" rtlCol="0">
            <a:spAutoFit/>
          </a:bodyPr>
          <a:lstStyle/>
          <a:p>
            <a:pPr algn="ctr"/>
            <a:r>
              <a:rPr lang="en-US" sz="5400" dirty="0">
                <a:latin typeface="Century Schoolbook" panose="02040604050505020304" pitchFamily="18" charset="0"/>
                <a:cs typeface="Aharoni" panose="02010803020104030203" pitchFamily="2" charset="-79"/>
              </a:rPr>
              <a:t>GENERAL INFORMATION- THRESHOLDS</a:t>
            </a:r>
            <a:endParaRPr lang="en-US" sz="54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415806" y="1754326"/>
            <a:ext cx="10183091" cy="4616648"/>
          </a:xfrm>
          <a:prstGeom prst="rect">
            <a:avLst/>
          </a:prstGeom>
          <a:noFill/>
        </p:spPr>
        <p:txBody>
          <a:bodyPr wrap="square" rtlCol="0">
            <a:spAutoFit/>
          </a:bodyPr>
          <a:lstStyle/>
          <a:p>
            <a:pPr marL="85725" indent="0">
              <a:buNone/>
            </a:pPr>
            <a:r>
              <a:rPr lang="en-US" sz="2800" b="1" dirty="0">
                <a:solidFill>
                  <a:schemeClr val="bg1"/>
                </a:solidFill>
                <a:latin typeface="Century Schoolbook" panose="02040604050505020304" pitchFamily="18" charset="0"/>
                <a:cs typeface="Aharoni" panose="02010803020104030203" pitchFamily="2" charset="-79"/>
              </a:rPr>
              <a:t>Threshold Requirements</a:t>
            </a:r>
          </a:p>
          <a:p>
            <a:pPr marL="85725" indent="0">
              <a:buNone/>
            </a:pPr>
            <a:endParaRPr lang="en-US" sz="2800" b="1" dirty="0">
              <a:solidFill>
                <a:schemeClr val="bg1"/>
              </a:solidFill>
              <a:latin typeface="Century Schoolbook" panose="02040604050505020304" pitchFamily="18" charset="0"/>
              <a:cs typeface="Aharoni" panose="02010803020104030203" pitchFamily="2" charset="-79"/>
            </a:endParaRPr>
          </a:p>
          <a:p>
            <a:pPr>
              <a:lnSpc>
                <a:spcPct val="150000"/>
              </a:lnSpc>
              <a:buFont typeface="Arial" panose="020B0604020202020204" pitchFamily="34" charset="0"/>
              <a:buChar char="•"/>
            </a:pPr>
            <a:r>
              <a:rPr lang="en-US" sz="2800" dirty="0">
                <a:solidFill>
                  <a:schemeClr val="bg1"/>
                </a:solidFill>
                <a:latin typeface="Century Schoolbook" panose="02040604050505020304" pitchFamily="18" charset="0"/>
                <a:cs typeface="Aharoni" panose="02010803020104030203" pitchFamily="2" charset="-79"/>
              </a:rPr>
              <a:t>City or County can have current open regular CDBG  project.  </a:t>
            </a:r>
          </a:p>
          <a:p>
            <a:pPr>
              <a:lnSpc>
                <a:spcPct val="150000"/>
              </a:lnSpc>
              <a:buFont typeface="Arial" panose="020B0604020202020204" pitchFamily="34" charset="0"/>
              <a:buChar char="•"/>
            </a:pPr>
            <a:r>
              <a:rPr lang="en-US" sz="2800" dirty="0">
                <a:solidFill>
                  <a:schemeClr val="bg1"/>
                </a:solidFill>
                <a:latin typeface="Century Schoolbook" panose="02040604050505020304" pitchFamily="18" charset="0"/>
                <a:cs typeface="Aharoni" panose="02010803020104030203" pitchFamily="2" charset="-79"/>
              </a:rPr>
              <a:t>Audits – All audits must be current and in good standing.</a:t>
            </a:r>
          </a:p>
          <a:p>
            <a:pPr>
              <a:lnSpc>
                <a:spcPct val="150000"/>
              </a:lnSpc>
              <a:buFont typeface="Arial" panose="020B0604020202020204" pitchFamily="34" charset="0"/>
              <a:buChar char="•"/>
            </a:pPr>
            <a:r>
              <a:rPr lang="en-US" sz="2800" dirty="0">
                <a:solidFill>
                  <a:schemeClr val="bg1"/>
                </a:solidFill>
                <a:latin typeface="Century Schoolbook" panose="02040604050505020304" pitchFamily="18" charset="0"/>
                <a:cs typeface="Aharoni" panose="02010803020104030203" pitchFamily="2" charset="-79"/>
              </a:rPr>
              <a:t>Program Income – Will be reviewed upon submission of application.  </a:t>
            </a:r>
          </a:p>
          <a:p>
            <a:pPr>
              <a:spcAft>
                <a:spcPts val="450"/>
              </a:spcAft>
              <a:buNone/>
            </a:pPr>
            <a:endParaRPr lang="en-US" sz="28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5105432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754326"/>
          </a:xfrm>
          <a:prstGeom prst="rect">
            <a:avLst/>
          </a:prstGeom>
          <a:solidFill>
            <a:schemeClr val="accent1">
              <a:lumMod val="75000"/>
            </a:schemeClr>
          </a:solidFill>
        </p:spPr>
        <p:txBody>
          <a:bodyPr wrap="square" rtlCol="0">
            <a:spAutoFit/>
          </a:bodyPr>
          <a:lstStyle/>
          <a:p>
            <a:pPr algn="ctr"/>
            <a:r>
              <a:rPr lang="en-US" sz="5400" dirty="0">
                <a:latin typeface="Century Schoolbook" panose="02040604050505020304" pitchFamily="18" charset="0"/>
                <a:cs typeface="Aharoni" panose="02010803020104030203" pitchFamily="2" charset="-79"/>
              </a:rPr>
              <a:t>GENERAL INFORMATION- THRESHOLDS</a:t>
            </a:r>
            <a:endParaRPr lang="en-US" sz="54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718308" y="1838679"/>
            <a:ext cx="10183091" cy="3264996"/>
          </a:xfrm>
          <a:prstGeom prst="rect">
            <a:avLst/>
          </a:prstGeom>
          <a:noFill/>
        </p:spPr>
        <p:txBody>
          <a:bodyPr wrap="square" rtlCol="0">
            <a:spAutoFit/>
          </a:bodyPr>
          <a:lstStyle/>
          <a:p>
            <a:pPr>
              <a:lnSpc>
                <a:spcPct val="150000"/>
              </a:lnSpc>
              <a:spcAft>
                <a:spcPts val="1350"/>
              </a:spcAft>
              <a:buNone/>
            </a:pPr>
            <a:r>
              <a:rPr lang="en-US" sz="2400" b="1" dirty="0">
                <a:solidFill>
                  <a:schemeClr val="bg1"/>
                </a:solidFill>
                <a:latin typeface="Century Schoolbook" panose="02040604050505020304" pitchFamily="18" charset="0"/>
                <a:cs typeface="Aharoni" panose="02010803020104030203" pitchFamily="2" charset="-79"/>
              </a:rPr>
              <a:t>Specific CDBG-CV – Utility Assistance Program Threshold </a:t>
            </a:r>
          </a:p>
          <a:p>
            <a:pPr lvl="1">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   Only one (1) open CDBG-CV Utility Assistance grant at a time.</a:t>
            </a:r>
          </a:p>
          <a:p>
            <a:pPr lvl="1">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   No Multi-Jurisdictional Applications</a:t>
            </a:r>
          </a:p>
          <a:p>
            <a:pPr marL="800100" lvl="1" indent="-342900">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Program income reports are current and approved (if applicable</a:t>
            </a:r>
            <a:r>
              <a:rPr lang="en-US" sz="2400" dirty="0">
                <a:solidFill>
                  <a:schemeClr val="bg1"/>
                </a:solidFill>
                <a:cs typeface="Aharoni" panose="02010803020104030203" pitchFamily="2" charset="-79"/>
              </a:rPr>
              <a:t>)</a:t>
            </a:r>
          </a:p>
          <a:p>
            <a:pPr>
              <a:spcAft>
                <a:spcPts val="450"/>
              </a:spcAft>
              <a:buNone/>
            </a:pPr>
            <a:endParaRPr lang="en-US" sz="28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7009478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754326"/>
          </a:xfrm>
          <a:prstGeom prst="rect">
            <a:avLst/>
          </a:prstGeom>
          <a:solidFill>
            <a:schemeClr val="accent1">
              <a:lumMod val="75000"/>
            </a:schemeClr>
          </a:solidFill>
        </p:spPr>
        <p:txBody>
          <a:bodyPr wrap="square" rtlCol="0">
            <a:spAutoFit/>
          </a:bodyPr>
          <a:lstStyle/>
          <a:p>
            <a:pPr algn="ctr"/>
            <a:r>
              <a:rPr lang="en-US" sz="5400" dirty="0">
                <a:latin typeface="Century Schoolbook" panose="02040604050505020304" pitchFamily="18" charset="0"/>
                <a:cs typeface="Aharoni" panose="02010803020104030203" pitchFamily="2" charset="-79"/>
              </a:rPr>
              <a:t>GENERAL INFORMATION- THRESHOLDS</a:t>
            </a:r>
            <a:endParaRPr lang="en-US" sz="54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65315" y="2044932"/>
            <a:ext cx="11933852" cy="3572773"/>
          </a:xfrm>
          <a:prstGeom prst="rect">
            <a:avLst/>
          </a:prstGeom>
          <a:noFill/>
        </p:spPr>
        <p:txBody>
          <a:bodyPr wrap="square" rtlCol="0">
            <a:spAutoFit/>
          </a:bodyPr>
          <a:lstStyle/>
          <a:p>
            <a:pPr>
              <a:spcAft>
                <a:spcPts val="1350"/>
              </a:spcAft>
            </a:pPr>
            <a:r>
              <a:rPr lang="en-US" sz="2800" b="1" dirty="0">
                <a:solidFill>
                  <a:schemeClr val="bg1"/>
                </a:solidFill>
                <a:latin typeface="Century Schoolbook" panose="02040604050505020304" pitchFamily="18" charset="0"/>
                <a:cs typeface="Aharoni" panose="02010803020104030203" pitchFamily="2" charset="-79"/>
              </a:rPr>
              <a:t>DLG reserves the right to refuse any application or condition any grant award based on:</a:t>
            </a:r>
          </a:p>
          <a:p>
            <a:pPr lvl="1">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Past performance</a:t>
            </a:r>
          </a:p>
          <a:p>
            <a:pPr lvl="1">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Outstanding grant violations</a:t>
            </a:r>
          </a:p>
          <a:p>
            <a:pPr lvl="1">
              <a:lnSpc>
                <a:spcPct val="150000"/>
              </a:lnSpc>
              <a:spcAft>
                <a:spcPts val="900"/>
              </a:spcAft>
              <a:buFont typeface="Arial" panose="020B0604020202020204" pitchFamily="34" charset="0"/>
              <a:buChar char="•"/>
            </a:pPr>
            <a:r>
              <a:rPr lang="en-US" sz="2400" dirty="0">
                <a:solidFill>
                  <a:schemeClr val="bg1"/>
                </a:solidFill>
                <a:latin typeface="Century Schoolbook" panose="02040604050505020304" pitchFamily="18" charset="0"/>
                <a:cs typeface="Aharoni" panose="02010803020104030203" pitchFamily="2" charset="-79"/>
              </a:rPr>
              <a:t>Continuing capacity to carry-out fundable activities in a timely manner</a:t>
            </a:r>
          </a:p>
          <a:p>
            <a:pPr marL="85725" indent="0">
              <a:buNone/>
            </a:pPr>
            <a:endParaRPr lang="en-US" sz="28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9615891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GENERAL INFORMATION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Rectangle 1"/>
          <p:cNvSpPr/>
          <p:nvPr/>
        </p:nvSpPr>
        <p:spPr>
          <a:xfrm>
            <a:off x="1883075" y="1233053"/>
            <a:ext cx="8264106" cy="4834657"/>
          </a:xfrm>
          <a:prstGeom prst="rect">
            <a:avLst/>
          </a:prstGeom>
        </p:spPr>
        <p:txBody>
          <a:bodyPr wrap="square">
            <a:spAutoFit/>
          </a:bodyPr>
          <a:lstStyle/>
          <a:p>
            <a:pPr algn="ctr">
              <a:spcAft>
                <a:spcPts val="1350"/>
              </a:spcAft>
              <a:buNone/>
            </a:pPr>
            <a:r>
              <a:rPr lang="en-US" sz="3600" b="1" dirty="0">
                <a:solidFill>
                  <a:schemeClr val="bg1"/>
                </a:solidFill>
                <a:latin typeface="Century Schoolbook" panose="02040604050505020304" pitchFamily="18" charset="0"/>
                <a:cs typeface="Aharoni" panose="02010803020104030203" pitchFamily="2" charset="-79"/>
              </a:rPr>
              <a:t>CDBG-CV Funds Available (Estimate)</a:t>
            </a:r>
          </a:p>
          <a:p>
            <a:pPr marL="342900" lvl="1" indent="0" algn="ctr">
              <a:lnSpc>
                <a:spcPct val="150000"/>
              </a:lnSpc>
              <a:spcAft>
                <a:spcPts val="900"/>
              </a:spcAft>
              <a:buNone/>
              <a:tabLst>
                <a:tab pos="5829300" algn="r"/>
              </a:tabLst>
            </a:pPr>
            <a:r>
              <a:rPr lang="en-US" sz="3600" dirty="0">
                <a:solidFill>
                  <a:schemeClr val="bg1"/>
                </a:solidFill>
                <a:latin typeface="Century Schoolbook" panose="02040604050505020304" pitchFamily="18" charset="0"/>
                <a:cs typeface="Aharoni" panose="02010803020104030203" pitchFamily="2" charset="-79"/>
              </a:rPr>
              <a:t>KY Allocation $</a:t>
            </a:r>
          </a:p>
          <a:p>
            <a:pPr marL="342900" lvl="1" indent="0" algn="ctr">
              <a:lnSpc>
                <a:spcPct val="150000"/>
              </a:lnSpc>
              <a:spcAft>
                <a:spcPts val="900"/>
              </a:spcAft>
              <a:buNone/>
              <a:tabLst>
                <a:tab pos="5829300" algn="r"/>
              </a:tabLst>
            </a:pPr>
            <a:r>
              <a:rPr lang="en-US" sz="3600" u="sng" dirty="0">
                <a:solidFill>
                  <a:schemeClr val="bg1"/>
                </a:solidFill>
                <a:latin typeface="Century Schoolbook" panose="02040604050505020304" pitchFamily="18" charset="0"/>
                <a:cs typeface="Aharoni" panose="02010803020104030203" pitchFamily="2" charset="-79"/>
              </a:rPr>
              <a:t>Less: Admin Costs $</a:t>
            </a:r>
          </a:p>
          <a:p>
            <a:pPr marL="342900" lvl="1" algn="ctr">
              <a:lnSpc>
                <a:spcPct val="150000"/>
              </a:lnSpc>
              <a:spcAft>
                <a:spcPts val="900"/>
              </a:spcAft>
              <a:tabLst>
                <a:tab pos="5829300" algn="r"/>
              </a:tabLst>
            </a:pPr>
            <a:r>
              <a:rPr lang="en-US" sz="3600" dirty="0">
                <a:solidFill>
                  <a:schemeClr val="bg1"/>
                </a:solidFill>
                <a:latin typeface="Century Schoolbook" panose="02040604050505020304" pitchFamily="18" charset="0"/>
                <a:cs typeface="Aharoni" panose="02010803020104030203" pitchFamily="2" charset="-79"/>
              </a:rPr>
              <a:t>Total Amount for Distribution </a:t>
            </a:r>
            <a:r>
              <a:rPr lang="en-US" sz="3600" b="1" dirty="0">
                <a:solidFill>
                  <a:schemeClr val="bg1"/>
                </a:solidFill>
                <a:latin typeface="Century Schoolbook" panose="02040604050505020304" pitchFamily="18" charset="0"/>
                <a:cs typeface="Aharoni" panose="02010803020104030203" pitchFamily="2" charset="-79"/>
              </a:rPr>
              <a:t>$</a:t>
            </a:r>
          </a:p>
          <a:p>
            <a:pPr marL="342900" lvl="1" indent="0">
              <a:spcAft>
                <a:spcPts val="900"/>
              </a:spcAft>
              <a:buNone/>
              <a:tabLst>
                <a:tab pos="5829300" algn="r"/>
              </a:tabLst>
            </a:pPr>
            <a:r>
              <a:rPr lang="en-US" sz="4000" dirty="0">
                <a:solidFill>
                  <a:schemeClr val="bg1"/>
                </a:solidFill>
                <a:cs typeface="Aharoni" panose="02010803020104030203" pitchFamily="2" charset="-79"/>
              </a:rPr>
              <a:t>                     </a:t>
            </a:r>
            <a:endParaRPr lang="en-US" sz="4000" b="1" dirty="0">
              <a:solidFill>
                <a:schemeClr val="bg1"/>
              </a:solidFill>
              <a:cs typeface="Aharoni" panose="02010803020104030203" pitchFamily="2" charset="-79"/>
            </a:endParaRPr>
          </a:p>
        </p:txBody>
      </p:sp>
    </p:spTree>
    <p:extLst>
      <p:ext uri="{BB962C8B-B14F-4D97-AF65-F5344CB8AC3E}">
        <p14:creationId xmlns:p14="http://schemas.microsoft.com/office/powerpoint/2010/main" val="35885365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142188" y="997528"/>
            <a:ext cx="11745882" cy="4647426"/>
          </a:xfrm>
          <a:prstGeom prst="rect">
            <a:avLst/>
          </a:prstGeom>
          <a:noFill/>
        </p:spPr>
        <p:txBody>
          <a:bodyPr wrap="square" rtlCol="0">
            <a:spAutoFit/>
          </a:bodyPr>
          <a:lstStyle/>
          <a:p>
            <a:pPr marL="342900" indent="-342900">
              <a:buFont typeface="Wingdings" panose="05000000000000000000" pitchFamily="2" charset="2"/>
              <a:buChar char="§"/>
            </a:pPr>
            <a:endParaRPr lang="en-US" sz="2000" dirty="0">
              <a:solidFill>
                <a:schemeClr val="bg1"/>
              </a:solidFill>
              <a:latin typeface="Century Schoolbook" panose="02040604050505020304" pitchFamily="18" charset="0"/>
            </a:endParaRPr>
          </a:p>
          <a:p>
            <a:pPr marL="342900" indent="-342900">
              <a:buFont typeface="Wingdings" panose="05000000000000000000" pitchFamily="2" charset="2"/>
              <a:buChar char="§"/>
            </a:pPr>
            <a:r>
              <a:rPr lang="en-US" sz="2000" dirty="0">
                <a:solidFill>
                  <a:schemeClr val="bg1"/>
                </a:solidFill>
                <a:latin typeface="Century Schoolbook" panose="02040604050505020304" pitchFamily="18" charset="0"/>
              </a:rPr>
              <a:t>The CARES Act established the Coronavirus Relief Fund (the “Fund”) and appropriated $150 billion to the Fund.</a:t>
            </a:r>
          </a:p>
          <a:p>
            <a:pPr marL="285750" indent="-285750">
              <a:buFont typeface="Wingdings" panose="05000000000000000000" pitchFamily="2" charset="2"/>
              <a:buChar char="Ø"/>
            </a:pPr>
            <a:endParaRPr lang="en-US" sz="2000" dirty="0">
              <a:solidFill>
                <a:schemeClr val="bg1"/>
              </a:solidFill>
              <a:latin typeface="Century Schoolbook" panose="02040604050505020304" pitchFamily="18" charset="0"/>
            </a:endParaRPr>
          </a:p>
          <a:p>
            <a:endParaRPr lang="en-US" sz="2000" dirty="0">
              <a:solidFill>
                <a:schemeClr val="bg1"/>
              </a:solidFill>
              <a:latin typeface="Century Schoolbook" panose="02040604050505020304" pitchFamily="18" charset="0"/>
            </a:endParaRPr>
          </a:p>
          <a:p>
            <a:pPr marL="342900" indent="-342900">
              <a:buFont typeface="Wingdings" panose="05000000000000000000" pitchFamily="2" charset="2"/>
              <a:buChar char="§"/>
            </a:pPr>
            <a:r>
              <a:rPr lang="en-US" sz="2000" dirty="0">
                <a:solidFill>
                  <a:schemeClr val="bg1"/>
                </a:solidFill>
                <a:latin typeface="Century Schoolbook" panose="02040604050505020304" pitchFamily="18" charset="0"/>
              </a:rPr>
              <a:t>Under the CARES Act, the Fund is to be used to make payments for specified uses to States and certain local governments; the District of Columbia and U.S. Territories (consisting of the Commonwealth of Puerto Rico, the United States Virgin Islands, Guam, American Samoa, and the Commonwealth of the Northern Mariana Islands); and Tribal governments to be used to make payments for specified uses to States and certain local governments; the District of Columbia and U.S. Territories (consisting of the Commonwealth of Puerto Rico, the United States Virgin Islands, Guam, American Samoa, and the Commonwealth of the Northern Mariana Islands); and Tribal governments</a:t>
            </a:r>
          </a:p>
          <a:p>
            <a:endParaRPr lang="en-US" dirty="0"/>
          </a:p>
          <a:p>
            <a:endParaRPr lang="en-US" dirty="0"/>
          </a:p>
        </p:txBody>
      </p:sp>
    </p:spTree>
    <p:extLst>
      <p:ext uri="{BB962C8B-B14F-4D97-AF65-F5344CB8AC3E}">
        <p14:creationId xmlns:p14="http://schemas.microsoft.com/office/powerpoint/2010/main" val="29068295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GENERAL INFORMATION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graphicFrame>
        <p:nvGraphicFramePr>
          <p:cNvPr id="7" name="Table 6">
            <a:extLst>
              <a:ext uri="{FF2B5EF4-FFF2-40B4-BE49-F238E27FC236}">
                <a16:creationId xmlns:a16="http://schemas.microsoft.com/office/drawing/2014/main" id="{BB9D9D97-EA9F-4FEE-BB9F-90ED47D74ECC}"/>
              </a:ext>
            </a:extLst>
          </p:cNvPr>
          <p:cNvGraphicFramePr>
            <a:graphicFrameLocks noGrp="1"/>
          </p:cNvGraphicFramePr>
          <p:nvPr>
            <p:extLst>
              <p:ext uri="{D42A27DB-BD31-4B8C-83A1-F6EECF244321}">
                <p14:modId xmlns:p14="http://schemas.microsoft.com/office/powerpoint/2010/main" val="2249142003"/>
              </p:ext>
            </p:extLst>
          </p:nvPr>
        </p:nvGraphicFramePr>
        <p:xfrm>
          <a:off x="250059" y="1103501"/>
          <a:ext cx="11785186" cy="4992499"/>
        </p:xfrm>
        <a:graphic>
          <a:graphicData uri="http://schemas.openxmlformats.org/drawingml/2006/table">
            <a:tbl>
              <a:tblPr firstRow="1" bandRow="1">
                <a:tableStyleId>{5DA37D80-6434-44D0-A028-1B22A696006F}</a:tableStyleId>
              </a:tblPr>
              <a:tblGrid>
                <a:gridCol w="5892593">
                  <a:extLst>
                    <a:ext uri="{9D8B030D-6E8A-4147-A177-3AD203B41FA5}">
                      <a16:colId xmlns:a16="http://schemas.microsoft.com/office/drawing/2014/main" val="2744290166"/>
                    </a:ext>
                  </a:extLst>
                </a:gridCol>
                <a:gridCol w="5892593">
                  <a:extLst>
                    <a:ext uri="{9D8B030D-6E8A-4147-A177-3AD203B41FA5}">
                      <a16:colId xmlns:a16="http://schemas.microsoft.com/office/drawing/2014/main" val="2356852881"/>
                    </a:ext>
                  </a:extLst>
                </a:gridCol>
              </a:tblGrid>
              <a:tr h="652261">
                <a:tc gridSpan="2">
                  <a:txBody>
                    <a:bodyPr/>
                    <a:lstStyle/>
                    <a:p>
                      <a:r>
                        <a:rPr lang="en-US" sz="3200" dirty="0">
                          <a:solidFill>
                            <a:schemeClr val="bg1"/>
                          </a:solidFill>
                        </a:rPr>
                        <a:t>CDBG-CV Split of Funds </a:t>
                      </a:r>
                    </a:p>
                  </a:txBody>
                  <a:tcPr anchor="ctr"/>
                </a:tc>
                <a:tc hMerge="1">
                  <a:txBody>
                    <a:bodyPr/>
                    <a:lstStyle/>
                    <a:p>
                      <a:pPr algn="ctr"/>
                      <a:endParaRPr lang="en-US"/>
                    </a:p>
                  </a:txBody>
                  <a:tcPr anchor="ctr"/>
                </a:tc>
                <a:extLst>
                  <a:ext uri="{0D108BD9-81ED-4DB2-BD59-A6C34878D82A}">
                    <a16:rowId xmlns:a16="http://schemas.microsoft.com/office/drawing/2014/main" val="3654182399"/>
                  </a:ext>
                </a:extLst>
              </a:tr>
              <a:tr h="723373">
                <a:tc>
                  <a:txBody>
                    <a:bodyPr/>
                    <a:lstStyle/>
                    <a:p>
                      <a:r>
                        <a:rPr lang="en-US" sz="2800" dirty="0">
                          <a:solidFill>
                            <a:schemeClr val="bg1"/>
                          </a:solidFill>
                        </a:rPr>
                        <a:t>CDBG-CV1</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2800" dirty="0">
                          <a:solidFill>
                            <a:schemeClr val="bg1"/>
                          </a:solidFill>
                        </a:rPr>
                        <a:t>$15,568,714</a:t>
                      </a:r>
                      <a:endParaRPr lang="en-US" sz="2800" dirty="0">
                        <a:solidFill>
                          <a:schemeClr val="bg1"/>
                        </a:solidFill>
                        <a:cs typeface="Aharoni" panose="02010803020104030203" pitchFamily="2" charset="-79"/>
                      </a:endParaRPr>
                    </a:p>
                  </a:txBody>
                  <a:tcPr anchor="ctr"/>
                </a:tc>
                <a:extLst>
                  <a:ext uri="{0D108BD9-81ED-4DB2-BD59-A6C34878D82A}">
                    <a16:rowId xmlns:a16="http://schemas.microsoft.com/office/drawing/2014/main" val="2303458091"/>
                  </a:ext>
                </a:extLst>
              </a:tr>
              <a:tr h="723373">
                <a:tc>
                  <a:txBody>
                    <a:bodyPr/>
                    <a:lstStyle/>
                    <a:p>
                      <a:r>
                        <a:rPr lang="en-US" sz="2800" dirty="0">
                          <a:solidFill>
                            <a:schemeClr val="bg1"/>
                          </a:solidFill>
                        </a:rPr>
                        <a:t>CDBG-CV2</a:t>
                      </a:r>
                    </a:p>
                  </a:txBody>
                  <a:tcPr anchor="ctr"/>
                </a:tc>
                <a:tc>
                  <a:txBody>
                    <a:bodyPr/>
                    <a:lstStyle/>
                    <a:p>
                      <a:pPr algn="ctr"/>
                      <a:r>
                        <a:rPr lang="en-US" sz="2800" dirty="0">
                          <a:solidFill>
                            <a:schemeClr val="bg1"/>
                          </a:solidFill>
                        </a:rPr>
                        <a:t>$16,983,620</a:t>
                      </a:r>
                    </a:p>
                  </a:txBody>
                  <a:tcPr anchor="ctr"/>
                </a:tc>
                <a:extLst>
                  <a:ext uri="{0D108BD9-81ED-4DB2-BD59-A6C34878D82A}">
                    <a16:rowId xmlns:a16="http://schemas.microsoft.com/office/drawing/2014/main" val="4076707844"/>
                  </a:ext>
                </a:extLst>
              </a:tr>
              <a:tr h="723373">
                <a:tc>
                  <a:txBody>
                    <a:bodyPr/>
                    <a:lstStyle/>
                    <a:p>
                      <a:r>
                        <a:rPr lang="en-US" sz="2800" dirty="0">
                          <a:solidFill>
                            <a:schemeClr val="bg1"/>
                          </a:solidFill>
                        </a:rPr>
                        <a:t>CDBG-CV3</a:t>
                      </a:r>
                    </a:p>
                  </a:txBody>
                  <a:tcPr anchor="ctr"/>
                </a:tc>
                <a:tc>
                  <a:txBody>
                    <a:bodyPr/>
                    <a:lstStyle/>
                    <a:p>
                      <a:pPr algn="ctr"/>
                      <a:r>
                        <a:rPr lang="en-US" sz="2800" dirty="0">
                          <a:solidFill>
                            <a:schemeClr val="bg1"/>
                          </a:solidFill>
                        </a:rPr>
                        <a:t>$8,484,428</a:t>
                      </a:r>
                    </a:p>
                  </a:txBody>
                  <a:tcPr anchor="ctr"/>
                </a:tc>
                <a:extLst>
                  <a:ext uri="{0D108BD9-81ED-4DB2-BD59-A6C34878D82A}">
                    <a16:rowId xmlns:a16="http://schemas.microsoft.com/office/drawing/2014/main" val="2662951749"/>
                  </a:ext>
                </a:extLst>
              </a:tr>
              <a:tr h="723373">
                <a:tc>
                  <a:txBody>
                    <a:bodyPr/>
                    <a:lstStyle/>
                    <a:p>
                      <a:r>
                        <a:rPr lang="en-US" sz="2800" dirty="0">
                          <a:solidFill>
                            <a:schemeClr val="bg1"/>
                          </a:solidFill>
                        </a:rPr>
                        <a:t>Subtotal</a:t>
                      </a:r>
                    </a:p>
                  </a:txBody>
                  <a:tcPr anchor="ctr"/>
                </a:tc>
                <a:tc>
                  <a:txBody>
                    <a:bodyPr/>
                    <a:lstStyle/>
                    <a:p>
                      <a:pPr algn="ctr"/>
                      <a:r>
                        <a:rPr lang="en-US" sz="2800" dirty="0">
                          <a:solidFill>
                            <a:schemeClr val="bg1"/>
                          </a:solidFill>
                        </a:rPr>
                        <a:t>$41,036,762</a:t>
                      </a:r>
                    </a:p>
                  </a:txBody>
                  <a:tcPr anchor="ctr"/>
                </a:tc>
                <a:extLst>
                  <a:ext uri="{0D108BD9-81ED-4DB2-BD59-A6C34878D82A}">
                    <a16:rowId xmlns:a16="http://schemas.microsoft.com/office/drawing/2014/main" val="2046186941"/>
                  </a:ext>
                </a:extLst>
              </a:tr>
              <a:tr h="723373">
                <a:tc>
                  <a:txBody>
                    <a:bodyPr/>
                    <a:lstStyle/>
                    <a:p>
                      <a:r>
                        <a:rPr lang="en-US" sz="2800" dirty="0">
                          <a:solidFill>
                            <a:schemeClr val="bg1"/>
                          </a:solidFill>
                        </a:rPr>
                        <a:t>DLG</a:t>
                      </a:r>
                      <a:r>
                        <a:rPr lang="en-US" sz="2800" baseline="0" dirty="0">
                          <a:solidFill>
                            <a:schemeClr val="bg1"/>
                          </a:solidFill>
                        </a:rPr>
                        <a:t> Admin</a:t>
                      </a:r>
                      <a:endParaRPr lang="en-US" sz="2800" dirty="0">
                        <a:solidFill>
                          <a:schemeClr val="bg1"/>
                        </a:solidFill>
                      </a:endParaRPr>
                    </a:p>
                  </a:txBody>
                  <a:tcPr anchor="ctr"/>
                </a:tc>
                <a:tc>
                  <a:txBody>
                    <a:bodyPr/>
                    <a:lstStyle/>
                    <a:p>
                      <a:pPr algn="ctr"/>
                      <a:r>
                        <a:rPr lang="en-US" sz="2800" dirty="0">
                          <a:solidFill>
                            <a:schemeClr val="bg1"/>
                          </a:solidFill>
                        </a:rPr>
                        <a:t>($2,051,838)</a:t>
                      </a:r>
                    </a:p>
                  </a:txBody>
                  <a:tcPr anchor="ctr"/>
                </a:tc>
                <a:extLst>
                  <a:ext uri="{0D108BD9-81ED-4DB2-BD59-A6C34878D82A}">
                    <a16:rowId xmlns:a16="http://schemas.microsoft.com/office/drawing/2014/main" val="438183885"/>
                  </a:ext>
                </a:extLst>
              </a:tr>
              <a:tr h="723373">
                <a:tc>
                  <a:txBody>
                    <a:bodyPr/>
                    <a:lstStyle/>
                    <a:p>
                      <a:r>
                        <a:rPr lang="en-US" sz="2800" dirty="0">
                          <a:solidFill>
                            <a:schemeClr val="bg1"/>
                          </a:solidFill>
                        </a:rPr>
                        <a:t>Total Available </a:t>
                      </a:r>
                    </a:p>
                  </a:txBody>
                  <a:tcPr anchor="ctr"/>
                </a:tc>
                <a:tc>
                  <a:txBody>
                    <a:bodyPr/>
                    <a:lstStyle/>
                    <a:p>
                      <a:pPr algn="ctr"/>
                      <a:r>
                        <a:rPr lang="en-US" sz="2800" dirty="0">
                          <a:solidFill>
                            <a:schemeClr val="bg1"/>
                          </a:solidFill>
                        </a:rPr>
                        <a:t>$38,984,924</a:t>
                      </a:r>
                    </a:p>
                  </a:txBody>
                  <a:tcPr anchor="ctr"/>
                </a:tc>
                <a:extLst>
                  <a:ext uri="{0D108BD9-81ED-4DB2-BD59-A6C34878D82A}">
                    <a16:rowId xmlns:a16="http://schemas.microsoft.com/office/drawing/2014/main" val="1601898672"/>
                  </a:ext>
                </a:extLst>
              </a:tr>
            </a:tbl>
          </a:graphicData>
        </a:graphic>
      </p:graphicFrame>
    </p:spTree>
    <p:extLst>
      <p:ext uri="{BB962C8B-B14F-4D97-AF65-F5344CB8AC3E}">
        <p14:creationId xmlns:p14="http://schemas.microsoft.com/office/powerpoint/2010/main" val="38077532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GENERAL INFORMATION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844662" y="1367911"/>
            <a:ext cx="10183091" cy="5170646"/>
          </a:xfrm>
          <a:prstGeom prst="rect">
            <a:avLst/>
          </a:prstGeom>
          <a:noFill/>
        </p:spPr>
        <p:txBody>
          <a:bodyPr wrap="square" rtlCol="0">
            <a:spAutoFit/>
          </a:bodyPr>
          <a:lstStyle/>
          <a:p>
            <a:pPr algn="ctr">
              <a:buNone/>
            </a:pPr>
            <a:r>
              <a:rPr lang="en-US" sz="2800" b="1" u="sng" dirty="0">
                <a:solidFill>
                  <a:schemeClr val="bg1"/>
                </a:solidFill>
                <a:latin typeface="Century Schoolbook" panose="02040604050505020304" pitchFamily="18" charset="0"/>
              </a:rPr>
              <a:t>Submission of Applications</a:t>
            </a:r>
          </a:p>
          <a:p>
            <a:pPr algn="ctr">
              <a:buNone/>
            </a:pPr>
            <a:endParaRPr lang="en-US" sz="2400" b="1" dirty="0">
              <a:solidFill>
                <a:schemeClr val="bg1"/>
              </a:solidFill>
              <a:latin typeface="Century Schoolbook" panose="02040604050505020304" pitchFamily="18" charset="0"/>
            </a:endParaRPr>
          </a:p>
          <a:p>
            <a:pPr algn="ctr">
              <a:buNone/>
            </a:pPr>
            <a:r>
              <a:rPr lang="en-US" sz="2400" b="1" dirty="0">
                <a:solidFill>
                  <a:schemeClr val="bg1"/>
                </a:solidFill>
                <a:latin typeface="Century Schoolbook" panose="02040604050505020304" pitchFamily="18" charset="0"/>
              </a:rPr>
              <a:t>Department for Local Government</a:t>
            </a:r>
          </a:p>
          <a:p>
            <a:pPr algn="ctr">
              <a:buNone/>
            </a:pPr>
            <a:r>
              <a:rPr lang="en-US" sz="2400" b="1" dirty="0">
                <a:solidFill>
                  <a:schemeClr val="bg1"/>
                </a:solidFill>
                <a:latin typeface="Century Schoolbook" panose="02040604050505020304" pitchFamily="18" charset="0"/>
              </a:rPr>
              <a:t>Office of Federal Grants</a:t>
            </a:r>
          </a:p>
          <a:p>
            <a:pPr algn="ctr">
              <a:buNone/>
            </a:pPr>
            <a:r>
              <a:rPr lang="en-US" sz="2400" b="1" dirty="0">
                <a:solidFill>
                  <a:schemeClr val="bg1"/>
                </a:solidFill>
                <a:latin typeface="Century Schoolbook" panose="02040604050505020304" pitchFamily="18" charset="0"/>
              </a:rPr>
              <a:t>100 Airport Rd.</a:t>
            </a:r>
          </a:p>
          <a:p>
            <a:pPr algn="ctr">
              <a:buNone/>
            </a:pPr>
            <a:r>
              <a:rPr lang="en-US" sz="2400" b="1" dirty="0">
                <a:solidFill>
                  <a:schemeClr val="bg1"/>
                </a:solidFill>
                <a:latin typeface="Century Schoolbook" panose="02040604050505020304" pitchFamily="18" charset="0"/>
              </a:rPr>
              <a:t>3</a:t>
            </a:r>
            <a:r>
              <a:rPr lang="en-US" sz="2400" b="1" baseline="30000" dirty="0">
                <a:solidFill>
                  <a:schemeClr val="bg1"/>
                </a:solidFill>
                <a:latin typeface="Century Schoolbook" panose="02040604050505020304" pitchFamily="18" charset="0"/>
              </a:rPr>
              <a:t>rd</a:t>
            </a:r>
            <a:r>
              <a:rPr lang="en-US" sz="2400" b="1" dirty="0">
                <a:solidFill>
                  <a:schemeClr val="bg1"/>
                </a:solidFill>
                <a:latin typeface="Century Schoolbook" panose="02040604050505020304" pitchFamily="18" charset="0"/>
              </a:rPr>
              <a:t> Floor</a:t>
            </a:r>
          </a:p>
          <a:p>
            <a:pPr algn="ctr">
              <a:buNone/>
            </a:pPr>
            <a:r>
              <a:rPr lang="en-US" sz="2400" b="1" dirty="0">
                <a:solidFill>
                  <a:schemeClr val="bg1"/>
                </a:solidFill>
                <a:latin typeface="Century Schoolbook" panose="02040604050505020304" pitchFamily="18" charset="0"/>
              </a:rPr>
              <a:t>Frankfort, KY 40601</a:t>
            </a:r>
          </a:p>
          <a:p>
            <a:pPr algn="ctr">
              <a:buNone/>
            </a:pPr>
            <a:endParaRPr lang="en-US" sz="2400" dirty="0">
              <a:latin typeface="Century Schoolbook" panose="02040604050505020304" pitchFamily="18" charset="0"/>
            </a:endParaRPr>
          </a:p>
          <a:p>
            <a:pPr algn="ctr">
              <a:buNone/>
            </a:pPr>
            <a:endParaRPr lang="en-US" sz="2400" dirty="0">
              <a:latin typeface="Century Schoolbook" panose="02040604050505020304" pitchFamily="18" charset="0"/>
            </a:endParaRPr>
          </a:p>
          <a:p>
            <a:pPr algn="ctr">
              <a:buNone/>
            </a:pPr>
            <a:r>
              <a:rPr lang="en-US" sz="2400" dirty="0">
                <a:solidFill>
                  <a:srgbClr val="FF0000"/>
                </a:solidFill>
                <a:latin typeface="Century Schoolbook" panose="02040604050505020304" pitchFamily="18" charset="0"/>
              </a:rPr>
              <a:t>*NO ELECTRONIC SUBMISSIONS WILL BE ACCEPTED*</a:t>
            </a:r>
          </a:p>
          <a:p>
            <a:pPr algn="ctr">
              <a:buNone/>
            </a:pPr>
            <a:r>
              <a:rPr lang="en-US" sz="2400" b="1" dirty="0">
                <a:latin typeface="Century Schoolbook" panose="02040604050505020304" pitchFamily="18" charset="0"/>
              </a:rPr>
              <a:t>t</a:t>
            </a:r>
          </a:p>
          <a:p>
            <a:pPr algn="ctr">
              <a:buNone/>
            </a:pPr>
            <a:r>
              <a:rPr lang="en-US" sz="2400" b="1" dirty="0">
                <a:latin typeface="Century Schoolbook" panose="02040604050505020304" pitchFamily="18" charset="0"/>
              </a:rPr>
              <a:t>100 Airport Rd.</a:t>
            </a:r>
          </a:p>
          <a:p>
            <a:pPr algn="ctr">
              <a:buNone/>
            </a:pPr>
            <a:r>
              <a:rPr lang="en-US" sz="1000" b="1" dirty="0">
                <a:latin typeface="Century Schoolbook" panose="02040604050505020304" pitchFamily="18" charset="0"/>
              </a:rPr>
              <a:t>3</a:t>
            </a:r>
            <a:r>
              <a:rPr lang="en-US" sz="1000" b="1" baseline="30000" dirty="0">
                <a:latin typeface="Century Schoolbook" panose="02040604050505020304" pitchFamily="18" charset="0"/>
              </a:rPr>
              <a:t>rd</a:t>
            </a:r>
            <a:r>
              <a:rPr lang="en-US" sz="1000" b="1" dirty="0">
                <a:latin typeface="Century Schoolbook" panose="02040604050505020304" pitchFamily="18" charset="0"/>
              </a:rPr>
              <a:t> Floor</a:t>
            </a:r>
          </a:p>
          <a:p>
            <a:pPr algn="ctr">
              <a:buNone/>
            </a:pPr>
            <a:r>
              <a:rPr lang="en-US" sz="1000" b="1" dirty="0">
                <a:latin typeface="Century Schoolbook" panose="02040604050505020304" pitchFamily="18" charset="0"/>
              </a:rPr>
              <a:t>Frankfort, KY 40601</a:t>
            </a:r>
          </a:p>
          <a:p>
            <a:pPr algn="ctr">
              <a:buNone/>
            </a:pPr>
            <a:endParaRPr lang="en-US" sz="800" dirty="0">
              <a:latin typeface="Century Schoolbook" panose="02040604050505020304" pitchFamily="18" charset="0"/>
            </a:endParaRPr>
          </a:p>
          <a:p>
            <a:pPr algn="ctr">
              <a:buNone/>
            </a:pPr>
            <a:endParaRPr lang="en-US" sz="1000" dirty="0">
              <a:solidFill>
                <a:srgbClr val="FF0000"/>
              </a:solidFill>
              <a:latin typeface="Century Schoolbook" panose="02040604050505020304" pitchFamily="18" charset="0"/>
            </a:endParaRPr>
          </a:p>
        </p:txBody>
      </p:sp>
    </p:spTree>
    <p:extLst>
      <p:ext uri="{BB962C8B-B14F-4D97-AF65-F5344CB8AC3E}">
        <p14:creationId xmlns:p14="http://schemas.microsoft.com/office/powerpoint/2010/main" val="22153594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GENERAL INFORMATION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637100" y="1665369"/>
            <a:ext cx="10183091" cy="3477875"/>
          </a:xfrm>
          <a:prstGeom prst="rect">
            <a:avLst/>
          </a:prstGeom>
          <a:noFill/>
        </p:spPr>
        <p:txBody>
          <a:bodyPr wrap="square" rtlCol="0">
            <a:spAutoFit/>
          </a:bodyPr>
          <a:lstStyle/>
          <a:p>
            <a:pPr algn="ctr">
              <a:buNone/>
            </a:pPr>
            <a:r>
              <a:rPr lang="en-US" sz="2800" b="1" u="sng" dirty="0">
                <a:solidFill>
                  <a:schemeClr val="bg1"/>
                </a:solidFill>
                <a:latin typeface="Century Schoolbook" panose="02040604050505020304" pitchFamily="18" charset="0"/>
              </a:rPr>
              <a:t>Submission of Applications</a:t>
            </a:r>
          </a:p>
          <a:p>
            <a:pPr algn="ctr">
              <a:buNone/>
            </a:pPr>
            <a:endParaRPr lang="en-US" sz="2800" b="1" dirty="0">
              <a:solidFill>
                <a:schemeClr val="bg1"/>
              </a:solidFill>
              <a:latin typeface="Century Schoolbook" panose="02040604050505020304" pitchFamily="18" charset="0"/>
            </a:endParaRPr>
          </a:p>
          <a:p>
            <a:pPr algn="ctr">
              <a:buNone/>
            </a:pPr>
            <a:r>
              <a:rPr lang="en-US" sz="2800" b="1" dirty="0">
                <a:solidFill>
                  <a:schemeClr val="bg1"/>
                </a:solidFill>
                <a:latin typeface="Century Schoolbook" panose="02040604050505020304" pitchFamily="18" charset="0"/>
              </a:rPr>
              <a:t>Application deadline for CDBG-CV projects is September 30, 2021.</a:t>
            </a:r>
          </a:p>
          <a:p>
            <a:pPr algn="ctr">
              <a:buNone/>
            </a:pPr>
            <a:endParaRPr lang="en-US" sz="2800" dirty="0">
              <a:solidFill>
                <a:schemeClr val="bg1"/>
              </a:solidFill>
              <a:latin typeface="Century Schoolbook" panose="02040604050505020304" pitchFamily="18" charset="0"/>
            </a:endParaRPr>
          </a:p>
          <a:p>
            <a:pPr algn="ctr">
              <a:buNone/>
            </a:pPr>
            <a:r>
              <a:rPr lang="en-US" sz="2800" b="1" dirty="0">
                <a:solidFill>
                  <a:srgbClr val="FF0000"/>
                </a:solidFill>
                <a:latin typeface="Century Schoolbook" panose="02040604050505020304" pitchFamily="18" charset="0"/>
              </a:rPr>
              <a:t>*NO ELECTRONIC SUBMISSIONS WILL BE ACCEPTED</a:t>
            </a:r>
          </a:p>
          <a:p>
            <a:pPr>
              <a:spcAft>
                <a:spcPts val="450"/>
              </a:spcAft>
              <a:buNone/>
            </a:pPr>
            <a:endParaRPr lang="en-US" sz="2400" b="1"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15077671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a:latin typeface="Century Schoolbook" panose="02040604050505020304" pitchFamily="18" charset="0"/>
                <a:cs typeface="Aharoni" panose="02010803020104030203" pitchFamily="2" charset="-79"/>
              </a:rPr>
              <a:t>CITIZEN PARTICIPATION</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Content Placeholder 2"/>
          <p:cNvSpPr>
            <a:spLocks noGrp="1"/>
          </p:cNvSpPr>
          <p:nvPr>
            <p:ph idx="1"/>
          </p:nvPr>
        </p:nvSpPr>
        <p:spPr>
          <a:xfrm>
            <a:off x="0" y="1242305"/>
            <a:ext cx="11700588" cy="5335776"/>
          </a:xfrm>
        </p:spPr>
        <p:txBody>
          <a:bodyPr>
            <a:noAutofit/>
          </a:bodyPr>
          <a:lstStyle/>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Advertise the public hearing notice 5-21 days in the local newspaper</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Distribute the public hearing information in other forms (i.e. postings)</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Hold public hearing at a time and place convenient to potential beneficiaries</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Furnish citizens with information regarding the CDBG program</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Undertake efforts to reach LMI persons</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Respond to public comments</a:t>
            </a:r>
          </a:p>
          <a:p>
            <a:pPr lvl="1">
              <a:lnSpc>
                <a:spcPct val="150000"/>
              </a:lnSpc>
              <a:spcAft>
                <a:spcPts val="900"/>
              </a:spcAft>
              <a:buFont typeface="Arial" panose="020B0604020202020204" pitchFamily="34" charset="0"/>
              <a:buChar char="•"/>
            </a:pPr>
            <a:r>
              <a:rPr lang="en-US" dirty="0">
                <a:solidFill>
                  <a:schemeClr val="bg1"/>
                </a:solidFill>
                <a:latin typeface="Century Schoolbook" panose="02040604050505020304" pitchFamily="18" charset="0"/>
              </a:rPr>
              <a:t>May conduct virtual public hearing to accommodate local </a:t>
            </a:r>
            <a:r>
              <a:rPr lang="en-US" dirty="0">
                <a:latin typeface="Century Schoolbook" panose="02040604050505020304" pitchFamily="18" charset="0"/>
              </a:rPr>
              <a:t>COVID-19 restrictions.</a:t>
            </a:r>
          </a:p>
        </p:txBody>
      </p:sp>
    </p:spTree>
    <p:extLst>
      <p:ext uri="{BB962C8B-B14F-4D97-AF65-F5344CB8AC3E}">
        <p14:creationId xmlns:p14="http://schemas.microsoft.com/office/powerpoint/2010/main" val="23348081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004457" y="406750"/>
            <a:ext cx="9533682" cy="4351338"/>
          </a:xfrm>
        </p:spPr>
        <p:txBody>
          <a:bodyPr/>
          <a:lstStyle/>
          <a:p>
            <a:pPr marL="0" indent="0" algn="ctr">
              <a:buNone/>
            </a:pPr>
            <a:endParaRPr lang="en-US" dirty="0">
              <a:solidFill>
                <a:schemeClr val="bg1"/>
              </a:solidFill>
            </a:endParaRPr>
          </a:p>
          <a:p>
            <a:pPr marL="0" indent="0" algn="ctr">
              <a:lnSpc>
                <a:spcPct val="150000"/>
              </a:lnSpc>
              <a:buNone/>
            </a:pPr>
            <a:r>
              <a:rPr lang="en-US" sz="6000" b="1" dirty="0">
                <a:solidFill>
                  <a:schemeClr val="bg1"/>
                </a:solidFill>
                <a:latin typeface="Century Schoolbook" panose="02040604050505020304" pitchFamily="18" charset="0"/>
              </a:rPr>
              <a:t>KENTUCKY STATE </a:t>
            </a:r>
            <a:r>
              <a:rPr lang="en-US" sz="6000" b="1" dirty="0" err="1">
                <a:solidFill>
                  <a:schemeClr val="bg1"/>
                </a:solidFill>
                <a:latin typeface="Century Schoolbook" panose="02040604050505020304" pitchFamily="18" charset="0"/>
              </a:rPr>
              <a:t>eCLEARING</a:t>
            </a:r>
            <a:r>
              <a:rPr lang="en-US" sz="6000" b="1" dirty="0">
                <a:solidFill>
                  <a:schemeClr val="bg1"/>
                </a:solidFill>
                <a:latin typeface="Century Schoolbook" panose="02040604050505020304" pitchFamily="18" charset="0"/>
              </a:rPr>
              <a:t> HOUSE</a:t>
            </a:r>
          </a:p>
        </p:txBody>
      </p:sp>
    </p:spTree>
    <p:extLst>
      <p:ext uri="{BB962C8B-B14F-4D97-AF65-F5344CB8AC3E}">
        <p14:creationId xmlns:p14="http://schemas.microsoft.com/office/powerpoint/2010/main" val="40891092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1015663"/>
          </a:xfrm>
          <a:prstGeom prst="rect">
            <a:avLst/>
          </a:prstGeom>
          <a:solidFill>
            <a:schemeClr val="accent1">
              <a:lumMod val="75000"/>
            </a:schemeClr>
          </a:solidFill>
        </p:spPr>
        <p:txBody>
          <a:bodyPr wrap="square" rtlCol="0">
            <a:spAutoFit/>
          </a:bodyPr>
          <a:lstStyle/>
          <a:p>
            <a:pPr algn="ctr"/>
            <a:r>
              <a:rPr lang="en-US" sz="6000" dirty="0" err="1">
                <a:latin typeface="Century Schoolbook" panose="02040604050505020304" pitchFamily="18" charset="0"/>
              </a:rPr>
              <a:t>eCLEARINGHOUSE</a:t>
            </a:r>
            <a:endParaRPr lang="en-US" sz="60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7" name="Content Placeholder 2"/>
          <p:cNvSpPr>
            <a:spLocks noGrp="1"/>
          </p:cNvSpPr>
          <p:nvPr>
            <p:ph idx="1"/>
          </p:nvPr>
        </p:nvSpPr>
        <p:spPr>
          <a:xfrm>
            <a:off x="304800" y="1201783"/>
            <a:ext cx="11495314" cy="5046617"/>
          </a:xfrm>
        </p:spPr>
        <p:txBody>
          <a:bodyPr>
            <a:noAutofit/>
          </a:bodyPr>
          <a:lstStyle/>
          <a:p>
            <a:pPr>
              <a:lnSpc>
                <a:spcPct val="100000"/>
              </a:lnSpc>
              <a:spcAft>
                <a:spcPts val="1350"/>
              </a:spcAft>
              <a:buNone/>
            </a:pPr>
            <a:r>
              <a:rPr lang="en-US" sz="2400" b="1" dirty="0" err="1">
                <a:solidFill>
                  <a:schemeClr val="bg1"/>
                </a:solidFill>
                <a:latin typeface="Century Schoolbook" panose="02040604050505020304" pitchFamily="18" charset="0"/>
                <a:cs typeface="Aharoni" panose="02010803020104030203" pitchFamily="2" charset="-79"/>
              </a:rPr>
              <a:t>eClearinghouse</a:t>
            </a:r>
            <a:r>
              <a:rPr lang="en-US" sz="2400" b="1" dirty="0">
                <a:solidFill>
                  <a:schemeClr val="bg1"/>
                </a:solidFill>
                <a:latin typeface="Century Schoolbook" panose="02040604050505020304" pitchFamily="18" charset="0"/>
                <a:cs typeface="Aharoni" panose="02010803020104030203" pitchFamily="2" charset="-79"/>
              </a:rPr>
              <a:t> Review</a:t>
            </a:r>
          </a:p>
          <a:p>
            <a:pPr lvl="1">
              <a:lnSpc>
                <a:spcPct val="100000"/>
              </a:lnSpc>
              <a:spcAft>
                <a:spcPts val="900"/>
              </a:spcAft>
            </a:pPr>
            <a:r>
              <a:rPr lang="en-US" sz="2000" dirty="0">
                <a:solidFill>
                  <a:schemeClr val="bg1"/>
                </a:solidFill>
                <a:latin typeface="Century Schoolbook" panose="02040604050505020304" pitchFamily="18" charset="0"/>
                <a:cs typeface="Calibri" panose="020F0502020204030204" pitchFamily="34" charset="0"/>
              </a:rPr>
              <a:t>All CDBG-CV applications are subject to the </a:t>
            </a:r>
            <a:r>
              <a:rPr lang="en-US" sz="2000" dirty="0" err="1">
                <a:solidFill>
                  <a:schemeClr val="bg1"/>
                </a:solidFill>
                <a:latin typeface="Century Schoolbook" panose="02040604050505020304" pitchFamily="18" charset="0"/>
                <a:cs typeface="Calibri" panose="020F0502020204030204" pitchFamily="34" charset="0"/>
              </a:rPr>
              <a:t>eClearinghouse</a:t>
            </a:r>
            <a:r>
              <a:rPr lang="en-US" sz="2000" dirty="0">
                <a:solidFill>
                  <a:schemeClr val="bg1"/>
                </a:solidFill>
                <a:latin typeface="Century Schoolbook" panose="02040604050505020304" pitchFamily="18" charset="0"/>
                <a:cs typeface="Calibri" panose="020F0502020204030204" pitchFamily="34" charset="0"/>
              </a:rPr>
              <a:t> Review process and must have an endorsement letter submitted with the application</a:t>
            </a:r>
          </a:p>
          <a:p>
            <a:pPr lvl="1">
              <a:lnSpc>
                <a:spcPct val="100000"/>
              </a:lnSpc>
              <a:spcAft>
                <a:spcPts val="900"/>
              </a:spcAft>
            </a:pPr>
            <a:r>
              <a:rPr lang="en-US" sz="2000" dirty="0">
                <a:solidFill>
                  <a:schemeClr val="bg1"/>
                </a:solidFill>
                <a:latin typeface="Century Schoolbook" panose="02040604050505020304" pitchFamily="18" charset="0"/>
                <a:cs typeface="Calibri" panose="020F0502020204030204" pitchFamily="34" charset="0"/>
              </a:rPr>
              <a:t>Failure to do so will disqualify the application</a:t>
            </a:r>
          </a:p>
          <a:p>
            <a:pPr lvl="1">
              <a:lnSpc>
                <a:spcPct val="100000"/>
              </a:lnSpc>
              <a:spcAft>
                <a:spcPts val="900"/>
              </a:spcAft>
            </a:pPr>
            <a:r>
              <a:rPr lang="en-US" sz="2000" dirty="0">
                <a:solidFill>
                  <a:schemeClr val="bg1"/>
                </a:solidFill>
                <a:latin typeface="Century Schoolbook" panose="02040604050505020304" pitchFamily="18" charset="0"/>
                <a:cs typeface="Calibri" panose="020F0502020204030204" pitchFamily="34" charset="0"/>
              </a:rPr>
              <a:t>In order to secure the endorsement letter, applicants must submit a request for review to the </a:t>
            </a:r>
            <a:r>
              <a:rPr lang="en-US" sz="2000" dirty="0" err="1">
                <a:solidFill>
                  <a:schemeClr val="bg1"/>
                </a:solidFill>
                <a:latin typeface="Century Schoolbook" panose="02040604050505020304" pitchFamily="18" charset="0"/>
                <a:cs typeface="Calibri" panose="020F0502020204030204" pitchFamily="34" charset="0"/>
              </a:rPr>
              <a:t>eClearinghouse</a:t>
            </a:r>
            <a:r>
              <a:rPr lang="en-US" sz="2000" dirty="0">
                <a:solidFill>
                  <a:schemeClr val="bg1"/>
                </a:solidFill>
                <a:latin typeface="Century Schoolbook" panose="02040604050505020304" pitchFamily="18" charset="0"/>
                <a:cs typeface="Calibri" panose="020F0502020204030204" pitchFamily="34" charset="0"/>
              </a:rPr>
              <a:t> at least thirty (30) working days prior to submission of a CDBG application to DLG to make sure it gets an endorsement letter in time to submit with the application</a:t>
            </a:r>
          </a:p>
          <a:p>
            <a:pPr lvl="1">
              <a:lnSpc>
                <a:spcPct val="100000"/>
              </a:lnSpc>
              <a:spcAft>
                <a:spcPts val="900"/>
              </a:spcAft>
            </a:pPr>
            <a:r>
              <a:rPr lang="en-US" sz="2000" dirty="0">
                <a:solidFill>
                  <a:schemeClr val="bg1"/>
                </a:solidFill>
                <a:latin typeface="Century Schoolbook" panose="02040604050505020304" pitchFamily="18" charset="0"/>
                <a:cs typeface="Calibri" panose="020F0502020204030204" pitchFamily="34" charset="0"/>
              </a:rPr>
              <a:t>This process can be started immediately…TODAY!</a:t>
            </a:r>
          </a:p>
          <a:p>
            <a:pPr lvl="1">
              <a:spcAft>
                <a:spcPts val="900"/>
              </a:spcAft>
            </a:pPr>
            <a:r>
              <a:rPr lang="en-US" sz="2000" dirty="0">
                <a:solidFill>
                  <a:schemeClr val="bg1"/>
                </a:solidFill>
                <a:latin typeface="Century Schoolbook" panose="02040604050505020304" pitchFamily="18" charset="0"/>
                <a:cs typeface="Calibri" panose="020F0502020204030204" pitchFamily="34" charset="0"/>
              </a:rPr>
              <a:t>For </a:t>
            </a:r>
            <a:r>
              <a:rPr lang="en-US" sz="2000" dirty="0" err="1">
                <a:solidFill>
                  <a:schemeClr val="bg1"/>
                </a:solidFill>
                <a:latin typeface="Century Schoolbook" panose="02040604050505020304" pitchFamily="18" charset="0"/>
                <a:cs typeface="Calibri" panose="020F0502020204030204" pitchFamily="34" charset="0"/>
              </a:rPr>
              <a:t>eClearinghouse</a:t>
            </a:r>
            <a:r>
              <a:rPr lang="en-US" sz="2000" dirty="0">
                <a:solidFill>
                  <a:schemeClr val="bg1"/>
                </a:solidFill>
                <a:latin typeface="Century Schoolbook" panose="02040604050505020304" pitchFamily="18" charset="0"/>
                <a:cs typeface="Calibri" panose="020F0502020204030204" pitchFamily="34" charset="0"/>
              </a:rPr>
              <a:t> submissions, go to </a:t>
            </a:r>
            <a:r>
              <a:rPr lang="en-US" sz="2000" dirty="0">
                <a:ln w="0"/>
                <a:solidFill>
                  <a:schemeClr val="bg1"/>
                </a:solidFill>
                <a:effectLst>
                  <a:outerShdw blurRad="38100" dist="19050" dir="2700000" algn="tl" rotWithShape="0">
                    <a:schemeClr val="dk1">
                      <a:alpha val="40000"/>
                    </a:schemeClr>
                  </a:outerShdw>
                </a:effectLst>
                <a:latin typeface="Century Schoolbook" panose="02040604050505020304" pitchFamily="18" charset="0"/>
                <a:cs typeface="Calibri" panose="020F0502020204030204" pitchFamily="34" charset="0"/>
                <a:hlinkClick r:id="rId3"/>
              </a:rPr>
              <a:t>http://kydlgweb.ky.gov/eClearinghouse/16_echHome.cfm</a:t>
            </a:r>
            <a:endParaRPr lang="en-US" sz="2000" dirty="0">
              <a:ln w="0"/>
              <a:solidFill>
                <a:schemeClr val="bg1"/>
              </a:solidFill>
              <a:effectLst>
                <a:outerShdw blurRad="38100" dist="19050" dir="2700000" algn="tl" rotWithShape="0">
                  <a:schemeClr val="dk1">
                    <a:alpha val="40000"/>
                  </a:schemeClr>
                </a:outerShdw>
              </a:effectLst>
              <a:latin typeface="Century Schoolbook" panose="02040604050505020304" pitchFamily="18" charset="0"/>
              <a:cs typeface="Calibri" panose="020F0502020204030204" pitchFamily="34" charset="0"/>
            </a:endParaRPr>
          </a:p>
          <a:p>
            <a:pPr lvl="1">
              <a:spcAft>
                <a:spcPts val="900"/>
              </a:spcAft>
            </a:pPr>
            <a:r>
              <a:rPr lang="en-US" sz="2000" dirty="0">
                <a:solidFill>
                  <a:schemeClr val="bg1"/>
                </a:solidFill>
                <a:latin typeface="Century Schoolbook" panose="02040604050505020304" pitchFamily="18" charset="0"/>
                <a:cs typeface="Calibri" panose="020F0502020204030204" pitchFamily="34" charset="0"/>
              </a:rPr>
              <a:t>If you need further assistance, please contact Lee </a:t>
            </a:r>
            <a:r>
              <a:rPr lang="en-US" sz="2000" dirty="0" err="1">
                <a:solidFill>
                  <a:schemeClr val="bg1"/>
                </a:solidFill>
                <a:latin typeface="Century Schoolbook" panose="02040604050505020304" pitchFamily="18" charset="0"/>
                <a:cs typeface="Calibri" panose="020F0502020204030204" pitchFamily="34" charset="0"/>
              </a:rPr>
              <a:t>Nalley</a:t>
            </a:r>
            <a:r>
              <a:rPr lang="en-US" sz="2000" dirty="0">
                <a:solidFill>
                  <a:schemeClr val="bg1"/>
                </a:solidFill>
                <a:latin typeface="Century Schoolbook" panose="02040604050505020304" pitchFamily="18" charset="0"/>
                <a:cs typeface="Calibri" panose="020F0502020204030204" pitchFamily="34" charset="0"/>
              </a:rPr>
              <a:t> at </a:t>
            </a:r>
            <a:r>
              <a:rPr lang="en-US" sz="2000" b="1" dirty="0">
                <a:solidFill>
                  <a:schemeClr val="bg1"/>
                </a:solidFill>
                <a:latin typeface="Century Schoolbook" panose="02040604050505020304" pitchFamily="18" charset="0"/>
                <a:cs typeface="Calibri" panose="020F0502020204030204" pitchFamily="34" charset="0"/>
                <a:hlinkClick r:id="rId4"/>
              </a:rPr>
              <a:t>Lee.Nalley@ky.gov</a:t>
            </a:r>
            <a:r>
              <a:rPr lang="en-US" sz="2000" dirty="0">
                <a:solidFill>
                  <a:schemeClr val="bg1"/>
                </a:solidFill>
                <a:latin typeface="Century Schoolbook" panose="02040604050505020304" pitchFamily="18" charset="0"/>
                <a:cs typeface="Calibri" panose="020F0502020204030204" pitchFamily="34" charset="0"/>
              </a:rPr>
              <a:t> or </a:t>
            </a:r>
            <a:r>
              <a:rPr lang="en-US" sz="2000" b="1" dirty="0">
                <a:solidFill>
                  <a:schemeClr val="bg1"/>
                </a:solidFill>
                <a:latin typeface="Century Schoolbook" panose="02040604050505020304" pitchFamily="18" charset="0"/>
                <a:ea typeface="Calibri" panose="020F0502020204030204" pitchFamily="34" charset="0"/>
                <a:cs typeface="Calibri" panose="020F0502020204030204" pitchFamily="34" charset="0"/>
              </a:rPr>
              <a:t>502-892-3462</a:t>
            </a:r>
            <a:endParaRPr lang="en-US" sz="2000" dirty="0">
              <a:solidFill>
                <a:schemeClr val="bg1"/>
              </a:solidFill>
              <a:latin typeface="Century Schoolbook" panose="02040604050505020304" pitchFamily="18" charset="0"/>
              <a:cs typeface="Calibri" panose="020F0502020204030204" pitchFamily="34" charset="0"/>
            </a:endParaRPr>
          </a:p>
        </p:txBody>
      </p:sp>
    </p:spTree>
    <p:extLst>
      <p:ext uri="{BB962C8B-B14F-4D97-AF65-F5344CB8AC3E}">
        <p14:creationId xmlns:p14="http://schemas.microsoft.com/office/powerpoint/2010/main" val="3125028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MEETING NATIONAL OBJECTIVES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pic>
        <p:nvPicPr>
          <p:cNvPr id="8" name="Content Placeholder 7">
            <a:extLst>
              <a:ext uri="{FF2B5EF4-FFF2-40B4-BE49-F238E27FC236}">
                <a16:creationId xmlns:a16="http://schemas.microsoft.com/office/drawing/2014/main" id="{02C3B0A6-780F-46AA-A959-28CB8C1594EE}"/>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844731" y="861774"/>
            <a:ext cx="10816046" cy="5386626"/>
          </a:xfrm>
          <a:prstGeom prst="rect">
            <a:avLst/>
          </a:prstGeom>
        </p:spPr>
      </p:pic>
    </p:spTree>
    <p:extLst>
      <p:ext uri="{BB962C8B-B14F-4D97-AF65-F5344CB8AC3E}">
        <p14:creationId xmlns:p14="http://schemas.microsoft.com/office/powerpoint/2010/main" val="6820380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MEETING NATIONAL OBJECTIVES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654231" y="1483717"/>
            <a:ext cx="10883537" cy="4351338"/>
          </a:xfrm>
        </p:spPr>
        <p:txBody>
          <a:bodyPr/>
          <a:lstStyle/>
          <a:p>
            <a:pPr marL="0" indent="0">
              <a:lnSpc>
                <a:spcPct val="150000"/>
              </a:lnSpc>
              <a:buNone/>
            </a:pPr>
            <a:r>
              <a:rPr lang="en-US" b="1" dirty="0">
                <a:solidFill>
                  <a:schemeClr val="bg1"/>
                </a:solidFill>
                <a:latin typeface="Century Schoolbook" panose="02040604050505020304" pitchFamily="18" charset="0"/>
              </a:rPr>
              <a:t>CDBG-CV Utility Assistance Program National Objective</a:t>
            </a:r>
            <a:endParaRPr lang="en-US" dirty="0">
              <a:solidFill>
                <a:schemeClr val="bg1"/>
              </a:solidFill>
              <a:latin typeface="Century Schoolbook" panose="02040604050505020304" pitchFamily="18" charset="0"/>
            </a:endParaRPr>
          </a:p>
          <a:p>
            <a:pPr marL="800100" lvl="1" indent="-457200">
              <a:lnSpc>
                <a:spcPct val="150000"/>
              </a:lnSpc>
              <a:spcAft>
                <a:spcPts val="900"/>
              </a:spcAft>
            </a:pPr>
            <a:r>
              <a:rPr lang="en-US" sz="2800" dirty="0">
                <a:solidFill>
                  <a:schemeClr val="bg1"/>
                </a:solidFill>
                <a:latin typeface="Century Schoolbook" panose="02040604050505020304" pitchFamily="18" charset="0"/>
              </a:rPr>
              <a:t>Benefit to Low and Moderate Income (LMI) Persons - Limited Clientele</a:t>
            </a:r>
          </a:p>
          <a:p>
            <a:pPr marL="800100" lvl="1" indent="-457200">
              <a:lnSpc>
                <a:spcPct val="150000"/>
              </a:lnSpc>
              <a:spcAft>
                <a:spcPts val="900"/>
              </a:spcAft>
            </a:pPr>
            <a:r>
              <a:rPr lang="en-US" sz="2800" dirty="0">
                <a:solidFill>
                  <a:schemeClr val="bg1"/>
                </a:solidFill>
                <a:latin typeface="Century Schoolbook" panose="02040604050505020304" pitchFamily="18" charset="0"/>
              </a:rPr>
              <a:t>24 CFR 570.483(b)(2)(ii)(B) – Services are intended to primarily assist LMI but over-income persons could receive benefit.  </a:t>
            </a:r>
          </a:p>
          <a:p>
            <a:endParaRPr lang="en-US" dirty="0"/>
          </a:p>
        </p:txBody>
      </p:sp>
    </p:spTree>
    <p:extLst>
      <p:ext uri="{BB962C8B-B14F-4D97-AF65-F5344CB8AC3E}">
        <p14:creationId xmlns:p14="http://schemas.microsoft.com/office/powerpoint/2010/main" val="6370760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489857" y="1311819"/>
            <a:ext cx="10883537" cy="4351338"/>
          </a:xfrm>
        </p:spPr>
        <p:txBody>
          <a:bodyPr/>
          <a:lstStyle/>
          <a:p>
            <a:pPr marL="257175" lvl="1" indent="-257175" algn="ctr">
              <a:lnSpc>
                <a:spcPct val="150000"/>
              </a:lnSpc>
              <a:buNone/>
            </a:pPr>
            <a:r>
              <a:rPr lang="en-US" sz="4000" b="1" dirty="0">
                <a:solidFill>
                  <a:srgbClr val="FF0000"/>
                </a:solidFill>
                <a:latin typeface="Century Schoolbook" panose="02040604050505020304" pitchFamily="18" charset="0"/>
              </a:rPr>
              <a:t>Grant Ceiling</a:t>
            </a:r>
          </a:p>
          <a:p>
            <a:pPr marL="257175" lvl="1" indent="-257175" algn="ctr">
              <a:lnSpc>
                <a:spcPct val="150000"/>
              </a:lnSpc>
              <a:buNone/>
            </a:pPr>
            <a:r>
              <a:rPr lang="en-US" sz="4400" b="1" dirty="0">
                <a:solidFill>
                  <a:schemeClr val="bg1"/>
                </a:solidFill>
                <a:latin typeface="Century Schoolbook" panose="02040604050505020304" pitchFamily="18" charset="0"/>
              </a:rPr>
              <a:t>$200,000</a:t>
            </a:r>
          </a:p>
          <a:p>
            <a:pPr marL="257175" lvl="1" indent="-257175" algn="ctr">
              <a:lnSpc>
                <a:spcPct val="150000"/>
              </a:lnSpc>
              <a:buNone/>
            </a:pPr>
            <a:r>
              <a:rPr lang="en-US" sz="4000" dirty="0">
                <a:solidFill>
                  <a:schemeClr val="bg1"/>
                </a:solidFill>
                <a:latin typeface="Century Schoolbook" panose="02040604050505020304" pitchFamily="18" charset="0"/>
              </a:rPr>
              <a:t>(No multi-jurisdiction)</a:t>
            </a:r>
          </a:p>
          <a:p>
            <a:endParaRPr lang="en-US" dirty="0"/>
          </a:p>
        </p:txBody>
      </p:sp>
    </p:spTree>
    <p:extLst>
      <p:ext uri="{BB962C8B-B14F-4D97-AF65-F5344CB8AC3E}">
        <p14:creationId xmlns:p14="http://schemas.microsoft.com/office/powerpoint/2010/main" val="223880727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223934" y="1019280"/>
            <a:ext cx="11243387" cy="5519277"/>
          </a:xfrm>
        </p:spPr>
        <p:txBody>
          <a:bodyPr/>
          <a:lstStyle/>
          <a:p>
            <a:pPr>
              <a:spcAft>
                <a:spcPts val="1350"/>
              </a:spcAft>
              <a:buNone/>
            </a:pPr>
            <a:r>
              <a:rPr lang="en-US" sz="4000" b="1" dirty="0">
                <a:solidFill>
                  <a:schemeClr val="bg1"/>
                </a:solidFill>
                <a:latin typeface="Century Schoolbook" panose="02040604050505020304" pitchFamily="18" charset="0"/>
              </a:rPr>
              <a:t>Requirements:</a:t>
            </a:r>
          </a:p>
          <a:p>
            <a:pPr lvl="1">
              <a:lnSpc>
                <a:spcPct val="150000"/>
              </a:lnSpc>
              <a:spcAft>
                <a:spcPts val="900"/>
              </a:spcAft>
            </a:pPr>
            <a:r>
              <a:rPr lang="en-US" sz="1800" dirty="0">
                <a:solidFill>
                  <a:schemeClr val="bg1"/>
                </a:solidFill>
                <a:latin typeface="Century Schoolbook" panose="02040604050505020304" pitchFamily="18" charset="0"/>
              </a:rPr>
              <a:t>Assistance only for households/customers who have been financially impacted by COVID-19 and who are in danger of having their utilities disconnected due to inability to make payment. Community Centers.</a:t>
            </a:r>
          </a:p>
          <a:p>
            <a:pPr lvl="1">
              <a:lnSpc>
                <a:spcPct val="150000"/>
              </a:lnSpc>
              <a:spcAft>
                <a:spcPts val="900"/>
              </a:spcAft>
            </a:pPr>
            <a:r>
              <a:rPr lang="en-US" sz="1800" dirty="0">
                <a:solidFill>
                  <a:schemeClr val="bg1"/>
                </a:solidFill>
                <a:latin typeface="Century Schoolbook" panose="02040604050505020304" pitchFamily="18" charset="0"/>
              </a:rPr>
              <a:t>Service is only provided to those customers within the jurisdiction of the grantee.</a:t>
            </a:r>
          </a:p>
          <a:p>
            <a:pPr lvl="1">
              <a:lnSpc>
                <a:spcPct val="150000"/>
              </a:lnSpc>
              <a:spcAft>
                <a:spcPts val="900"/>
              </a:spcAft>
            </a:pPr>
            <a:r>
              <a:rPr lang="en-US" sz="1800" dirty="0">
                <a:solidFill>
                  <a:schemeClr val="bg1"/>
                </a:solidFill>
                <a:latin typeface="Century Schoolbook" panose="02040604050505020304" pitchFamily="18" charset="0"/>
              </a:rPr>
              <a:t>Eligible utilities include:</a:t>
            </a:r>
          </a:p>
          <a:p>
            <a:pPr lvl="2">
              <a:lnSpc>
                <a:spcPct val="100000"/>
              </a:lnSpc>
              <a:spcAft>
                <a:spcPts val="900"/>
              </a:spcAft>
            </a:pPr>
            <a:r>
              <a:rPr lang="en-US" sz="1800" dirty="0">
                <a:solidFill>
                  <a:schemeClr val="bg1"/>
                </a:solidFill>
                <a:latin typeface="Century Schoolbook" panose="02040604050505020304" pitchFamily="18" charset="0"/>
              </a:rPr>
              <a:t>Water</a:t>
            </a:r>
          </a:p>
          <a:p>
            <a:pPr lvl="2">
              <a:lnSpc>
                <a:spcPct val="100000"/>
              </a:lnSpc>
              <a:spcAft>
                <a:spcPts val="900"/>
              </a:spcAft>
            </a:pPr>
            <a:r>
              <a:rPr lang="en-US" sz="1800" dirty="0">
                <a:solidFill>
                  <a:schemeClr val="bg1"/>
                </a:solidFill>
                <a:latin typeface="Century Schoolbook" panose="02040604050505020304" pitchFamily="18" charset="0"/>
              </a:rPr>
              <a:t>Sewer</a:t>
            </a:r>
          </a:p>
          <a:p>
            <a:pPr lvl="2">
              <a:lnSpc>
                <a:spcPct val="100000"/>
              </a:lnSpc>
              <a:spcAft>
                <a:spcPts val="900"/>
              </a:spcAft>
            </a:pPr>
            <a:r>
              <a:rPr lang="en-US" sz="1800" dirty="0">
                <a:solidFill>
                  <a:schemeClr val="bg1"/>
                </a:solidFill>
                <a:latin typeface="Century Schoolbook" panose="02040604050505020304" pitchFamily="18" charset="0"/>
              </a:rPr>
              <a:t>Gas</a:t>
            </a:r>
          </a:p>
          <a:p>
            <a:pPr lvl="2">
              <a:lnSpc>
                <a:spcPct val="100000"/>
              </a:lnSpc>
              <a:spcAft>
                <a:spcPts val="900"/>
              </a:spcAft>
            </a:pPr>
            <a:r>
              <a:rPr lang="en-US" sz="1800" dirty="0">
                <a:solidFill>
                  <a:schemeClr val="bg1"/>
                </a:solidFill>
                <a:latin typeface="Century Schoolbook" panose="02040604050505020304" pitchFamily="18" charset="0"/>
              </a:rPr>
              <a:t>Electric</a:t>
            </a:r>
          </a:p>
          <a:p>
            <a:endParaRPr lang="en-US" sz="2400" dirty="0"/>
          </a:p>
        </p:txBody>
      </p:sp>
    </p:spTree>
    <p:extLst>
      <p:ext uri="{BB962C8B-B14F-4D97-AF65-F5344CB8AC3E}">
        <p14:creationId xmlns:p14="http://schemas.microsoft.com/office/powerpoint/2010/main" val="14661405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150500" y="997528"/>
            <a:ext cx="11745882" cy="4893647"/>
          </a:xfrm>
          <a:prstGeom prst="rect">
            <a:avLst/>
          </a:prstGeom>
          <a:noFill/>
        </p:spPr>
        <p:txBody>
          <a:bodyPr wrap="square" rtlCol="0">
            <a:spAutoFit/>
          </a:bodyPr>
          <a:lstStyle/>
          <a:p>
            <a:endParaRPr lang="en-US" sz="2000" b="1" dirty="0">
              <a:solidFill>
                <a:schemeClr val="bg1"/>
              </a:solidFill>
              <a:latin typeface="Century Schoolbook" panose="02040604050505020304" pitchFamily="18" charset="0"/>
            </a:endParaRPr>
          </a:p>
          <a:p>
            <a:r>
              <a:rPr lang="en-US" sz="2000" b="1" dirty="0">
                <a:solidFill>
                  <a:schemeClr val="bg1"/>
                </a:solidFill>
                <a:latin typeface="Century Schoolbook" panose="02040604050505020304" pitchFamily="18" charset="0"/>
              </a:rPr>
              <a:t>The CARES Act provides that payments from the Fund may only be used to cover costs that—</a:t>
            </a:r>
          </a:p>
          <a:p>
            <a:endParaRPr lang="en-US" sz="2000" dirty="0">
              <a:solidFill>
                <a:schemeClr val="bg1"/>
              </a:solidFill>
              <a:latin typeface="Century Schoolbook" panose="02040604050505020304" pitchFamily="18" charset="0"/>
            </a:endParaRPr>
          </a:p>
          <a:p>
            <a:endParaRPr lang="en-US" sz="2000" dirty="0">
              <a:solidFill>
                <a:schemeClr val="bg1"/>
              </a:solidFill>
              <a:latin typeface="Century Schoolbook" panose="02040604050505020304" pitchFamily="18" charset="0"/>
            </a:endParaRPr>
          </a:p>
          <a:p>
            <a:pPr marL="342900" lvl="0" indent="-342900">
              <a:buFont typeface="Wingdings" panose="05000000000000000000" pitchFamily="2" charset="2"/>
              <a:buChar char="§"/>
            </a:pPr>
            <a:r>
              <a:rPr lang="en-US" sz="2000" dirty="0">
                <a:solidFill>
                  <a:schemeClr val="bg1"/>
                </a:solidFill>
                <a:latin typeface="Century Schoolbook" panose="02040604050505020304" pitchFamily="18" charset="0"/>
              </a:rPr>
              <a:t>are necessary expenditures incurred due to the public health emergency with respect to the Coronavirus Disease 2019 (COVID–19);</a:t>
            </a:r>
          </a:p>
          <a:p>
            <a:pPr marL="342900" lvl="0" indent="-342900">
              <a:buAutoNum type="arabicPeriod"/>
            </a:pPr>
            <a:endParaRPr lang="en-US" sz="2000" dirty="0">
              <a:solidFill>
                <a:schemeClr val="bg1"/>
              </a:solidFill>
              <a:latin typeface="Century Schoolbook" panose="02040604050505020304" pitchFamily="18" charset="0"/>
            </a:endParaRPr>
          </a:p>
          <a:p>
            <a:pPr marL="285750" lvl="0" indent="-285750">
              <a:buFont typeface="Wingdings" panose="05000000000000000000" pitchFamily="2" charset="2"/>
              <a:buChar char="§"/>
            </a:pPr>
            <a:r>
              <a:rPr lang="en-US" sz="2000" dirty="0">
                <a:solidFill>
                  <a:schemeClr val="bg1"/>
                </a:solidFill>
                <a:latin typeface="Century Schoolbook" panose="02040604050505020304" pitchFamily="18" charset="0"/>
              </a:rPr>
              <a:t>were not accounted for in the budget most recently approved as of March 27, 2020 (the date of enactment of the CARES Act) for the State or government; and</a:t>
            </a:r>
          </a:p>
          <a:p>
            <a:pPr lvl="0"/>
            <a:endParaRPr lang="en-US" sz="2000" dirty="0">
              <a:solidFill>
                <a:schemeClr val="bg1"/>
              </a:solidFill>
              <a:latin typeface="Century Schoolbook" panose="02040604050505020304" pitchFamily="18" charset="0"/>
            </a:endParaRPr>
          </a:p>
          <a:p>
            <a:pPr marL="285750" lvl="0" indent="-285750">
              <a:buFont typeface="Wingdings" panose="05000000000000000000" pitchFamily="2" charset="2"/>
              <a:buChar char="§"/>
            </a:pPr>
            <a:r>
              <a:rPr lang="en-US" sz="2000" dirty="0">
                <a:solidFill>
                  <a:schemeClr val="bg1"/>
                </a:solidFill>
                <a:latin typeface="Century Schoolbook" panose="02040604050505020304" pitchFamily="18" charset="0"/>
              </a:rPr>
              <a:t>were incurred during the period that begins on March 1, 2020, and ends on December 30, </a:t>
            </a:r>
            <a:r>
              <a:rPr lang="en-US" sz="2000" b="1" dirty="0">
                <a:solidFill>
                  <a:srgbClr val="FF0000"/>
                </a:solidFill>
                <a:latin typeface="Century Schoolbook" panose="02040604050505020304" pitchFamily="18" charset="0"/>
              </a:rPr>
              <a:t>2021.</a:t>
            </a: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p:txBody>
      </p:sp>
    </p:spTree>
    <p:extLst>
      <p:ext uri="{BB962C8B-B14F-4D97-AF65-F5344CB8AC3E}">
        <p14:creationId xmlns:p14="http://schemas.microsoft.com/office/powerpoint/2010/main" val="20810787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115078" y="1172745"/>
            <a:ext cx="11961844" cy="4801383"/>
          </a:xfrm>
        </p:spPr>
        <p:txBody>
          <a:bodyPr/>
          <a:lstStyle/>
          <a:p>
            <a:pPr>
              <a:lnSpc>
                <a:spcPct val="150000"/>
              </a:lnSpc>
              <a:spcAft>
                <a:spcPts val="1350"/>
              </a:spcAft>
              <a:buNone/>
            </a:pPr>
            <a:r>
              <a:rPr lang="en-US" sz="3200" b="1" dirty="0">
                <a:solidFill>
                  <a:schemeClr val="bg1"/>
                </a:solidFill>
                <a:latin typeface="Century Schoolbook" panose="02040604050505020304" pitchFamily="18" charset="0"/>
              </a:rPr>
              <a:t>Requirements Cont’d:</a:t>
            </a:r>
          </a:p>
          <a:p>
            <a:pPr lvl="1">
              <a:lnSpc>
                <a:spcPct val="150000"/>
              </a:lnSpc>
              <a:spcAft>
                <a:spcPts val="900"/>
              </a:spcAft>
            </a:pPr>
            <a:r>
              <a:rPr lang="en-US" sz="2000" dirty="0">
                <a:solidFill>
                  <a:schemeClr val="bg1"/>
                </a:solidFill>
                <a:latin typeface="Century Schoolbook" panose="02040604050505020304" pitchFamily="18" charset="0"/>
              </a:rPr>
              <a:t>Each household must complete the income verification form at the time of application for assistance with the local non-profit community service provider.</a:t>
            </a:r>
          </a:p>
          <a:p>
            <a:pPr lvl="1">
              <a:lnSpc>
                <a:spcPct val="150000"/>
              </a:lnSpc>
              <a:spcAft>
                <a:spcPts val="900"/>
              </a:spcAft>
            </a:pPr>
            <a:r>
              <a:rPr lang="en-US" sz="2000" dirty="0">
                <a:solidFill>
                  <a:schemeClr val="bg1"/>
                </a:solidFill>
                <a:latin typeface="Century Schoolbook" panose="02040604050505020304" pitchFamily="18" charset="0"/>
              </a:rPr>
              <a:t>Each household must provide proof of residence and income:</a:t>
            </a:r>
          </a:p>
          <a:p>
            <a:pPr lvl="2">
              <a:lnSpc>
                <a:spcPct val="150000"/>
              </a:lnSpc>
              <a:spcAft>
                <a:spcPts val="900"/>
              </a:spcAft>
              <a:buFont typeface="Wingdings" panose="05000000000000000000" pitchFamily="2" charset="2"/>
              <a:buChar char="ü"/>
            </a:pPr>
            <a:r>
              <a:rPr lang="en-US" dirty="0">
                <a:solidFill>
                  <a:schemeClr val="bg1"/>
                </a:solidFill>
                <a:latin typeface="Century Schoolbook" panose="02040604050505020304" pitchFamily="18" charset="0"/>
              </a:rPr>
              <a:t>Valid drivers license or ID</a:t>
            </a:r>
          </a:p>
          <a:p>
            <a:pPr lvl="2">
              <a:lnSpc>
                <a:spcPct val="150000"/>
              </a:lnSpc>
              <a:spcAft>
                <a:spcPts val="900"/>
              </a:spcAft>
              <a:buFont typeface="Wingdings" panose="05000000000000000000" pitchFamily="2" charset="2"/>
              <a:buChar char="ü"/>
            </a:pPr>
            <a:r>
              <a:rPr lang="en-US" dirty="0">
                <a:solidFill>
                  <a:schemeClr val="bg1"/>
                </a:solidFill>
                <a:latin typeface="Century Schoolbook" panose="02040604050505020304" pitchFamily="18" charset="0"/>
              </a:rPr>
              <a:t> Copy of current utility provider statement with residential address</a:t>
            </a:r>
          </a:p>
          <a:p>
            <a:pPr lvl="2">
              <a:lnSpc>
                <a:spcPct val="150000"/>
              </a:lnSpc>
              <a:spcAft>
                <a:spcPts val="900"/>
              </a:spcAft>
              <a:buFont typeface="Wingdings" panose="05000000000000000000" pitchFamily="2" charset="2"/>
              <a:buChar char="ü"/>
            </a:pPr>
            <a:r>
              <a:rPr lang="en-US" dirty="0">
                <a:solidFill>
                  <a:schemeClr val="bg1"/>
                </a:solidFill>
                <a:latin typeface="Century Schoolbook" panose="02040604050505020304" pitchFamily="18" charset="0"/>
              </a:rPr>
              <a:t>Proof of household income earned over the last month or 4 weeks</a:t>
            </a:r>
          </a:p>
          <a:p>
            <a:endParaRPr lang="en-US" sz="2400" dirty="0">
              <a:solidFill>
                <a:schemeClr val="bg1"/>
              </a:solidFill>
            </a:endParaRPr>
          </a:p>
        </p:txBody>
      </p:sp>
    </p:spTree>
    <p:extLst>
      <p:ext uri="{BB962C8B-B14F-4D97-AF65-F5344CB8AC3E}">
        <p14:creationId xmlns:p14="http://schemas.microsoft.com/office/powerpoint/2010/main" val="37535615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489857" y="1311818"/>
            <a:ext cx="10883537" cy="4801383"/>
          </a:xfrm>
        </p:spPr>
        <p:txBody>
          <a:bodyPr/>
          <a:lstStyle/>
          <a:p>
            <a:pPr>
              <a:spcAft>
                <a:spcPts val="1350"/>
              </a:spcAft>
              <a:buNone/>
            </a:pPr>
            <a:r>
              <a:rPr lang="en-US" sz="3200" b="1" dirty="0">
                <a:solidFill>
                  <a:schemeClr val="bg1"/>
                </a:solidFill>
                <a:latin typeface="Century Schoolbook" panose="02040604050505020304" pitchFamily="18" charset="0"/>
              </a:rPr>
              <a:t>Requirements Cont’d:</a:t>
            </a:r>
          </a:p>
          <a:p>
            <a:pPr lvl="1">
              <a:lnSpc>
                <a:spcPct val="150000"/>
              </a:lnSpc>
              <a:spcAft>
                <a:spcPts val="900"/>
              </a:spcAft>
            </a:pPr>
            <a:r>
              <a:rPr lang="en-US" dirty="0">
                <a:solidFill>
                  <a:schemeClr val="bg1"/>
                </a:solidFill>
                <a:latin typeface="Century Schoolbook" panose="02040604050505020304" pitchFamily="18" charset="0"/>
              </a:rPr>
              <a:t>Payments are made exclusively by the local non-profit community service provider to the utility provider on behalf of the household.</a:t>
            </a:r>
          </a:p>
          <a:p>
            <a:pPr lvl="1">
              <a:lnSpc>
                <a:spcPct val="150000"/>
              </a:lnSpc>
              <a:spcAft>
                <a:spcPts val="900"/>
              </a:spcAft>
            </a:pPr>
            <a:r>
              <a:rPr lang="en-US" dirty="0">
                <a:solidFill>
                  <a:schemeClr val="bg1"/>
                </a:solidFill>
                <a:latin typeface="Century Schoolbook" panose="02040604050505020304" pitchFamily="18" charset="0"/>
              </a:rPr>
              <a:t>Each household may receive up to $250 per month.</a:t>
            </a:r>
          </a:p>
          <a:p>
            <a:pPr lvl="1">
              <a:lnSpc>
                <a:spcPct val="150000"/>
              </a:lnSpc>
              <a:spcAft>
                <a:spcPts val="900"/>
              </a:spcAft>
            </a:pPr>
            <a:r>
              <a:rPr lang="en-US" dirty="0">
                <a:solidFill>
                  <a:schemeClr val="bg1"/>
                </a:solidFill>
                <a:latin typeface="Century Schoolbook" panose="02040604050505020304" pitchFamily="18" charset="0"/>
              </a:rPr>
              <a:t>Must be in arrears and in receipt of notice of disconnect between January 21, 2020 – present day.</a:t>
            </a:r>
          </a:p>
          <a:p>
            <a:pPr lvl="1">
              <a:lnSpc>
                <a:spcPct val="150000"/>
              </a:lnSpc>
              <a:spcAft>
                <a:spcPts val="900"/>
              </a:spcAft>
            </a:pPr>
            <a:r>
              <a:rPr lang="en-US" dirty="0">
                <a:solidFill>
                  <a:schemeClr val="bg1"/>
                </a:solidFill>
                <a:latin typeface="Century Schoolbook" panose="02040604050505020304" pitchFamily="18" charset="0"/>
              </a:rPr>
              <a:t>Assistance is for up to six (6) consecutive months.</a:t>
            </a:r>
          </a:p>
          <a:p>
            <a:endParaRPr lang="en-US" sz="2400" dirty="0">
              <a:solidFill>
                <a:schemeClr val="bg1"/>
              </a:solidFill>
            </a:endParaRPr>
          </a:p>
        </p:txBody>
      </p:sp>
    </p:spTree>
    <p:extLst>
      <p:ext uri="{BB962C8B-B14F-4D97-AF65-F5344CB8AC3E}">
        <p14:creationId xmlns:p14="http://schemas.microsoft.com/office/powerpoint/2010/main" val="412914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65315" y="1028308"/>
            <a:ext cx="11710696" cy="5381823"/>
          </a:xfrm>
        </p:spPr>
        <p:txBody>
          <a:bodyPr/>
          <a:lstStyle/>
          <a:p>
            <a:pPr>
              <a:spcAft>
                <a:spcPts val="1350"/>
              </a:spcAft>
              <a:buNone/>
            </a:pPr>
            <a:r>
              <a:rPr lang="en-US" sz="3100" b="1" dirty="0">
                <a:solidFill>
                  <a:schemeClr val="bg1"/>
                </a:solidFill>
                <a:latin typeface="Century Schoolbook" panose="02040604050505020304" pitchFamily="18" charset="0"/>
              </a:rPr>
              <a:t>Requirements Cont’d:</a:t>
            </a:r>
          </a:p>
          <a:p>
            <a:pPr lvl="1">
              <a:lnSpc>
                <a:spcPct val="150000"/>
              </a:lnSpc>
              <a:spcAft>
                <a:spcPts val="900"/>
              </a:spcAft>
            </a:pPr>
            <a:r>
              <a:rPr lang="en-US" sz="2200" dirty="0">
                <a:solidFill>
                  <a:schemeClr val="bg1"/>
                </a:solidFill>
                <a:latin typeface="Century Schoolbook" panose="02040604050505020304" pitchFamily="18" charset="0"/>
              </a:rPr>
              <a:t>Utility assistance may only be provided in the event program funding from LIHEAP, HEA, and/or other electric, gas, and heating/cooling program are unavailable.  </a:t>
            </a:r>
          </a:p>
          <a:p>
            <a:pPr lvl="1">
              <a:lnSpc>
                <a:spcPct val="150000"/>
              </a:lnSpc>
              <a:spcAft>
                <a:spcPts val="900"/>
              </a:spcAft>
            </a:pPr>
            <a:r>
              <a:rPr lang="en-US" sz="2200" dirty="0">
                <a:solidFill>
                  <a:schemeClr val="bg1"/>
                </a:solidFill>
                <a:latin typeface="Century Schoolbook" panose="02040604050505020304" pitchFamily="18" charset="0"/>
              </a:rPr>
              <a:t>Each household will also have a Duplication of Benefit Certification completed.  </a:t>
            </a:r>
          </a:p>
          <a:p>
            <a:pPr lvl="1">
              <a:lnSpc>
                <a:spcPct val="150000"/>
              </a:lnSpc>
              <a:spcAft>
                <a:spcPts val="900"/>
              </a:spcAft>
            </a:pPr>
            <a:r>
              <a:rPr lang="en-US" sz="2200" dirty="0">
                <a:solidFill>
                  <a:schemeClr val="bg1"/>
                </a:solidFill>
                <a:latin typeface="Century Schoolbook" panose="02040604050505020304" pitchFamily="18" charset="0"/>
              </a:rPr>
              <a:t>Each Utility Provider must be willing to provide program guidelines to assist customers with outstanding remaining unpaid utility bills when CDBG-CV assistance has been provided.  </a:t>
            </a:r>
          </a:p>
          <a:p>
            <a:endParaRPr lang="en-US" sz="2000" dirty="0">
              <a:solidFill>
                <a:schemeClr val="bg1"/>
              </a:solidFill>
            </a:endParaRPr>
          </a:p>
        </p:txBody>
      </p:sp>
    </p:spTree>
    <p:extLst>
      <p:ext uri="{BB962C8B-B14F-4D97-AF65-F5344CB8AC3E}">
        <p14:creationId xmlns:p14="http://schemas.microsoft.com/office/powerpoint/2010/main" val="27921963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0" y="1221971"/>
            <a:ext cx="11859208" cy="4752157"/>
          </a:xfrm>
        </p:spPr>
        <p:txBody>
          <a:bodyPr/>
          <a:lstStyle/>
          <a:p>
            <a:pPr algn="ctr">
              <a:spcAft>
                <a:spcPts val="1350"/>
              </a:spcAft>
              <a:buNone/>
            </a:pPr>
            <a:r>
              <a:rPr lang="en-US" sz="3100" b="1" dirty="0">
                <a:solidFill>
                  <a:schemeClr val="bg1"/>
                </a:solidFill>
                <a:latin typeface="Century Schoolbook" panose="02040604050505020304" pitchFamily="18" charset="0"/>
              </a:rPr>
              <a:t>Requirements for Grantee-Owned Utility Providers:</a:t>
            </a:r>
          </a:p>
          <a:p>
            <a:pPr lvl="1">
              <a:lnSpc>
                <a:spcPct val="150000"/>
              </a:lnSpc>
            </a:pPr>
            <a:r>
              <a:rPr lang="en-US" sz="2200" dirty="0">
                <a:solidFill>
                  <a:schemeClr val="bg1"/>
                </a:solidFill>
                <a:latin typeface="Century Schoolbook" panose="02040604050505020304" pitchFamily="18" charset="0"/>
              </a:rPr>
              <a:t>The costs incurred for providing services are allowable to the extent they are consistent with cost principles at 2 CFR Part 200, Subpart E.  The costs typically incurred by a grantee-owned utility include depreciation, payments to external suppliers (e.g., of electricity or natural gas), operating and maintenance, etc.  However, the grantee must ensure that the costs to be allocated to individuals/families do not include depreciation of assets whose cost was borne by the Federal Government (including assets acquired or improved with CDBG, RD, ARC, etc… funds).</a:t>
            </a:r>
          </a:p>
          <a:p>
            <a:endParaRPr lang="en-US" sz="2000" dirty="0">
              <a:solidFill>
                <a:schemeClr val="bg1"/>
              </a:solidFill>
            </a:endParaRPr>
          </a:p>
        </p:txBody>
      </p:sp>
    </p:spTree>
    <p:extLst>
      <p:ext uri="{BB962C8B-B14F-4D97-AF65-F5344CB8AC3E}">
        <p14:creationId xmlns:p14="http://schemas.microsoft.com/office/powerpoint/2010/main" val="1866384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0" y="1194843"/>
            <a:ext cx="12192000" cy="5246716"/>
          </a:xfrm>
        </p:spPr>
        <p:txBody>
          <a:bodyPr/>
          <a:lstStyle/>
          <a:p>
            <a:pPr algn="ctr">
              <a:spcAft>
                <a:spcPts val="1350"/>
              </a:spcAft>
              <a:buNone/>
            </a:pPr>
            <a:r>
              <a:rPr lang="en-US" sz="2400" b="1" dirty="0">
                <a:solidFill>
                  <a:schemeClr val="bg1"/>
                </a:solidFill>
                <a:latin typeface="Century Schoolbook" panose="02040604050505020304" pitchFamily="18" charset="0"/>
              </a:rPr>
              <a:t>Requirements for Grantee-Owned Utility Providers Cont’d:</a:t>
            </a:r>
          </a:p>
          <a:p>
            <a:pPr lvl="1">
              <a:lnSpc>
                <a:spcPct val="100000"/>
              </a:lnSpc>
            </a:pPr>
            <a:r>
              <a:rPr lang="en-US" sz="2200" dirty="0">
                <a:solidFill>
                  <a:schemeClr val="bg1"/>
                </a:solidFill>
                <a:latin typeface="Century Schoolbook" panose="02040604050505020304" pitchFamily="18" charset="0"/>
              </a:rPr>
              <a:t>The cost principles cited above also do not permit a grantee to earn a profit on charges to grant programs.  Therefore, the grantee must ensure that the “per unit” cost of delivering the utility service to an individual/family is reasonable.  If the grantee wishes to base its charge to the grant on the fee billed to the individual/family, it must ensure that the amount of the utility fee is reasonable.  One test of the reasonableness of the utility fee billed to the individual/family is whether the operations of the utility are budgeted so as to realize an excess of revenue over expenses (i.e., a “profit”) for the budget period.  If the utility’s operations are budgeted and accounted for in a separate enterprise fund, as is likely for most grantees, the grantee should evaluate the fund’s budget and/or financial statements to ascertain whether its operations will generate a profit.  If a profit is not indicated, the billed fee may be used to support the reasonableness of the charge to the grant for emergency payment.  </a:t>
            </a:r>
          </a:p>
          <a:p>
            <a:endParaRPr lang="en-US" sz="2000" dirty="0">
              <a:solidFill>
                <a:schemeClr val="bg1"/>
              </a:solidFill>
            </a:endParaRPr>
          </a:p>
        </p:txBody>
      </p:sp>
    </p:spTree>
    <p:extLst>
      <p:ext uri="{BB962C8B-B14F-4D97-AF65-F5344CB8AC3E}">
        <p14:creationId xmlns:p14="http://schemas.microsoft.com/office/powerpoint/2010/main" val="4889067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Utility Assistance Program Guidelines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0" y="1172745"/>
            <a:ext cx="12192000" cy="4801383"/>
          </a:xfrm>
        </p:spPr>
        <p:txBody>
          <a:bodyPr/>
          <a:lstStyle/>
          <a:p>
            <a:pPr algn="ctr">
              <a:spcAft>
                <a:spcPts val="1350"/>
              </a:spcAft>
              <a:buNone/>
            </a:pPr>
            <a:r>
              <a:rPr lang="en-US" sz="2400" b="1" dirty="0">
                <a:solidFill>
                  <a:schemeClr val="bg1"/>
                </a:solidFill>
                <a:latin typeface="Century Schoolbook" panose="02040604050505020304" pitchFamily="18" charset="0"/>
              </a:rPr>
              <a:t>Requirements for Grantee-Owned Utility Providers Cont’d:</a:t>
            </a:r>
          </a:p>
          <a:p>
            <a:pPr lvl="1">
              <a:lnSpc>
                <a:spcPct val="150000"/>
              </a:lnSpc>
            </a:pPr>
            <a:r>
              <a:rPr lang="en-US" sz="2100" dirty="0">
                <a:solidFill>
                  <a:schemeClr val="bg1"/>
                </a:solidFill>
                <a:latin typeface="Century Schoolbook" panose="02040604050505020304" pitchFamily="18" charset="0"/>
              </a:rPr>
              <a:t>If the grantee-owned utility is operated so as to earn a profit, the grantee must calculate the per unit cost for residential customers based on the actual costs of providing the service and an allocation base that results in an equitable allocation to the grant.  </a:t>
            </a:r>
          </a:p>
          <a:p>
            <a:pPr marL="342900" lvl="1" indent="0">
              <a:buNone/>
            </a:pPr>
            <a:endParaRPr lang="en-US" sz="2100" dirty="0">
              <a:solidFill>
                <a:schemeClr val="bg1"/>
              </a:solidFill>
              <a:latin typeface="Century Schoolbook" panose="02040604050505020304" pitchFamily="18" charset="0"/>
            </a:endParaRPr>
          </a:p>
          <a:p>
            <a:pPr marL="342900" lvl="1" indent="0">
              <a:buNone/>
            </a:pPr>
            <a:endParaRPr lang="en-US" sz="2100" dirty="0">
              <a:solidFill>
                <a:srgbClr val="FF0000"/>
              </a:solidFill>
              <a:latin typeface="Century Schoolbook" panose="02040604050505020304" pitchFamily="18" charset="0"/>
            </a:endParaRPr>
          </a:p>
          <a:p>
            <a:pPr marL="342900" lvl="1" indent="0">
              <a:buNone/>
            </a:pPr>
            <a:r>
              <a:rPr lang="en-US" sz="2000" dirty="0">
                <a:solidFill>
                  <a:srgbClr val="FF0000"/>
                </a:solidFill>
                <a:latin typeface="Century Schoolbook" panose="02040604050505020304" pitchFamily="18" charset="0"/>
              </a:rPr>
              <a:t>*If you have a community that has a grantee-owned utility, please contact DLG for any questions.*  </a:t>
            </a:r>
          </a:p>
          <a:p>
            <a:pPr marL="0" indent="0">
              <a:buNone/>
            </a:pPr>
            <a:endParaRPr lang="en-US" sz="2000" dirty="0">
              <a:solidFill>
                <a:schemeClr val="bg1"/>
              </a:solidFill>
            </a:endParaRPr>
          </a:p>
        </p:txBody>
      </p:sp>
    </p:spTree>
    <p:extLst>
      <p:ext uri="{BB962C8B-B14F-4D97-AF65-F5344CB8AC3E}">
        <p14:creationId xmlns:p14="http://schemas.microsoft.com/office/powerpoint/2010/main" val="3331073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769441"/>
          </a:xfrm>
          <a:prstGeom prst="rect">
            <a:avLst/>
          </a:prstGeom>
          <a:solidFill>
            <a:schemeClr val="accent1">
              <a:lumMod val="75000"/>
            </a:schemeClr>
          </a:solidFill>
        </p:spPr>
        <p:txBody>
          <a:bodyPr wrap="square" rtlCol="0">
            <a:spAutoFit/>
          </a:bodyPr>
          <a:lstStyle/>
          <a:p>
            <a:pPr algn="ctr"/>
            <a:r>
              <a:rPr lang="en-US" sz="4400" dirty="0">
                <a:latin typeface="Century Schoolbook" panose="02040604050505020304" pitchFamily="18" charset="0"/>
              </a:rPr>
              <a:t>CDBG-CV Utility Assistance Program Roles</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4" name="Content Placeholder 3"/>
          <p:cNvSpPr>
            <a:spLocks noGrp="1"/>
          </p:cNvSpPr>
          <p:nvPr>
            <p:ph sz="half" idx="1"/>
          </p:nvPr>
        </p:nvSpPr>
        <p:spPr>
          <a:xfrm>
            <a:off x="324195" y="1311818"/>
            <a:ext cx="11205557" cy="4801383"/>
          </a:xfrm>
        </p:spPr>
        <p:txBody>
          <a:bodyPr/>
          <a:lstStyle/>
          <a:p>
            <a:r>
              <a:rPr lang="en-US" dirty="0">
                <a:solidFill>
                  <a:schemeClr val="bg1"/>
                </a:solidFill>
                <a:latin typeface="Century Schoolbook" panose="02040604050505020304" pitchFamily="18" charset="0"/>
              </a:rPr>
              <a:t>Flow of CDBG-V Funds:</a:t>
            </a:r>
          </a:p>
          <a:p>
            <a:endParaRPr lang="en-US" dirty="0">
              <a:latin typeface="Century Schoolbook" panose="02040604050505020304" pitchFamily="18" charset="0"/>
            </a:endParaRPr>
          </a:p>
        </p:txBody>
      </p:sp>
      <p:sp>
        <p:nvSpPr>
          <p:cNvPr id="9" name="TextBox 8"/>
          <p:cNvSpPr txBox="1"/>
          <p:nvPr/>
        </p:nvSpPr>
        <p:spPr>
          <a:xfrm>
            <a:off x="821574" y="1714500"/>
            <a:ext cx="1143000" cy="461665"/>
          </a:xfrm>
          <a:prstGeom prst="rect">
            <a:avLst/>
          </a:prstGeom>
          <a:noFill/>
        </p:spPr>
        <p:txBody>
          <a:bodyPr wrap="square" rtlCol="0">
            <a:spAutoFit/>
          </a:bodyPr>
          <a:lstStyle/>
          <a:p>
            <a:pPr algn="ctr"/>
            <a:r>
              <a:rPr lang="en-US" sz="2400" dirty="0">
                <a:solidFill>
                  <a:schemeClr val="bg1"/>
                </a:solidFill>
                <a:latin typeface="Century Schoolbook" panose="02040604050505020304" pitchFamily="18" charset="0"/>
              </a:rPr>
              <a:t>DLG</a:t>
            </a:r>
          </a:p>
        </p:txBody>
      </p:sp>
      <p:cxnSp>
        <p:nvCxnSpPr>
          <p:cNvPr id="10" name="Straight Arrow Connector 9"/>
          <p:cNvCxnSpPr/>
          <p:nvPr/>
        </p:nvCxnSpPr>
        <p:spPr>
          <a:xfrm flipH="1" flipV="1">
            <a:off x="1834342" y="2186285"/>
            <a:ext cx="3352800" cy="1386918"/>
          </a:xfrm>
          <a:prstGeom prst="straightConnector1">
            <a:avLst/>
          </a:prstGeom>
          <a:ln>
            <a:headEnd type="triangle"/>
            <a:tailEnd type="triangle"/>
          </a:ln>
        </p:spPr>
        <p:style>
          <a:lnRef idx="3">
            <a:schemeClr val="accent5"/>
          </a:lnRef>
          <a:fillRef idx="0">
            <a:schemeClr val="accent5"/>
          </a:fillRef>
          <a:effectRef idx="2">
            <a:schemeClr val="accent5"/>
          </a:effectRef>
          <a:fontRef idx="minor">
            <a:schemeClr val="tx1"/>
          </a:fontRef>
        </p:style>
      </p:cxnSp>
      <p:sp>
        <p:nvSpPr>
          <p:cNvPr id="11" name="TextBox 10"/>
          <p:cNvSpPr txBox="1"/>
          <p:nvPr/>
        </p:nvSpPr>
        <p:spPr>
          <a:xfrm flipH="1">
            <a:off x="821574" y="2701957"/>
            <a:ext cx="2819400" cy="707886"/>
          </a:xfrm>
          <a:prstGeom prst="rect">
            <a:avLst/>
          </a:prstGeom>
          <a:noFill/>
        </p:spPr>
        <p:txBody>
          <a:bodyPr wrap="square" rtlCol="0">
            <a:spAutoFit/>
          </a:bodyPr>
          <a:lstStyle/>
          <a:p>
            <a:r>
              <a:rPr lang="en-US" sz="2000" dirty="0">
                <a:solidFill>
                  <a:schemeClr val="bg1"/>
                </a:solidFill>
                <a:latin typeface="Century Schoolbook" panose="02040604050505020304" pitchFamily="18" charset="0"/>
              </a:rPr>
              <a:t>Grantee: County/City  Government</a:t>
            </a:r>
          </a:p>
        </p:txBody>
      </p:sp>
      <p:cxnSp>
        <p:nvCxnSpPr>
          <p:cNvPr id="12" name="Straight Arrow Connector 11"/>
          <p:cNvCxnSpPr>
            <a:stCxn id="9" idx="2"/>
          </p:cNvCxnSpPr>
          <p:nvPr/>
        </p:nvCxnSpPr>
        <p:spPr>
          <a:xfrm>
            <a:off x="1393074" y="2176165"/>
            <a:ext cx="0" cy="703579"/>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
        <p:nvSpPr>
          <p:cNvPr id="15" name="TextBox 14"/>
          <p:cNvSpPr txBox="1"/>
          <p:nvPr/>
        </p:nvSpPr>
        <p:spPr>
          <a:xfrm flipH="1">
            <a:off x="5138047" y="3342371"/>
            <a:ext cx="947474" cy="400110"/>
          </a:xfrm>
          <a:prstGeom prst="rect">
            <a:avLst/>
          </a:prstGeom>
          <a:noFill/>
        </p:spPr>
        <p:txBody>
          <a:bodyPr wrap="square" rtlCol="0">
            <a:spAutoFit/>
          </a:bodyPr>
          <a:lstStyle/>
          <a:p>
            <a:r>
              <a:rPr lang="en-US" sz="2000" dirty="0">
                <a:solidFill>
                  <a:schemeClr val="bg1"/>
                </a:solidFill>
                <a:latin typeface="Century Schoolbook" panose="02040604050505020304" pitchFamily="18" charset="0"/>
              </a:rPr>
              <a:t>ADD</a:t>
            </a:r>
            <a:r>
              <a:rPr lang="en-US" sz="2000" dirty="0">
                <a:latin typeface="Century Schoolbook" panose="02040604050505020304" pitchFamily="18" charset="0"/>
              </a:rPr>
              <a:t>s</a:t>
            </a:r>
          </a:p>
        </p:txBody>
      </p:sp>
      <p:cxnSp>
        <p:nvCxnSpPr>
          <p:cNvPr id="16" name="Straight Arrow Connector 15"/>
          <p:cNvCxnSpPr/>
          <p:nvPr/>
        </p:nvCxnSpPr>
        <p:spPr>
          <a:xfrm flipH="1" flipV="1">
            <a:off x="1862228" y="3657703"/>
            <a:ext cx="3124200" cy="2899"/>
          </a:xfrm>
          <a:prstGeom prst="straightConnector1">
            <a:avLst/>
          </a:prstGeom>
          <a:ln>
            <a:headEnd type="triangle"/>
            <a:tailEnd type="triangle"/>
          </a:ln>
        </p:spPr>
        <p:style>
          <a:lnRef idx="3">
            <a:schemeClr val="accent5"/>
          </a:lnRef>
          <a:fillRef idx="0">
            <a:schemeClr val="accent5"/>
          </a:fillRef>
          <a:effectRef idx="2">
            <a:schemeClr val="accent5"/>
          </a:effectRef>
          <a:fontRef idx="minor">
            <a:schemeClr val="tx1"/>
          </a:fontRef>
        </p:style>
      </p:cxnSp>
      <p:cxnSp>
        <p:nvCxnSpPr>
          <p:cNvPr id="17" name="Straight Arrow Connector 16"/>
          <p:cNvCxnSpPr/>
          <p:nvPr/>
        </p:nvCxnSpPr>
        <p:spPr>
          <a:xfrm>
            <a:off x="1393074" y="3573203"/>
            <a:ext cx="16626" cy="84639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TextBox 18"/>
          <p:cNvSpPr txBox="1"/>
          <p:nvPr/>
        </p:nvSpPr>
        <p:spPr>
          <a:xfrm flipH="1">
            <a:off x="1005554" y="4438512"/>
            <a:ext cx="3980874" cy="707886"/>
          </a:xfrm>
          <a:prstGeom prst="rect">
            <a:avLst/>
          </a:prstGeom>
          <a:noFill/>
        </p:spPr>
        <p:txBody>
          <a:bodyPr wrap="square" rtlCol="0">
            <a:spAutoFit/>
          </a:bodyPr>
          <a:lstStyle/>
          <a:p>
            <a:r>
              <a:rPr lang="en-US" sz="2000" dirty="0">
                <a:solidFill>
                  <a:schemeClr val="bg1"/>
                </a:solidFill>
                <a:latin typeface="Century Schoolbook" panose="02040604050505020304" pitchFamily="18" charset="0"/>
              </a:rPr>
              <a:t>Local Non-Profit Community Service Provider </a:t>
            </a:r>
          </a:p>
        </p:txBody>
      </p:sp>
      <p:sp>
        <p:nvSpPr>
          <p:cNvPr id="20" name="TextBox 19"/>
          <p:cNvSpPr txBox="1"/>
          <p:nvPr/>
        </p:nvSpPr>
        <p:spPr>
          <a:xfrm flipH="1">
            <a:off x="5166714" y="4908956"/>
            <a:ext cx="2819400" cy="707886"/>
          </a:xfrm>
          <a:prstGeom prst="rect">
            <a:avLst/>
          </a:prstGeom>
          <a:noFill/>
        </p:spPr>
        <p:txBody>
          <a:bodyPr wrap="square" rtlCol="0">
            <a:spAutoFit/>
          </a:bodyPr>
          <a:lstStyle/>
          <a:p>
            <a:r>
              <a:rPr lang="en-US" sz="2000" dirty="0">
                <a:solidFill>
                  <a:schemeClr val="bg1"/>
                </a:solidFill>
                <a:latin typeface="Century Schoolbook" panose="02040604050505020304" pitchFamily="18" charset="0"/>
              </a:rPr>
              <a:t>Household Needing Assistance</a:t>
            </a:r>
          </a:p>
        </p:txBody>
      </p:sp>
      <p:cxnSp>
        <p:nvCxnSpPr>
          <p:cNvPr id="21" name="Straight Arrow Connector 20"/>
          <p:cNvCxnSpPr/>
          <p:nvPr/>
        </p:nvCxnSpPr>
        <p:spPr>
          <a:xfrm flipH="1" flipV="1">
            <a:off x="4638502" y="4908955"/>
            <a:ext cx="543098" cy="501245"/>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3" name="Straight Arrow Connector 22"/>
          <p:cNvCxnSpPr/>
          <p:nvPr/>
        </p:nvCxnSpPr>
        <p:spPr>
          <a:xfrm>
            <a:off x="1409700" y="5159577"/>
            <a:ext cx="0" cy="67047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TextBox 24"/>
          <p:cNvSpPr txBox="1"/>
          <p:nvPr/>
        </p:nvSpPr>
        <p:spPr>
          <a:xfrm flipH="1">
            <a:off x="821574" y="5780874"/>
            <a:ext cx="2819400" cy="400110"/>
          </a:xfrm>
          <a:prstGeom prst="rect">
            <a:avLst/>
          </a:prstGeom>
          <a:noFill/>
        </p:spPr>
        <p:txBody>
          <a:bodyPr wrap="square" rtlCol="0">
            <a:spAutoFit/>
          </a:bodyPr>
          <a:lstStyle/>
          <a:p>
            <a:r>
              <a:rPr lang="en-US" sz="2000" dirty="0">
                <a:solidFill>
                  <a:schemeClr val="bg1"/>
                </a:solidFill>
                <a:latin typeface="Century Schoolbook" panose="02040604050505020304" pitchFamily="18" charset="0"/>
              </a:rPr>
              <a:t>Utility Provider</a:t>
            </a:r>
          </a:p>
        </p:txBody>
      </p:sp>
    </p:spTree>
    <p:extLst>
      <p:ext uri="{BB962C8B-B14F-4D97-AF65-F5344CB8AC3E}">
        <p14:creationId xmlns:p14="http://schemas.microsoft.com/office/powerpoint/2010/main" val="13916009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61774"/>
          </a:xfrm>
          <a:prstGeom prst="rect">
            <a:avLst/>
          </a:prstGeom>
          <a:solidFill>
            <a:schemeClr val="accent1">
              <a:lumMod val="75000"/>
            </a:schemeClr>
          </a:solidFill>
        </p:spPr>
        <p:txBody>
          <a:bodyPr wrap="square" rtlCol="0">
            <a:spAutoFit/>
          </a:bodyPr>
          <a:lstStyle/>
          <a:p>
            <a:pPr algn="ctr"/>
            <a:r>
              <a:rPr lang="en-US" sz="5000" dirty="0">
                <a:latin typeface="Century Schoolbook" panose="02040604050505020304" pitchFamily="18" charset="0"/>
              </a:rPr>
              <a:t>CDBG-CV Utility Assistance</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2" name="Content Placeholder 1"/>
          <p:cNvSpPr>
            <a:spLocks noGrp="1"/>
          </p:cNvSpPr>
          <p:nvPr>
            <p:ph sz="half" idx="1"/>
          </p:nvPr>
        </p:nvSpPr>
        <p:spPr>
          <a:xfrm>
            <a:off x="3424328" y="1311819"/>
            <a:ext cx="5181600" cy="4351338"/>
          </a:xfrm>
        </p:spPr>
        <p:txBody>
          <a:bodyPr/>
          <a:lstStyle/>
          <a:p>
            <a:pPr marL="0" indent="0" algn="ctr">
              <a:buNone/>
            </a:pPr>
            <a:endParaRPr lang="en-US" dirty="0">
              <a:solidFill>
                <a:schemeClr val="bg1"/>
              </a:solidFill>
            </a:endParaRPr>
          </a:p>
          <a:p>
            <a:pPr marL="0" indent="0" algn="ctr">
              <a:buNone/>
            </a:pPr>
            <a:endParaRPr lang="en-US" dirty="0">
              <a:solidFill>
                <a:schemeClr val="bg1"/>
              </a:solidFill>
            </a:endParaRPr>
          </a:p>
          <a:p>
            <a:pPr marL="0" indent="0" algn="ctr">
              <a:buNone/>
            </a:pPr>
            <a:endParaRPr lang="en-US" dirty="0">
              <a:solidFill>
                <a:schemeClr val="bg1"/>
              </a:solidFill>
            </a:endParaRPr>
          </a:p>
        </p:txBody>
      </p:sp>
      <p:sp>
        <p:nvSpPr>
          <p:cNvPr id="3" name="Content Placeholder 2"/>
          <p:cNvSpPr>
            <a:spLocks noGrp="1"/>
          </p:cNvSpPr>
          <p:nvPr>
            <p:ph sz="half" idx="1"/>
          </p:nvPr>
        </p:nvSpPr>
        <p:spPr>
          <a:xfrm>
            <a:off x="2090057" y="2527917"/>
            <a:ext cx="8291974" cy="3757183"/>
          </a:xfrm>
        </p:spPr>
        <p:txBody>
          <a:bodyPr/>
          <a:lstStyle/>
          <a:p>
            <a:pPr marL="0" indent="0" algn="ctr">
              <a:spcAft>
                <a:spcPts val="1350"/>
              </a:spcAft>
              <a:buNone/>
            </a:pPr>
            <a:r>
              <a:rPr lang="en-US" b="1" dirty="0">
                <a:solidFill>
                  <a:srgbClr val="FF0000"/>
                </a:solidFill>
                <a:latin typeface="Century Schoolbook" panose="02040604050505020304" pitchFamily="18" charset="0"/>
              </a:rPr>
              <a:t>Submission Date</a:t>
            </a:r>
          </a:p>
          <a:p>
            <a:pPr marL="257175" lvl="1" indent="-257175" algn="ctr">
              <a:lnSpc>
                <a:spcPct val="150000"/>
              </a:lnSpc>
              <a:spcAft>
                <a:spcPts val="675"/>
              </a:spcAft>
              <a:buNone/>
            </a:pPr>
            <a:r>
              <a:rPr lang="en-US" sz="2800" b="1" dirty="0">
                <a:solidFill>
                  <a:srgbClr val="FF0000"/>
                </a:solidFill>
                <a:latin typeface="Century Schoolbook" panose="02040604050505020304" pitchFamily="18" charset="0"/>
              </a:rPr>
              <a:t>Original and one (1) copy of the CDBG-CV Utility Assistance Program application must be submitted by close of business on September 30, 2021.</a:t>
            </a:r>
          </a:p>
          <a:p>
            <a:pPr marL="0" indent="0">
              <a:buNone/>
            </a:pPr>
            <a:endParaRPr lang="en-US" sz="2000" dirty="0">
              <a:solidFill>
                <a:schemeClr val="bg1"/>
              </a:solidFill>
            </a:endParaRPr>
          </a:p>
        </p:txBody>
      </p:sp>
      <p:pic>
        <p:nvPicPr>
          <p:cNvPr id="7" name="Picture 6" descr="CERTs Seed &lt;strong&gt;Grants&lt;/strong&gt; Request for Proposals | Clean Energy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13019" y="1121262"/>
            <a:ext cx="3962400" cy="1371977"/>
          </a:xfrm>
          <a:prstGeom prst="rect">
            <a:avLst/>
          </a:prstGeom>
        </p:spPr>
      </p:pic>
    </p:spTree>
    <p:extLst>
      <p:ext uri="{BB962C8B-B14F-4D97-AF65-F5344CB8AC3E}">
        <p14:creationId xmlns:p14="http://schemas.microsoft.com/office/powerpoint/2010/main" val="396150157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cs typeface="Aharoni" panose="02010803020104030203" pitchFamily="2" charset="-79"/>
              </a:rPr>
              <a:t>CDBG-CV FINAL INFORMATION</a:t>
            </a:r>
            <a:endParaRPr lang="en-US" sz="4800" dirty="0">
              <a:latin typeface="Century Schoolbook" panose="02040604050505020304" pitchFamily="18" charset="0"/>
            </a:endParaRP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3" name="TextBox 2"/>
          <p:cNvSpPr txBox="1"/>
          <p:nvPr/>
        </p:nvSpPr>
        <p:spPr>
          <a:xfrm>
            <a:off x="149291" y="1015663"/>
            <a:ext cx="11952514" cy="4877938"/>
          </a:xfrm>
          <a:prstGeom prst="rect">
            <a:avLst/>
          </a:prstGeom>
          <a:noFill/>
        </p:spPr>
        <p:txBody>
          <a:bodyPr wrap="square" rtlCol="0">
            <a:spAutoFit/>
          </a:bodyPr>
          <a:lstStyle/>
          <a:p>
            <a:pPr>
              <a:spcAft>
                <a:spcPts val="1350"/>
              </a:spcAft>
              <a:buNone/>
            </a:pPr>
            <a:r>
              <a:rPr lang="en-US" sz="2800" b="1" u="sng" dirty="0">
                <a:solidFill>
                  <a:schemeClr val="bg1"/>
                </a:solidFill>
                <a:latin typeface="Century Schoolbook" panose="02040604050505020304" pitchFamily="18" charset="0"/>
              </a:rPr>
              <a:t>What do I need to do now?</a:t>
            </a:r>
          </a:p>
          <a:p>
            <a:pPr marL="342900" lvl="0" indent="-342900">
              <a:lnSpc>
                <a:spcPct val="150000"/>
              </a:lnSpc>
              <a:buFont typeface="Wingdings" panose="05000000000000000000" pitchFamily="2" charset="2"/>
              <a:buChar char="Ø"/>
            </a:pPr>
            <a:r>
              <a:rPr lang="en-US" sz="2000" dirty="0">
                <a:solidFill>
                  <a:schemeClr val="bg1"/>
                </a:solidFill>
                <a:latin typeface="Century Schoolbook" panose="02040604050505020304" pitchFamily="18" charset="0"/>
              </a:rPr>
              <a:t>Contact your ADD, ask them to start the </a:t>
            </a:r>
            <a:r>
              <a:rPr lang="en-US" sz="2000" dirty="0" err="1">
                <a:solidFill>
                  <a:schemeClr val="bg1"/>
                </a:solidFill>
                <a:latin typeface="Century Schoolbook" panose="02040604050505020304" pitchFamily="18" charset="0"/>
              </a:rPr>
              <a:t>eClearinghouse</a:t>
            </a:r>
            <a:r>
              <a:rPr lang="en-US" sz="2000" dirty="0">
                <a:solidFill>
                  <a:schemeClr val="bg1"/>
                </a:solidFill>
                <a:latin typeface="Century Schoolbook" panose="02040604050505020304" pitchFamily="18" charset="0"/>
              </a:rPr>
              <a:t> process on your behalf.  </a:t>
            </a:r>
          </a:p>
          <a:p>
            <a:pPr marL="342900" lvl="0" indent="-342900">
              <a:lnSpc>
                <a:spcPct val="150000"/>
              </a:lnSpc>
              <a:buFont typeface="Wingdings" panose="05000000000000000000" pitchFamily="2" charset="2"/>
              <a:buChar char="Ø"/>
            </a:pPr>
            <a:r>
              <a:rPr lang="en-US" sz="2000" dirty="0">
                <a:solidFill>
                  <a:schemeClr val="bg1"/>
                </a:solidFill>
                <a:latin typeface="Century Schoolbook" panose="02040604050505020304" pitchFamily="18" charset="0"/>
              </a:rPr>
              <a:t>Identify your water, wastewater, gas, electric, and other heating/cooling costs utility providers in your community.</a:t>
            </a:r>
          </a:p>
          <a:p>
            <a:pPr lvl="1">
              <a:lnSpc>
                <a:spcPct val="150000"/>
              </a:lnSpc>
            </a:pPr>
            <a:r>
              <a:rPr lang="en-US" sz="2000" i="1" dirty="0">
                <a:solidFill>
                  <a:schemeClr val="bg1"/>
                </a:solidFill>
                <a:latin typeface="Century Schoolbook" panose="02040604050505020304" pitchFamily="18" charset="0"/>
              </a:rPr>
              <a:t>Decide do you want to do water, wastewater, gas, electric, other heating/cooling costs</a:t>
            </a:r>
          </a:p>
          <a:p>
            <a:pPr lvl="1">
              <a:lnSpc>
                <a:spcPct val="150000"/>
              </a:lnSpc>
            </a:pPr>
            <a:r>
              <a:rPr lang="en-US" sz="2000" i="1" dirty="0">
                <a:solidFill>
                  <a:schemeClr val="bg1"/>
                </a:solidFill>
                <a:latin typeface="Century Schoolbook" panose="02040604050505020304" pitchFamily="18" charset="0"/>
              </a:rPr>
              <a:t>Begin discussions with those utility providers to determine the need</a:t>
            </a:r>
          </a:p>
          <a:p>
            <a:pPr lvl="1">
              <a:lnSpc>
                <a:spcPct val="150000"/>
              </a:lnSpc>
            </a:pPr>
            <a:r>
              <a:rPr lang="en-US" sz="2000" i="1" dirty="0">
                <a:solidFill>
                  <a:schemeClr val="bg1"/>
                </a:solidFill>
                <a:latin typeface="Century Schoolbook" panose="02040604050505020304" pitchFamily="18" charset="0"/>
              </a:rPr>
              <a:t>Also begin discussions how the utility provider wants to handle the payment process and delinquencies.</a:t>
            </a:r>
          </a:p>
          <a:p>
            <a:pPr marL="342900" lvl="0" indent="-342900">
              <a:lnSpc>
                <a:spcPct val="150000"/>
              </a:lnSpc>
              <a:buFont typeface="Wingdings" panose="05000000000000000000" pitchFamily="2" charset="2"/>
              <a:buChar char="Ø"/>
            </a:pPr>
            <a:r>
              <a:rPr lang="en-US" sz="2000" dirty="0">
                <a:solidFill>
                  <a:schemeClr val="bg1"/>
                </a:solidFill>
                <a:latin typeface="Century Schoolbook" panose="02040604050505020304" pitchFamily="18" charset="0"/>
              </a:rPr>
              <a:t>Reach out to your local non-profit community service provider (like the Community Action Agencies) to inform them of your proposed program. </a:t>
            </a:r>
            <a:r>
              <a:rPr lang="en-US" sz="2400" dirty="0">
                <a:solidFill>
                  <a:schemeClr val="bg1"/>
                </a:solidFill>
                <a:latin typeface="Century Schoolbook" panose="02040604050505020304" pitchFamily="18" charset="0"/>
              </a:rPr>
              <a:t> </a:t>
            </a:r>
          </a:p>
        </p:txBody>
      </p:sp>
    </p:spTree>
    <p:extLst>
      <p:ext uri="{BB962C8B-B14F-4D97-AF65-F5344CB8AC3E}">
        <p14:creationId xmlns:p14="http://schemas.microsoft.com/office/powerpoint/2010/main" val="23568889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2837898" y="289249"/>
            <a:ext cx="6516203" cy="8248412"/>
          </a:xfrm>
          <a:prstGeom prst="rect">
            <a:avLst/>
          </a:prstGeom>
          <a:noFill/>
        </p:spPr>
        <p:txBody>
          <a:bodyPr wrap="square" rtlCol="0">
            <a:spAutoFit/>
          </a:bodyPr>
          <a:lstStyle/>
          <a:p>
            <a:pPr algn="ctr"/>
            <a:endParaRPr lang="en-US" sz="2400" dirty="0">
              <a:solidFill>
                <a:schemeClr val="bg1"/>
              </a:solidFill>
              <a:latin typeface="Century Schoolbook" panose="02040604050505020304" pitchFamily="18" charset="0"/>
            </a:endParaRPr>
          </a:p>
          <a:p>
            <a:pPr algn="ctr"/>
            <a:endParaRPr lang="en-US" sz="2800" dirty="0">
              <a:solidFill>
                <a:schemeClr val="bg1"/>
              </a:solidFill>
              <a:latin typeface="Century Schoolbook" panose="02040604050505020304" pitchFamily="18" charset="0"/>
            </a:endParaRPr>
          </a:p>
          <a:p>
            <a:pPr algn="ctr"/>
            <a:r>
              <a:rPr lang="en-US" sz="2800" b="1" dirty="0">
                <a:solidFill>
                  <a:schemeClr val="bg1"/>
                </a:solidFill>
                <a:latin typeface="Century Schoolbook" panose="02040604050505020304" pitchFamily="18" charset="0"/>
              </a:rPr>
              <a:t>CRF Grant Awards: </a:t>
            </a:r>
            <a:r>
              <a:rPr lang="en-US" sz="2800" dirty="0">
                <a:solidFill>
                  <a:schemeClr val="bg1"/>
                </a:solidFill>
                <a:latin typeface="Century Schoolbook" panose="02040604050505020304" pitchFamily="18" charset="0"/>
              </a:rPr>
              <a:t>$326,000,000.00</a:t>
            </a:r>
          </a:p>
          <a:p>
            <a:pPr algn="ctr"/>
            <a:endParaRPr lang="en-US" sz="2800" dirty="0">
              <a:solidFill>
                <a:schemeClr val="bg1"/>
              </a:solidFill>
              <a:latin typeface="Century Schoolbook" panose="02040604050505020304" pitchFamily="18" charset="0"/>
            </a:endParaRPr>
          </a:p>
          <a:p>
            <a:pPr algn="ctr"/>
            <a:endParaRPr lang="en-US" sz="2800" dirty="0">
              <a:solidFill>
                <a:schemeClr val="bg1"/>
              </a:solidFill>
              <a:latin typeface="Century Schoolbook" panose="02040604050505020304" pitchFamily="18" charset="0"/>
            </a:endParaRPr>
          </a:p>
          <a:p>
            <a:pPr algn="ctr"/>
            <a:r>
              <a:rPr lang="en-US" sz="2800" b="1" dirty="0">
                <a:solidFill>
                  <a:schemeClr val="bg1"/>
                </a:solidFill>
                <a:latin typeface="Century Schoolbook" panose="02040604050505020304" pitchFamily="18" charset="0"/>
              </a:rPr>
              <a:t>Cities</a:t>
            </a:r>
            <a:r>
              <a:rPr lang="en-US" sz="2800" dirty="0">
                <a:solidFill>
                  <a:schemeClr val="bg1"/>
                </a:solidFill>
                <a:latin typeface="Century Schoolbook" panose="02040604050505020304" pitchFamily="18" charset="0"/>
              </a:rPr>
              <a:t>: 289  </a:t>
            </a:r>
            <a:r>
              <a:rPr lang="en-US" sz="2800" b="1" dirty="0">
                <a:solidFill>
                  <a:schemeClr val="bg1"/>
                </a:solidFill>
                <a:latin typeface="Century Schoolbook" panose="02040604050505020304" pitchFamily="18" charset="0"/>
              </a:rPr>
              <a:t>Counties</a:t>
            </a:r>
            <a:r>
              <a:rPr lang="en-US" sz="2800" dirty="0">
                <a:solidFill>
                  <a:schemeClr val="bg1"/>
                </a:solidFill>
                <a:latin typeface="Century Schoolbook" panose="02040604050505020304" pitchFamily="18" charset="0"/>
              </a:rPr>
              <a:t>: 118</a:t>
            </a:r>
          </a:p>
          <a:p>
            <a:pPr algn="ctr"/>
            <a:endParaRPr lang="en-US" sz="2800" dirty="0">
              <a:solidFill>
                <a:schemeClr val="bg1"/>
              </a:solidFill>
              <a:latin typeface="Century Schoolbook" panose="02040604050505020304" pitchFamily="18" charset="0"/>
            </a:endParaRPr>
          </a:p>
          <a:p>
            <a:pPr algn="ctr"/>
            <a:endParaRPr lang="en-US" sz="2800" dirty="0">
              <a:solidFill>
                <a:schemeClr val="bg1"/>
              </a:solidFill>
              <a:latin typeface="Century Schoolbook" panose="02040604050505020304" pitchFamily="18" charset="0"/>
            </a:endParaRPr>
          </a:p>
          <a:p>
            <a:pPr algn="ctr"/>
            <a:r>
              <a:rPr lang="en-US" sz="2800" b="1" dirty="0">
                <a:solidFill>
                  <a:schemeClr val="bg1"/>
                </a:solidFill>
                <a:latin typeface="Century Schoolbook" panose="02040604050505020304" pitchFamily="18" charset="0"/>
              </a:rPr>
              <a:t>NOT ALL </a:t>
            </a:r>
            <a:r>
              <a:rPr lang="en-US" sz="2800" dirty="0">
                <a:solidFill>
                  <a:schemeClr val="bg1"/>
                </a:solidFill>
                <a:latin typeface="Century Schoolbook" panose="02040604050505020304" pitchFamily="18" charset="0"/>
              </a:rPr>
              <a:t>States were designated to for Local Governments to receive funds</a:t>
            </a:r>
            <a:r>
              <a:rPr lang="en-US" sz="2800" dirty="0">
                <a:solidFill>
                  <a:schemeClr val="bg1"/>
                </a:solidFill>
              </a:rPr>
              <a:t>.</a:t>
            </a: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r>
              <a:rPr lang="en-US" dirty="0">
                <a:solidFill>
                  <a:schemeClr val="bg1"/>
                </a:solidFill>
              </a:rPr>
              <a:t> </a:t>
            </a:r>
          </a:p>
        </p:txBody>
      </p:sp>
    </p:spTree>
    <p:extLst>
      <p:ext uri="{BB962C8B-B14F-4D97-AF65-F5344CB8AC3E}">
        <p14:creationId xmlns:p14="http://schemas.microsoft.com/office/powerpoint/2010/main" val="18903878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529469" y="830997"/>
            <a:ext cx="9930148" cy="7294305"/>
          </a:xfrm>
          <a:prstGeom prst="rect">
            <a:avLst/>
          </a:prstGeom>
          <a:noFill/>
        </p:spPr>
        <p:txBody>
          <a:bodyPr wrap="square" rtlCol="0">
            <a:spAutoFit/>
          </a:bodyPr>
          <a:lstStyle/>
          <a:p>
            <a:pPr algn="ctr"/>
            <a:endParaRPr lang="en-US" sz="2400" dirty="0">
              <a:solidFill>
                <a:schemeClr val="bg1"/>
              </a:solidFill>
              <a:latin typeface="Century Schoolbook" panose="02040604050505020304" pitchFamily="18" charset="0"/>
            </a:endParaRPr>
          </a:p>
          <a:p>
            <a:pPr algn="ctr"/>
            <a:r>
              <a:rPr lang="en-US" sz="2400" b="1" u="sng" dirty="0">
                <a:solidFill>
                  <a:schemeClr val="bg1"/>
                </a:solidFill>
                <a:latin typeface="Century Schoolbook" panose="02040604050505020304" pitchFamily="18" charset="0"/>
              </a:rPr>
              <a:t>Top Eligible Expenditures</a:t>
            </a:r>
            <a:r>
              <a:rPr lang="en-US" sz="2400" b="1" dirty="0">
                <a:solidFill>
                  <a:schemeClr val="bg1"/>
                </a:solidFill>
                <a:latin typeface="Century Schoolbook" panose="02040604050505020304" pitchFamily="18" charset="0"/>
              </a:rPr>
              <a:t>:</a:t>
            </a:r>
          </a:p>
          <a:p>
            <a:pPr marL="285750" indent="-285750">
              <a:buFont typeface="Wingdings" panose="05000000000000000000" pitchFamily="2" charset="2"/>
              <a:buChar char="§"/>
            </a:pPr>
            <a:endParaRPr lang="en-US" sz="2400" dirty="0">
              <a:solidFill>
                <a:schemeClr val="bg1"/>
              </a:solidFill>
              <a:latin typeface="Century Schoolbook" panose="02040604050505020304" pitchFamily="18" charset="0"/>
            </a:endParaRPr>
          </a:p>
          <a:p>
            <a:pPr marL="285750" indent="-285750">
              <a:lnSpc>
                <a:spcPct val="150000"/>
              </a:lnSpc>
              <a:buFont typeface="Wingdings" panose="05000000000000000000" pitchFamily="2" charset="2"/>
              <a:buChar char="§"/>
            </a:pPr>
            <a:r>
              <a:rPr lang="en-US" sz="2400" dirty="0">
                <a:solidFill>
                  <a:schemeClr val="bg1"/>
                </a:solidFill>
                <a:latin typeface="Century Schoolbook" panose="02040604050505020304" pitchFamily="18" charset="0"/>
              </a:rPr>
              <a:t>First Responder Payroll</a:t>
            </a:r>
          </a:p>
          <a:p>
            <a:pPr marL="342900" indent="-342900">
              <a:lnSpc>
                <a:spcPct val="150000"/>
              </a:lnSpc>
              <a:buFont typeface="Wingdings" panose="05000000000000000000" pitchFamily="2" charset="2"/>
              <a:buChar char="§"/>
            </a:pPr>
            <a:r>
              <a:rPr lang="en-US" sz="2400" dirty="0">
                <a:solidFill>
                  <a:schemeClr val="bg1"/>
                </a:solidFill>
                <a:latin typeface="Century Schoolbook" panose="02040604050505020304" pitchFamily="18" charset="0"/>
              </a:rPr>
              <a:t>Personal Protective Equipment</a:t>
            </a:r>
          </a:p>
          <a:p>
            <a:pPr marL="342900" indent="-342900">
              <a:lnSpc>
                <a:spcPct val="150000"/>
              </a:lnSpc>
              <a:buFont typeface="Wingdings" panose="05000000000000000000" pitchFamily="2" charset="2"/>
              <a:buChar char="§"/>
            </a:pPr>
            <a:r>
              <a:rPr lang="en-US" sz="2400" dirty="0">
                <a:solidFill>
                  <a:schemeClr val="bg1"/>
                </a:solidFill>
                <a:latin typeface="Century Schoolbook" panose="02040604050505020304" pitchFamily="18" charset="0"/>
              </a:rPr>
              <a:t>Small Business Assistance</a:t>
            </a:r>
          </a:p>
          <a:p>
            <a:pPr marL="342900" indent="-342900">
              <a:lnSpc>
                <a:spcPct val="150000"/>
              </a:lnSpc>
              <a:buFont typeface="Wingdings" panose="05000000000000000000" pitchFamily="2" charset="2"/>
              <a:buChar char="§"/>
            </a:pPr>
            <a:r>
              <a:rPr lang="en-US" sz="2400" dirty="0">
                <a:solidFill>
                  <a:schemeClr val="bg1"/>
                </a:solidFill>
                <a:latin typeface="Century Schoolbook" panose="02040604050505020304" pitchFamily="18" charset="0"/>
              </a:rPr>
              <a:t>Telework Capabilities</a:t>
            </a:r>
          </a:p>
          <a:p>
            <a:pPr marL="342900" indent="-342900">
              <a:lnSpc>
                <a:spcPct val="150000"/>
              </a:lnSpc>
              <a:buFont typeface="Wingdings" panose="05000000000000000000" pitchFamily="2" charset="2"/>
              <a:buChar char="§"/>
            </a:pPr>
            <a:r>
              <a:rPr lang="en-US" sz="2400" dirty="0">
                <a:solidFill>
                  <a:schemeClr val="bg1"/>
                </a:solidFill>
                <a:latin typeface="Century Schoolbook" panose="02040604050505020304" pitchFamily="18" charset="0"/>
              </a:rPr>
              <a:t>Food Banks</a:t>
            </a:r>
          </a:p>
          <a:p>
            <a:pPr>
              <a:lnSpc>
                <a:spcPct val="150000"/>
              </a:lnSpc>
            </a:pPr>
            <a:endParaRPr lang="en-US" sz="2400" dirty="0">
              <a:solidFill>
                <a:schemeClr val="bg1"/>
              </a:solidFill>
              <a:latin typeface="Century Schoolbook" panose="02040604050505020304" pitchFamily="18" charset="0"/>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p:txBody>
      </p:sp>
    </p:spTree>
    <p:extLst>
      <p:ext uri="{BB962C8B-B14F-4D97-AF65-F5344CB8AC3E}">
        <p14:creationId xmlns:p14="http://schemas.microsoft.com/office/powerpoint/2010/main" val="3466251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CORONAVIRUS RELIEF FUNDS (CRF)</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2323323" y="1782147"/>
            <a:ext cx="9504642" cy="8217634"/>
          </a:xfrm>
          <a:prstGeom prst="rect">
            <a:avLst/>
          </a:prstGeom>
          <a:noFill/>
        </p:spPr>
        <p:txBody>
          <a:bodyPr wrap="square" numCol="2" rtlCol="0">
            <a:spAutoFit/>
          </a:bodyPr>
          <a:lstStyle/>
          <a:p>
            <a:pPr>
              <a:lnSpc>
                <a:spcPct val="200000"/>
              </a:lnSpc>
            </a:pPr>
            <a:r>
              <a:rPr lang="en-US" sz="2400" dirty="0">
                <a:solidFill>
                  <a:schemeClr val="bg1"/>
                </a:solidFill>
                <a:latin typeface="Century Schoolbook" panose="02040604050505020304" pitchFamily="18" charset="0"/>
              </a:rPr>
              <a:t>Jennifer Peters	</a:t>
            </a:r>
          </a:p>
          <a:p>
            <a:pPr>
              <a:lnSpc>
                <a:spcPct val="200000"/>
              </a:lnSpc>
            </a:pPr>
            <a:r>
              <a:rPr lang="en-US" sz="2400" dirty="0">
                <a:solidFill>
                  <a:schemeClr val="bg1"/>
                </a:solidFill>
                <a:latin typeface="Century Schoolbook" panose="02040604050505020304" pitchFamily="18" charset="0"/>
              </a:rPr>
              <a:t>Olivia Clark</a:t>
            </a:r>
          </a:p>
          <a:p>
            <a:pPr>
              <a:lnSpc>
                <a:spcPct val="200000"/>
              </a:lnSpc>
            </a:pPr>
            <a:r>
              <a:rPr lang="en-US" sz="2400" dirty="0">
                <a:solidFill>
                  <a:schemeClr val="bg1"/>
                </a:solidFill>
                <a:latin typeface="Century Schoolbook" panose="02040604050505020304" pitchFamily="18" charset="0"/>
              </a:rPr>
              <a:t>Gabe Nickell</a:t>
            </a:r>
          </a:p>
          <a:p>
            <a:pPr>
              <a:lnSpc>
                <a:spcPct val="200000"/>
              </a:lnSpc>
            </a:pPr>
            <a:r>
              <a:rPr lang="en-US" sz="2400" dirty="0">
                <a:solidFill>
                  <a:schemeClr val="bg1"/>
                </a:solidFill>
                <a:latin typeface="Century Schoolbook" panose="02040604050505020304" pitchFamily="18" charset="0"/>
              </a:rPr>
              <a:t>Mark Williams</a:t>
            </a:r>
          </a:p>
          <a:p>
            <a:pPr>
              <a:lnSpc>
                <a:spcPct val="200000"/>
              </a:lnSpc>
            </a:pPr>
            <a:r>
              <a:rPr lang="en-US" sz="2400" dirty="0">
                <a:solidFill>
                  <a:schemeClr val="bg1"/>
                </a:solidFill>
                <a:latin typeface="Century Schoolbook" panose="02040604050505020304" pitchFamily="18" charset="0"/>
              </a:rPr>
              <a:t>Cole Sutton				  </a:t>
            </a:r>
          </a:p>
          <a:p>
            <a:pPr>
              <a:lnSpc>
                <a:spcPct val="200000"/>
              </a:lnSpc>
            </a:pPr>
            <a:r>
              <a:rPr lang="en-US" sz="2400" dirty="0">
                <a:solidFill>
                  <a:schemeClr val="bg1"/>
                </a:solidFill>
                <a:latin typeface="Century Schoolbook" panose="02040604050505020304" pitchFamily="18" charset="0"/>
              </a:rPr>
              <a:t>Travis Weber</a:t>
            </a:r>
          </a:p>
          <a:p>
            <a:pPr>
              <a:lnSpc>
                <a:spcPct val="200000"/>
              </a:lnSpc>
            </a:pPr>
            <a:r>
              <a:rPr lang="en-US" sz="2400" dirty="0">
                <a:solidFill>
                  <a:schemeClr val="bg1"/>
                </a:solidFill>
                <a:latin typeface="Century Schoolbook" panose="02040604050505020304" pitchFamily="18" charset="0"/>
              </a:rPr>
              <a:t>		</a:t>
            </a:r>
          </a:p>
          <a:p>
            <a:pPr>
              <a:lnSpc>
                <a:spcPct val="200000"/>
              </a:lnSpc>
            </a:pPr>
            <a:endParaRPr lang="en-US" sz="2400" dirty="0">
              <a:solidFill>
                <a:schemeClr val="bg1"/>
              </a:solidFill>
              <a:latin typeface="Century Schoolbook" panose="02040604050505020304" pitchFamily="18" charset="0"/>
            </a:endParaRPr>
          </a:p>
          <a:p>
            <a:pPr>
              <a:lnSpc>
                <a:spcPct val="200000"/>
              </a:lnSpc>
            </a:pPr>
            <a:r>
              <a:rPr lang="en-US" sz="2400" dirty="0">
                <a:solidFill>
                  <a:schemeClr val="bg1"/>
                </a:solidFill>
                <a:latin typeface="Century Schoolbook" panose="02040604050505020304" pitchFamily="18" charset="0"/>
              </a:rPr>
              <a:t>  </a:t>
            </a:r>
          </a:p>
          <a:p>
            <a:pPr>
              <a:lnSpc>
                <a:spcPct val="200000"/>
              </a:lnSpc>
            </a:pPr>
            <a:endParaRPr lang="en-US" sz="2400" dirty="0">
              <a:solidFill>
                <a:schemeClr val="bg1"/>
              </a:solidFill>
              <a:latin typeface="Century Schoolbook" panose="02040604050505020304" pitchFamily="18" charset="0"/>
            </a:endParaRPr>
          </a:p>
          <a:p>
            <a:pPr>
              <a:lnSpc>
                <a:spcPct val="200000"/>
              </a:lnSpc>
            </a:pPr>
            <a:endParaRPr lang="en-US" sz="2400" dirty="0">
              <a:solidFill>
                <a:schemeClr val="bg1"/>
              </a:solidFill>
              <a:latin typeface="Century Schoolbook" panose="02040604050505020304" pitchFamily="18" charset="0"/>
            </a:endParaRPr>
          </a:p>
          <a:p>
            <a:pPr>
              <a:lnSpc>
                <a:spcPct val="200000"/>
              </a:lnSpc>
            </a:pPr>
            <a:r>
              <a:rPr lang="en-US" sz="2400" dirty="0">
                <a:solidFill>
                  <a:schemeClr val="bg1"/>
                </a:solidFill>
                <a:latin typeface="Century Schoolbook" panose="02040604050505020304" pitchFamily="18" charset="0"/>
              </a:rPr>
              <a:t>Roy Brothers	</a:t>
            </a:r>
          </a:p>
          <a:p>
            <a:pPr>
              <a:lnSpc>
                <a:spcPct val="200000"/>
              </a:lnSpc>
            </a:pPr>
            <a:r>
              <a:rPr lang="en-US" sz="2400" dirty="0">
                <a:solidFill>
                  <a:schemeClr val="bg1"/>
                </a:solidFill>
                <a:latin typeface="Century Schoolbook" panose="02040604050505020304" pitchFamily="18" charset="0"/>
              </a:rPr>
              <a:t>Wendy Thompson			  </a:t>
            </a:r>
          </a:p>
          <a:p>
            <a:pPr>
              <a:lnSpc>
                <a:spcPct val="200000"/>
              </a:lnSpc>
            </a:pPr>
            <a:r>
              <a:rPr lang="en-US" sz="2400" dirty="0">
                <a:solidFill>
                  <a:schemeClr val="bg1"/>
                </a:solidFill>
                <a:latin typeface="Century Schoolbook" panose="02040604050505020304" pitchFamily="18" charset="0"/>
              </a:rPr>
              <a:t>Jessica Wagoner</a:t>
            </a:r>
          </a:p>
          <a:p>
            <a:pPr>
              <a:lnSpc>
                <a:spcPct val="200000"/>
              </a:lnSpc>
            </a:pPr>
            <a:r>
              <a:rPr lang="en-US" sz="2400" dirty="0">
                <a:solidFill>
                  <a:schemeClr val="bg1"/>
                </a:solidFill>
                <a:latin typeface="Century Schoolbook" panose="02040604050505020304" pitchFamily="18" charset="0"/>
              </a:rPr>
              <a:t>Aaron Jones</a:t>
            </a:r>
          </a:p>
          <a:p>
            <a:pPr>
              <a:lnSpc>
                <a:spcPct val="200000"/>
              </a:lnSpc>
            </a:pPr>
            <a:r>
              <a:rPr lang="en-US" sz="2400" dirty="0">
                <a:solidFill>
                  <a:schemeClr val="bg1"/>
                </a:solidFill>
                <a:latin typeface="Century Schoolbook" panose="02040604050505020304" pitchFamily="18" charset="0"/>
              </a:rPr>
              <a:t>Troy Shrout</a:t>
            </a:r>
          </a:p>
          <a:p>
            <a:endParaRPr lang="en-US" sz="2400" dirty="0">
              <a:solidFill>
                <a:schemeClr val="bg1"/>
              </a:solidFill>
              <a:latin typeface="Century Schoolbook" panose="02040604050505020304" pitchFamily="18" charset="0"/>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a:p>
            <a:endParaRPr lang="en-US" dirty="0">
              <a:solidFill>
                <a:schemeClr val="bg1"/>
              </a:solidFill>
            </a:endParaRPr>
          </a:p>
        </p:txBody>
      </p:sp>
      <p:sp>
        <p:nvSpPr>
          <p:cNvPr id="2" name="TextBox 1">
            <a:extLst>
              <a:ext uri="{FF2B5EF4-FFF2-40B4-BE49-F238E27FC236}">
                <a16:creationId xmlns:a16="http://schemas.microsoft.com/office/drawing/2014/main" id="{BADB968B-25FB-42B7-9754-B834E1D611D5}"/>
              </a:ext>
            </a:extLst>
          </p:cNvPr>
          <p:cNvSpPr txBox="1"/>
          <p:nvPr/>
        </p:nvSpPr>
        <p:spPr>
          <a:xfrm>
            <a:off x="2901820" y="1129004"/>
            <a:ext cx="5747657" cy="861774"/>
          </a:xfrm>
          <a:prstGeom prst="rect">
            <a:avLst/>
          </a:prstGeom>
          <a:noFill/>
        </p:spPr>
        <p:txBody>
          <a:bodyPr wrap="square" rtlCol="0">
            <a:spAutoFit/>
          </a:bodyPr>
          <a:lstStyle/>
          <a:p>
            <a:pPr algn="ctr"/>
            <a:r>
              <a:rPr lang="en-US" sz="3200" b="1" u="sng" dirty="0">
                <a:solidFill>
                  <a:schemeClr val="bg1"/>
                </a:solidFill>
                <a:latin typeface="Century Schoolbook" panose="02040604050505020304" pitchFamily="18" charset="0"/>
              </a:rPr>
              <a:t>Thanks to my DLG staff:</a:t>
            </a:r>
          </a:p>
          <a:p>
            <a:pPr algn="ctr"/>
            <a:endParaRPr lang="en-US" dirty="0"/>
          </a:p>
        </p:txBody>
      </p:sp>
    </p:spTree>
    <p:extLst>
      <p:ext uri="{BB962C8B-B14F-4D97-AF65-F5344CB8AC3E}">
        <p14:creationId xmlns:p14="http://schemas.microsoft.com/office/powerpoint/2010/main" val="289848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AMERICAN RESCUE PLAN (ARP)</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947651" y="1396538"/>
            <a:ext cx="10257905" cy="5201424"/>
          </a:xfrm>
          <a:prstGeom prst="rect">
            <a:avLst/>
          </a:prstGeom>
          <a:noFill/>
        </p:spPr>
        <p:txBody>
          <a:bodyPr wrap="square" rtlCol="0">
            <a:spAutoFit/>
          </a:bodyPr>
          <a:lstStyle/>
          <a:p>
            <a:pPr algn="ctr"/>
            <a:endParaRPr lang="en-US" sz="2400" dirty="0">
              <a:solidFill>
                <a:schemeClr val="bg1"/>
              </a:solidFill>
              <a:latin typeface="Century Schoolbook" panose="02040604050505020304" pitchFamily="18" charset="0"/>
            </a:endParaRPr>
          </a:p>
          <a:p>
            <a:pPr algn="ctr">
              <a:lnSpc>
                <a:spcPct val="150000"/>
              </a:lnSpc>
            </a:pPr>
            <a:r>
              <a:rPr lang="en-US" sz="2400" b="1" dirty="0">
                <a:solidFill>
                  <a:schemeClr val="bg1"/>
                </a:solidFill>
                <a:latin typeface="Century Schoolbook" panose="02040604050505020304" pitchFamily="18" charset="0"/>
              </a:rPr>
              <a:t>CORONAVIRUS LOCAL FISCAL RECOVERY FUND</a:t>
            </a:r>
          </a:p>
          <a:p>
            <a:pPr algn="ctr">
              <a:lnSpc>
                <a:spcPct val="150000"/>
              </a:lnSpc>
            </a:pPr>
            <a:r>
              <a:rPr lang="en-US" sz="2400" dirty="0">
                <a:solidFill>
                  <a:schemeClr val="bg1"/>
                </a:solidFill>
                <a:latin typeface="Century Schoolbook" panose="02040604050505020304" pitchFamily="18" charset="0"/>
              </a:rPr>
              <a:t>The American Rescue Plan Act of 2021 (ARPA) appropriates $19.53 billion to States for distribution to tens of thousands of “non-entitlement units of local government” (NEUs). </a:t>
            </a:r>
          </a:p>
          <a:p>
            <a:pPr algn="ctr"/>
            <a:endParaRPr lang="en-US" sz="2000" dirty="0">
              <a:solidFill>
                <a:schemeClr val="bg1"/>
              </a:solidFill>
              <a:latin typeface="Century Schoolbook" panose="02040604050505020304" pitchFamily="18" charset="0"/>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a:p>
            <a:pPr algn="ctr"/>
            <a:endParaRPr lang="en-US" dirty="0">
              <a:solidFill>
                <a:schemeClr val="bg1"/>
              </a:solidFill>
            </a:endParaRPr>
          </a:p>
        </p:txBody>
      </p:sp>
    </p:spTree>
    <p:extLst>
      <p:ext uri="{BB962C8B-B14F-4D97-AF65-F5344CB8AC3E}">
        <p14:creationId xmlns:p14="http://schemas.microsoft.com/office/powerpoint/2010/main" val="59453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AMERICAN RESCUE PLAN (ARP)</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623596" y="1101012"/>
            <a:ext cx="10944808" cy="6401753"/>
          </a:xfrm>
          <a:prstGeom prst="rect">
            <a:avLst/>
          </a:prstGeom>
          <a:noFill/>
        </p:spPr>
        <p:txBody>
          <a:bodyPr wrap="square" rtlCol="0">
            <a:spAutoFit/>
          </a:bodyPr>
          <a:lstStyle/>
          <a:p>
            <a:pPr algn="ctr"/>
            <a:endParaRPr lang="en-US" sz="2400" b="1" dirty="0">
              <a:solidFill>
                <a:schemeClr val="bg1"/>
              </a:solidFill>
              <a:latin typeface="Century Schoolbook" panose="02040604050505020304" pitchFamily="18" charset="0"/>
            </a:endParaRPr>
          </a:p>
          <a:p>
            <a:pPr algn="ctr"/>
            <a:r>
              <a:rPr lang="en-US" sz="2000" b="1" dirty="0">
                <a:solidFill>
                  <a:schemeClr val="bg1"/>
                </a:solidFill>
                <a:latin typeface="Century Schoolbook" panose="02040604050505020304" pitchFamily="18" charset="0"/>
              </a:rPr>
              <a:t>CORONAVIRUS LOCAL FISCAL RECOVERY FUND</a:t>
            </a:r>
          </a:p>
          <a:p>
            <a:endParaRPr lang="en-US" sz="2000" dirty="0">
              <a:solidFill>
                <a:schemeClr val="bg1"/>
              </a:solidFill>
              <a:latin typeface="Century Schoolbook" panose="02040604050505020304" pitchFamily="18" charset="0"/>
            </a:endParaRPr>
          </a:p>
          <a:p>
            <a:r>
              <a:rPr lang="en-US" sz="2000" dirty="0">
                <a:solidFill>
                  <a:schemeClr val="bg1"/>
                </a:solidFill>
                <a:latin typeface="Century Schoolbook" panose="02040604050505020304" pitchFamily="18" charset="0"/>
              </a:rPr>
              <a:t>	The American Rescue Plan (2021) is providing fast and direct economic assistance for American workers, families, small businesses, and industries.</a:t>
            </a:r>
          </a:p>
          <a:p>
            <a:r>
              <a:rPr lang="en-US" sz="2000" dirty="0">
                <a:solidFill>
                  <a:schemeClr val="bg1"/>
                </a:solidFill>
                <a:latin typeface="Century Schoolbook" panose="02040604050505020304" pitchFamily="18" charset="0"/>
              </a:rPr>
              <a:t>	The American Rescue Plan continues many of the programs started by the CARES Act (2020) and Consolidated Appropriations Act (2021) by adding new phases, new allocations, and new guidance to address issues related to the continuation of the COVID-19 pandemic. </a:t>
            </a:r>
          </a:p>
          <a:p>
            <a:pPr algn="just"/>
            <a:r>
              <a:rPr lang="en-US" sz="2000" dirty="0">
                <a:solidFill>
                  <a:schemeClr val="bg1"/>
                </a:solidFill>
                <a:latin typeface="Century Schoolbook" panose="02040604050505020304" pitchFamily="18" charset="0"/>
              </a:rPr>
              <a:t>	The American Rescue Plan also creates a variety of new programs to address continuing pandemic-related crises, and fund recovery efforts as the United States begins to emerge from the COVID-19 pandemic.</a:t>
            </a:r>
          </a:p>
          <a:p>
            <a:r>
              <a:rPr lang="en-US" sz="2000" dirty="0">
                <a:solidFill>
                  <a:schemeClr val="bg1"/>
                </a:solidFill>
                <a:latin typeface="Century Schoolbook" panose="02040604050505020304" pitchFamily="18" charset="0"/>
              </a:rPr>
              <a:t>	The American Rescue Plan was passed by Congress on March 10, 2021 and signed into law on March 11, 2021.</a:t>
            </a: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a:p>
            <a:pPr algn="ctr"/>
            <a:endParaRPr lang="en-US" dirty="0">
              <a:solidFill>
                <a:schemeClr val="bg1"/>
              </a:solidFill>
              <a:latin typeface="Century Schoolbook" panose="02040604050505020304" pitchFamily="18" charset="0"/>
            </a:endParaRPr>
          </a:p>
        </p:txBody>
      </p:sp>
    </p:spTree>
    <p:extLst>
      <p:ext uri="{BB962C8B-B14F-4D97-AF65-F5344CB8AC3E}">
        <p14:creationId xmlns:p14="http://schemas.microsoft.com/office/powerpoint/2010/main" val="33576028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F02B3CE6-1A4F-44F5-8390-AFB5EB708D58}"/>
              </a:ext>
            </a:extLst>
          </p:cNvPr>
          <p:cNvSpPr txBox="1"/>
          <p:nvPr/>
        </p:nvSpPr>
        <p:spPr>
          <a:xfrm>
            <a:off x="0" y="0"/>
            <a:ext cx="12192000" cy="830997"/>
          </a:xfrm>
          <a:prstGeom prst="rect">
            <a:avLst/>
          </a:prstGeom>
          <a:solidFill>
            <a:schemeClr val="accent1">
              <a:lumMod val="75000"/>
            </a:schemeClr>
          </a:solidFill>
        </p:spPr>
        <p:txBody>
          <a:bodyPr wrap="square" rtlCol="0">
            <a:spAutoFit/>
          </a:bodyPr>
          <a:lstStyle/>
          <a:p>
            <a:pPr algn="ctr"/>
            <a:r>
              <a:rPr lang="en-US" sz="4800" dirty="0">
                <a:latin typeface="Century Schoolbook" panose="02040604050505020304" pitchFamily="18" charset="0"/>
              </a:rPr>
              <a:t>AMERICAN RESCUE PLAN (ARP)</a:t>
            </a:r>
          </a:p>
        </p:txBody>
      </p:sp>
      <p:pic>
        <p:nvPicPr>
          <p:cNvPr id="6" name="Picture 5" descr="A picture containing text, outdoor, sign&#10;&#10;Description automatically generated">
            <a:extLst>
              <a:ext uri="{FF2B5EF4-FFF2-40B4-BE49-F238E27FC236}">
                <a16:creationId xmlns:a16="http://schemas.microsoft.com/office/drawing/2014/main" id="{83FEDCBF-5C18-4BD0-8663-BE1B7283A501}"/>
              </a:ext>
            </a:extLst>
          </p:cNvPr>
          <p:cNvPicPr>
            <a:picLocks noChangeAspect="1"/>
          </p:cNvPicPr>
          <p:nvPr/>
        </p:nvPicPr>
        <p:blipFill>
          <a:blip r:embed="rId2">
            <a:alphaModFix amt="35000"/>
            <a:extLst>
              <a:ext uri="{28A0092B-C50C-407E-A947-70E740481C1C}">
                <a14:useLocalDpi xmlns:a14="http://schemas.microsoft.com/office/drawing/2010/main" val="0"/>
              </a:ext>
            </a:extLst>
          </a:blip>
          <a:stretch>
            <a:fillRect/>
          </a:stretch>
        </p:blipFill>
        <p:spPr>
          <a:xfrm>
            <a:off x="4822061" y="6285100"/>
            <a:ext cx="2386134" cy="506914"/>
          </a:xfrm>
          <a:prstGeom prst="rect">
            <a:avLst/>
          </a:prstGeom>
        </p:spPr>
      </p:pic>
      <p:sp>
        <p:nvSpPr>
          <p:cNvPr id="7" name="TextBox 6"/>
          <p:cNvSpPr txBox="1"/>
          <p:nvPr/>
        </p:nvSpPr>
        <p:spPr>
          <a:xfrm>
            <a:off x="767541" y="906246"/>
            <a:ext cx="10257905" cy="6186309"/>
          </a:xfrm>
          <a:prstGeom prst="rect">
            <a:avLst/>
          </a:prstGeom>
          <a:noFill/>
        </p:spPr>
        <p:txBody>
          <a:bodyPr wrap="square" rtlCol="0">
            <a:spAutoFit/>
          </a:bodyPr>
          <a:lstStyle/>
          <a:p>
            <a:pPr algn="ctr">
              <a:lnSpc>
                <a:spcPct val="150000"/>
              </a:lnSpc>
            </a:pPr>
            <a:r>
              <a:rPr lang="en-US" sz="2400" b="1" dirty="0">
                <a:solidFill>
                  <a:schemeClr val="bg1"/>
                </a:solidFill>
                <a:latin typeface="Century Schoolbook" panose="02040604050505020304" pitchFamily="18" charset="0"/>
              </a:rPr>
              <a:t>CORONAVIRUS LOCAL FISCAL RECOVERY FUND</a:t>
            </a:r>
          </a:p>
          <a:p>
            <a:pPr algn="ctr">
              <a:lnSpc>
                <a:spcPct val="150000"/>
              </a:lnSpc>
            </a:pPr>
            <a:endParaRPr lang="en-US" sz="2400" b="1" dirty="0">
              <a:solidFill>
                <a:schemeClr val="bg1"/>
              </a:solidFill>
              <a:latin typeface="Century Schoolbook" panose="02040604050505020304" pitchFamily="18" charset="0"/>
            </a:endParaRPr>
          </a:p>
          <a:p>
            <a:pPr algn="ctr"/>
            <a:r>
              <a:rPr lang="en-US" sz="2400" dirty="0">
                <a:solidFill>
                  <a:schemeClr val="bg1"/>
                </a:solidFill>
                <a:latin typeface="Century Schoolbook" panose="02040604050505020304" pitchFamily="18" charset="0"/>
              </a:rPr>
              <a:t>Non-entitlement units of local government (NEUs)-366</a:t>
            </a:r>
          </a:p>
          <a:p>
            <a:pPr algn="ctr"/>
            <a:endParaRPr lang="en-US" sz="2400" dirty="0">
              <a:solidFill>
                <a:schemeClr val="bg1"/>
              </a:solidFill>
              <a:latin typeface="Century Schoolbook" panose="02040604050505020304" pitchFamily="18" charset="0"/>
            </a:endParaRPr>
          </a:p>
          <a:p>
            <a:r>
              <a:rPr lang="en-US" sz="2400" u="sng" dirty="0">
                <a:solidFill>
                  <a:schemeClr val="bg1"/>
                </a:solidFill>
                <a:latin typeface="Century Schoolbook" panose="02040604050505020304" pitchFamily="18" charset="0"/>
              </a:rPr>
              <a:t>Entitlement units of local governments</a:t>
            </a:r>
            <a:r>
              <a:rPr lang="en-US" sz="2400" dirty="0">
                <a:solidFill>
                  <a:schemeClr val="bg1"/>
                </a:solidFill>
                <a:latin typeface="Century Schoolbook" panose="02040604050505020304" pitchFamily="18" charset="0"/>
              </a:rPr>
              <a:t>: </a:t>
            </a:r>
            <a:endParaRPr lang="en-US" sz="2400" b="1" dirty="0">
              <a:solidFill>
                <a:schemeClr val="bg1"/>
              </a:solidFill>
              <a:latin typeface="Century Schoolbook" panose="02040604050505020304" pitchFamily="18" charset="0"/>
            </a:endParaRPr>
          </a:p>
          <a:p>
            <a:pPr marL="457200" indent="-457200">
              <a:buAutoNum type="arabicPeriod"/>
            </a:pPr>
            <a:r>
              <a:rPr lang="en-US" sz="2400" dirty="0">
                <a:solidFill>
                  <a:schemeClr val="bg1"/>
                </a:solidFill>
                <a:latin typeface="Century Schoolbook" panose="02040604050505020304" pitchFamily="18" charset="0"/>
              </a:rPr>
              <a:t>Ashland </a:t>
            </a:r>
          </a:p>
          <a:p>
            <a:pPr marL="457200" indent="-457200">
              <a:buAutoNum type="arabicPeriod"/>
            </a:pPr>
            <a:r>
              <a:rPr lang="en-US" sz="2400" dirty="0">
                <a:solidFill>
                  <a:schemeClr val="bg1"/>
                </a:solidFill>
                <a:latin typeface="Century Schoolbook" panose="02040604050505020304" pitchFamily="18" charset="0"/>
              </a:rPr>
              <a:t>Bowling Green, </a:t>
            </a:r>
          </a:p>
          <a:p>
            <a:pPr marL="457200" indent="-457200">
              <a:buAutoNum type="arabicPeriod"/>
            </a:pPr>
            <a:r>
              <a:rPr lang="en-US" sz="2400" dirty="0">
                <a:solidFill>
                  <a:schemeClr val="bg1"/>
                </a:solidFill>
                <a:latin typeface="Century Schoolbook" panose="02040604050505020304" pitchFamily="18" charset="0"/>
              </a:rPr>
              <a:t>Covington, </a:t>
            </a:r>
          </a:p>
          <a:p>
            <a:pPr marL="457200" indent="-457200">
              <a:buAutoNum type="arabicPeriod"/>
            </a:pPr>
            <a:r>
              <a:rPr lang="en-US" sz="2400" dirty="0">
                <a:solidFill>
                  <a:schemeClr val="bg1"/>
                </a:solidFill>
                <a:latin typeface="Century Schoolbook" panose="02040604050505020304" pitchFamily="18" charset="0"/>
              </a:rPr>
              <a:t>Elizabethtown, </a:t>
            </a:r>
          </a:p>
          <a:p>
            <a:pPr marL="457200" indent="-457200">
              <a:buAutoNum type="arabicPeriod"/>
            </a:pPr>
            <a:r>
              <a:rPr lang="en-US" sz="2400" dirty="0">
                <a:solidFill>
                  <a:schemeClr val="bg1"/>
                </a:solidFill>
                <a:latin typeface="Century Schoolbook" panose="02040604050505020304" pitchFamily="18" charset="0"/>
              </a:rPr>
              <a:t>Henderson,</a:t>
            </a:r>
          </a:p>
          <a:p>
            <a:pPr marL="457200" indent="-457200">
              <a:buAutoNum type="arabicPeriod"/>
            </a:pPr>
            <a:r>
              <a:rPr lang="en-US" sz="2400" dirty="0">
                <a:solidFill>
                  <a:schemeClr val="bg1"/>
                </a:solidFill>
                <a:latin typeface="Century Schoolbook" panose="02040604050505020304" pitchFamily="18" charset="0"/>
              </a:rPr>
              <a:t>Hopkinsville, </a:t>
            </a:r>
          </a:p>
          <a:p>
            <a:pPr marL="457200" indent="-457200">
              <a:buAutoNum type="arabicPeriod"/>
            </a:pPr>
            <a:r>
              <a:rPr lang="en-US" sz="2400" dirty="0">
                <a:solidFill>
                  <a:schemeClr val="bg1"/>
                </a:solidFill>
                <a:latin typeface="Century Schoolbook" panose="02040604050505020304" pitchFamily="18" charset="0"/>
              </a:rPr>
              <a:t>Lexington, </a:t>
            </a:r>
          </a:p>
          <a:p>
            <a:pPr marL="457200" indent="-457200">
              <a:buAutoNum type="arabicPeriod"/>
            </a:pPr>
            <a:r>
              <a:rPr lang="en-US" sz="2400" dirty="0">
                <a:solidFill>
                  <a:schemeClr val="bg1"/>
                </a:solidFill>
                <a:latin typeface="Century Schoolbook" panose="02040604050505020304" pitchFamily="18" charset="0"/>
              </a:rPr>
              <a:t>Louisville, </a:t>
            </a:r>
          </a:p>
          <a:p>
            <a:pPr marL="457200" indent="-457200">
              <a:buAutoNum type="arabicPeriod"/>
            </a:pPr>
            <a:r>
              <a:rPr lang="en-US" sz="2400" dirty="0">
                <a:solidFill>
                  <a:schemeClr val="bg1"/>
                </a:solidFill>
                <a:latin typeface="Century Schoolbook" panose="02040604050505020304" pitchFamily="18" charset="0"/>
              </a:rPr>
              <a:t>Owensboro </a:t>
            </a:r>
          </a:p>
          <a:p>
            <a:pPr algn="ctr"/>
            <a:endParaRPr lang="en-US" dirty="0">
              <a:solidFill>
                <a:schemeClr val="bg1"/>
              </a:solidFill>
            </a:endParaRPr>
          </a:p>
          <a:p>
            <a:pPr algn="ctr"/>
            <a:endParaRPr lang="en-US" dirty="0">
              <a:solidFill>
                <a:schemeClr val="bg1"/>
              </a:solidFill>
            </a:endParaRPr>
          </a:p>
        </p:txBody>
      </p:sp>
    </p:spTree>
    <p:extLst>
      <p:ext uri="{BB962C8B-B14F-4D97-AF65-F5344CB8AC3E}">
        <p14:creationId xmlns:p14="http://schemas.microsoft.com/office/powerpoint/2010/main" val="24575521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LIC 2021 PP- Template [Read-Only]" id="{242692E6-6088-4004-B78C-3968ED1C4465}" vid="{630F0722-034A-4048-AD1D-6854CBC08CEA}"/>
    </a:ext>
  </a:extLst>
</a:theme>
</file>

<file path=docProps/app.xml><?xml version="1.0" encoding="utf-8"?>
<Properties xmlns="http://schemas.openxmlformats.org/officeDocument/2006/extended-properties" xmlns:vt="http://schemas.openxmlformats.org/officeDocument/2006/docPropsVTypes">
  <Template>GLIC 2021 PP- Template</Template>
  <TotalTime>670</TotalTime>
  <Words>2073</Words>
  <Application>Microsoft Office PowerPoint</Application>
  <PresentationFormat>Widescreen</PresentationFormat>
  <Paragraphs>331</Paragraphs>
  <Slides>38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38</vt:i4>
      </vt:variant>
    </vt:vector>
  </HeadingPairs>
  <TitlesOfParts>
    <vt:vector size="45" baseType="lpstr">
      <vt:lpstr>Aharoni</vt:lpstr>
      <vt:lpstr>Arial</vt:lpstr>
      <vt:lpstr>Calibri</vt:lpstr>
      <vt:lpstr>Calibri Light</vt:lpstr>
      <vt:lpstr>Century Schoolbook</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Johnson, Billie R (DLG)</dc:creator>
  <cp:lastModifiedBy>Wagoner, Jessica D (DLG)</cp:lastModifiedBy>
  <cp:revision>52</cp:revision>
  <dcterms:created xsi:type="dcterms:W3CDTF">2021-08-18T16:37:35Z</dcterms:created>
  <dcterms:modified xsi:type="dcterms:W3CDTF">2021-08-23T15:16:58Z</dcterms:modified>
</cp:coreProperties>
</file>