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0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0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F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997638"/>
            <a:ext cx="14906624" cy="528637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4897065" y="0"/>
            <a:ext cx="9525" cy="10287000"/>
          </a:xfrm>
          <a:custGeom>
            <a:avLst/>
            <a:gdLst/>
            <a:ahLst/>
            <a:cxnLst/>
            <a:rect l="l" t="t" r="r" b="b"/>
            <a:pathLst>
              <a:path w="9525" h="10287000">
                <a:moveTo>
                  <a:pt x="9524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9524" y="0"/>
                </a:lnTo>
                <a:lnTo>
                  <a:pt x="9524" y="10286999"/>
                </a:lnTo>
                <a:close/>
              </a:path>
            </a:pathLst>
          </a:custGeom>
          <a:solidFill>
            <a:srgbClr val="FFFFFF">
              <a:alpha val="2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0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F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58950" y="1386968"/>
            <a:ext cx="14770100" cy="1549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58950" y="3440331"/>
            <a:ext cx="14770100" cy="549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137191" y="2289614"/>
            <a:ext cx="110172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9225">
              <a:lnSpc>
                <a:spcPct val="100000"/>
              </a:lnSpc>
              <a:spcBef>
                <a:spcPts val="100"/>
              </a:spcBef>
            </a:pPr>
            <a:r>
              <a:rPr sz="2000" spc="-27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Rowan </a:t>
            </a:r>
            <a:r>
              <a:rPr sz="2000" spc="-26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County</a:t>
            </a:r>
            <a:r>
              <a:rPr sz="2000" spc="-19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43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sz="2000" spc="-25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000" spc="-18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ntu</a:t>
            </a:r>
            <a:r>
              <a:rPr sz="2000" spc="-3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2000" spc="-29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sz="2000" spc="-18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96862" y="9715500"/>
            <a:ext cx="581025" cy="571500"/>
            <a:chOff x="16396862" y="9715500"/>
            <a:chExt cx="581025" cy="571500"/>
          </a:xfrm>
        </p:grpSpPr>
        <p:sp>
          <p:nvSpPr>
            <p:cNvPr id="4" name="object 4"/>
            <p:cNvSpPr/>
            <p:nvPr/>
          </p:nvSpPr>
          <p:spPr>
            <a:xfrm>
              <a:off x="16396862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93475" y="9947962"/>
              <a:ext cx="190500" cy="117713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6632843" y="6080490"/>
            <a:ext cx="109855" cy="109855"/>
          </a:xfrm>
          <a:custGeom>
            <a:avLst/>
            <a:gdLst/>
            <a:ahLst/>
            <a:cxnLst/>
            <a:rect l="l" t="t" r="r" b="b"/>
            <a:pathLst>
              <a:path w="109855" h="109854">
                <a:moveTo>
                  <a:pt x="0" y="109727"/>
                </a:moveTo>
                <a:lnTo>
                  <a:pt x="0" y="0"/>
                </a:lnTo>
                <a:lnTo>
                  <a:pt x="109727" y="0"/>
                </a:lnTo>
                <a:lnTo>
                  <a:pt x="109727" y="109727"/>
                </a:lnTo>
                <a:lnTo>
                  <a:pt x="0" y="109727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632843" y="6299946"/>
            <a:ext cx="109855" cy="109855"/>
          </a:xfrm>
          <a:custGeom>
            <a:avLst/>
            <a:gdLst/>
            <a:ahLst/>
            <a:cxnLst/>
            <a:rect l="l" t="t" r="r" b="b"/>
            <a:pathLst>
              <a:path w="109855" h="109854">
                <a:moveTo>
                  <a:pt x="0" y="109727"/>
                </a:moveTo>
                <a:lnTo>
                  <a:pt x="0" y="0"/>
                </a:lnTo>
                <a:lnTo>
                  <a:pt x="109727" y="0"/>
                </a:lnTo>
                <a:lnTo>
                  <a:pt x="109727" y="109727"/>
                </a:lnTo>
                <a:lnTo>
                  <a:pt x="0" y="1097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32843" y="6519402"/>
            <a:ext cx="109855" cy="109855"/>
          </a:xfrm>
          <a:custGeom>
            <a:avLst/>
            <a:gdLst/>
            <a:ahLst/>
            <a:cxnLst/>
            <a:rect l="l" t="t" r="r" b="b"/>
            <a:pathLst>
              <a:path w="109855" h="109854">
                <a:moveTo>
                  <a:pt x="0" y="109727"/>
                </a:moveTo>
                <a:lnTo>
                  <a:pt x="0" y="0"/>
                </a:lnTo>
                <a:lnTo>
                  <a:pt x="109727" y="0"/>
                </a:lnTo>
                <a:lnTo>
                  <a:pt x="109727" y="109727"/>
                </a:lnTo>
                <a:lnTo>
                  <a:pt x="0" y="1097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632843" y="6738858"/>
            <a:ext cx="109855" cy="109855"/>
          </a:xfrm>
          <a:custGeom>
            <a:avLst/>
            <a:gdLst/>
            <a:ahLst/>
            <a:cxnLst/>
            <a:rect l="l" t="t" r="r" b="b"/>
            <a:pathLst>
              <a:path w="109855" h="109854">
                <a:moveTo>
                  <a:pt x="0" y="109727"/>
                </a:moveTo>
                <a:lnTo>
                  <a:pt x="0" y="0"/>
                </a:lnTo>
                <a:lnTo>
                  <a:pt x="109727" y="0"/>
                </a:lnTo>
                <a:lnTo>
                  <a:pt x="109727" y="109727"/>
                </a:lnTo>
                <a:lnTo>
                  <a:pt x="0" y="1097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858207" y="502574"/>
            <a:ext cx="1657349" cy="16763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168399" y="1035050"/>
            <a:ext cx="9761220" cy="3336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7200" dirty="0">
                <a:latin typeface="Arial" panose="020B0604020202020204" pitchFamily="34" charset="0"/>
                <a:cs typeface="Arial" panose="020B0604020202020204" pitchFamily="34" charset="0"/>
              </a:rPr>
              <a:t>THE COST OF OVERDOSES  &amp; YOUR COMMUNITY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"/>
            <a:ext cx="18287999" cy="10286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58950" y="1386968"/>
            <a:ext cx="857694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dirty="0">
                <a:latin typeface="Abadi" panose="020B0604020202020204" pitchFamily="34" charset="0"/>
              </a:rPr>
              <a:t>THE GREATEST COST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8950" y="3440331"/>
            <a:ext cx="11271885" cy="5492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500"/>
              </a:lnSpc>
              <a:spcBef>
                <a:spcPts val="100"/>
              </a:spcBef>
            </a:pP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most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expensive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associated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opioid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epidemic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on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our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communities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can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not </a:t>
            </a:r>
            <a:r>
              <a:rPr sz="2200" spc="-6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be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represented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FFFFFF"/>
                </a:solidFill>
                <a:latin typeface="Tahoma"/>
                <a:cs typeface="Tahoma"/>
              </a:rPr>
              <a:t>dollar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figure,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FFFFFF"/>
                </a:solidFill>
                <a:latin typeface="Tahoma"/>
                <a:cs typeface="Tahoma"/>
              </a:rPr>
              <a:t>it's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not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borne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county.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500" dirty="0">
              <a:latin typeface="Tahoma"/>
              <a:cs typeface="Tahoma"/>
            </a:endParaRPr>
          </a:p>
          <a:p>
            <a:pPr marL="12700" marR="48260">
              <a:lnSpc>
                <a:spcPct val="116500"/>
              </a:lnSpc>
            </a:pPr>
            <a:r>
              <a:rPr sz="2200" spc="65" dirty="0">
                <a:solidFill>
                  <a:srgbClr val="FFFFFF"/>
                </a:solidFill>
                <a:latin typeface="Tahoma"/>
                <a:cs typeface="Tahoma"/>
              </a:rPr>
              <a:t>It's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paid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families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whose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loved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ones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suffer from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addiction.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ones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who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beg and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 plead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5" dirty="0">
                <a:solidFill>
                  <a:srgbClr val="FFFFFF"/>
                </a:solidFill>
                <a:latin typeface="Tahoma"/>
                <a:cs typeface="Tahoma"/>
              </a:rPr>
              <a:t>sons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daughters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get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help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Tahoma"/>
                <a:cs typeface="Tahoma"/>
              </a:rPr>
              <a:t>need,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while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themselves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often </a:t>
            </a:r>
            <a:r>
              <a:rPr sz="2200" spc="-6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FFFFFF"/>
                </a:solidFill>
                <a:latin typeface="Tahoma"/>
                <a:cs typeface="Tahoma"/>
              </a:rPr>
              <a:t>have</a:t>
            </a:r>
            <a:r>
              <a:rPr sz="2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nowhere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turn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support.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500" dirty="0">
              <a:latin typeface="Tahoma"/>
              <a:cs typeface="Tahoma"/>
            </a:endParaRPr>
          </a:p>
          <a:p>
            <a:pPr marL="12700" marR="81280">
              <a:lnSpc>
                <a:spcPct val="116500"/>
              </a:lnSpc>
            </a:pPr>
            <a:r>
              <a:rPr sz="2200" spc="65" dirty="0">
                <a:solidFill>
                  <a:srgbClr val="FFFFFF"/>
                </a:solidFill>
                <a:latin typeface="Tahoma"/>
                <a:cs typeface="Tahoma"/>
              </a:rPr>
              <a:t>It's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ones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who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never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do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recover,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those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who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are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tragically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killed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addiction.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200" spc="-6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pain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suffering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carried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hearts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friends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families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real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FFFFFF"/>
                </a:solidFill>
                <a:latin typeface="Tahoma"/>
                <a:cs typeface="Tahoma"/>
              </a:rPr>
              <a:t>grave.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200" spc="-50" dirty="0">
                <a:solidFill>
                  <a:srgbClr val="FFFFFF"/>
                </a:solidFill>
                <a:latin typeface="Tahoma"/>
                <a:cs typeface="Tahoma"/>
              </a:rPr>
              <a:t>We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FFFFFF"/>
                </a:solidFill>
                <a:latin typeface="Tahoma"/>
                <a:cs typeface="Tahoma"/>
              </a:rPr>
              <a:t>have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FFFFFF"/>
                </a:solidFill>
                <a:latin typeface="Tahoma"/>
                <a:cs typeface="Tahoma"/>
              </a:rPr>
              <a:t>all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been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affected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addiction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our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lives,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one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Tahoma"/>
                <a:cs typeface="Tahoma"/>
              </a:rPr>
              <a:t>way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or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another.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500" dirty="0">
              <a:latin typeface="Tahoma"/>
              <a:cs typeface="Tahoma"/>
            </a:endParaRPr>
          </a:p>
          <a:p>
            <a:pPr marL="12700" marR="143510">
              <a:lnSpc>
                <a:spcPct val="116500"/>
              </a:lnSpc>
              <a:spcBef>
                <a:spcPts val="5"/>
              </a:spcBef>
            </a:pP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That's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Tahoma"/>
                <a:cs typeface="Tahoma"/>
              </a:rPr>
              <a:t>why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FFFFFF"/>
                </a:solidFill>
                <a:latin typeface="Tahoma"/>
                <a:cs typeface="Tahoma"/>
              </a:rPr>
              <a:t>it's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so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important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FFFFFF"/>
                </a:solidFill>
                <a:latin typeface="Tahoma"/>
                <a:cs typeface="Tahoma"/>
              </a:rPr>
              <a:t>us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combat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this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issue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courage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perserverence, </a:t>
            </a:r>
            <a:r>
              <a:rPr sz="2200" spc="-6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under</a:t>
            </a:r>
            <a:r>
              <a:rPr sz="2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united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front.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897065" y="5"/>
            <a:ext cx="2080895" cy="10287000"/>
            <a:chOff x="14897065" y="5"/>
            <a:chExt cx="2080895" cy="10287000"/>
          </a:xfrm>
        </p:grpSpPr>
        <p:sp>
          <p:nvSpPr>
            <p:cNvPr id="6" name="object 6"/>
            <p:cNvSpPr/>
            <p:nvPr/>
          </p:nvSpPr>
          <p:spPr>
            <a:xfrm>
              <a:off x="16396863" y="9715505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93475" y="9947970"/>
              <a:ext cx="190500" cy="11771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6632936" y="6362348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299" y="0"/>
                  </a:moveTo>
                  <a:lnTo>
                    <a:pt x="114299" y="114299"/>
                  </a:lnTo>
                  <a:lnTo>
                    <a:pt x="0" y="114299"/>
                  </a:lnTo>
                  <a:lnTo>
                    <a:pt x="0" y="0"/>
                  </a:lnTo>
                  <a:lnTo>
                    <a:pt x="1142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632936" y="614288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299" y="0"/>
                  </a:moveTo>
                  <a:lnTo>
                    <a:pt x="114299" y="114299"/>
                  </a:lnTo>
                  <a:lnTo>
                    <a:pt x="0" y="114299"/>
                  </a:lnTo>
                  <a:lnTo>
                    <a:pt x="0" y="0"/>
                  </a:lnTo>
                  <a:lnTo>
                    <a:pt x="114299" y="0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628314" y="5923432"/>
              <a:ext cx="119380" cy="777875"/>
            </a:xfrm>
            <a:custGeom>
              <a:avLst/>
              <a:gdLst/>
              <a:ahLst/>
              <a:cxnLst/>
              <a:rect l="l" t="t" r="r" b="b"/>
              <a:pathLst>
                <a:path w="119380" h="777875">
                  <a:moveTo>
                    <a:pt x="114300" y="662990"/>
                  </a:moveTo>
                  <a:lnTo>
                    <a:pt x="0" y="662990"/>
                  </a:lnTo>
                  <a:lnTo>
                    <a:pt x="0" y="777290"/>
                  </a:lnTo>
                  <a:lnTo>
                    <a:pt x="114300" y="777290"/>
                  </a:lnTo>
                  <a:lnTo>
                    <a:pt x="114300" y="662990"/>
                  </a:lnTo>
                  <a:close/>
                </a:path>
                <a:path w="119380" h="777875">
                  <a:moveTo>
                    <a:pt x="118910" y="0"/>
                  </a:moveTo>
                  <a:lnTo>
                    <a:pt x="4610" y="0"/>
                  </a:lnTo>
                  <a:lnTo>
                    <a:pt x="4610" y="114300"/>
                  </a:lnTo>
                  <a:lnTo>
                    <a:pt x="118910" y="114300"/>
                  </a:lnTo>
                  <a:lnTo>
                    <a:pt x="118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897065" y="5"/>
              <a:ext cx="9525" cy="10287000"/>
            </a:xfrm>
            <a:custGeom>
              <a:avLst/>
              <a:gdLst/>
              <a:ahLst/>
              <a:cxnLst/>
              <a:rect l="l" t="t" r="r" b="b"/>
              <a:pathLst>
                <a:path w="9525" h="10287000">
                  <a:moveTo>
                    <a:pt x="95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10286999"/>
                  </a:lnTo>
                  <a:close/>
                </a:path>
              </a:pathLst>
            </a:custGeom>
            <a:solidFill>
              <a:srgbClr val="FFFFFF">
                <a:alpha val="297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58950" y="1386965"/>
            <a:ext cx="857694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dirty="0"/>
              <a:t>THE GREATEST COST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8950" y="3440330"/>
            <a:ext cx="11271885" cy="5492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500"/>
              </a:lnSpc>
              <a:spcBef>
                <a:spcPts val="100"/>
              </a:spcBef>
            </a:pP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most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expensive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associated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opioid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epidemic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on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our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communities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can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not </a:t>
            </a:r>
            <a:r>
              <a:rPr sz="2200" spc="-6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be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represented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FFFFFF"/>
                </a:solidFill>
                <a:latin typeface="Tahoma"/>
                <a:cs typeface="Tahoma"/>
              </a:rPr>
              <a:t>dollar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figure,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FFFFFF"/>
                </a:solidFill>
                <a:latin typeface="Tahoma"/>
                <a:cs typeface="Tahoma"/>
              </a:rPr>
              <a:t>it's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not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borne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county.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500" dirty="0">
              <a:latin typeface="Tahoma"/>
              <a:cs typeface="Tahoma"/>
            </a:endParaRPr>
          </a:p>
          <a:p>
            <a:pPr marL="12700" marR="48260">
              <a:lnSpc>
                <a:spcPct val="116500"/>
              </a:lnSpc>
            </a:pPr>
            <a:r>
              <a:rPr sz="2200" spc="65" dirty="0">
                <a:solidFill>
                  <a:srgbClr val="FFFFFF"/>
                </a:solidFill>
                <a:latin typeface="Tahoma"/>
                <a:cs typeface="Tahoma"/>
              </a:rPr>
              <a:t>It's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paid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families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whose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loved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ones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suffer from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addiction.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ones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who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beg and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 plead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5" dirty="0">
                <a:solidFill>
                  <a:srgbClr val="FFFFFF"/>
                </a:solidFill>
                <a:latin typeface="Tahoma"/>
                <a:cs typeface="Tahoma"/>
              </a:rPr>
              <a:t>sons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daughters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get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help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Tahoma"/>
                <a:cs typeface="Tahoma"/>
              </a:rPr>
              <a:t>need,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while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themselves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often </a:t>
            </a:r>
            <a:r>
              <a:rPr sz="2200" spc="-6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FFFFFF"/>
                </a:solidFill>
                <a:latin typeface="Tahoma"/>
                <a:cs typeface="Tahoma"/>
              </a:rPr>
              <a:t>have</a:t>
            </a:r>
            <a:r>
              <a:rPr sz="2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nowhere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turn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support.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500" dirty="0">
              <a:latin typeface="Tahoma"/>
              <a:cs typeface="Tahoma"/>
            </a:endParaRPr>
          </a:p>
          <a:p>
            <a:pPr marL="12700" marR="81280">
              <a:lnSpc>
                <a:spcPct val="116500"/>
              </a:lnSpc>
            </a:pPr>
            <a:r>
              <a:rPr sz="2200" spc="65" dirty="0">
                <a:solidFill>
                  <a:srgbClr val="FFFFFF"/>
                </a:solidFill>
                <a:latin typeface="Tahoma"/>
                <a:cs typeface="Tahoma"/>
              </a:rPr>
              <a:t>It's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ones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who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never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do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recover,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those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who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are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tragically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killed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addiction.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200" spc="-6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pain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suffering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carried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hearts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friends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families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real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FFFFFF"/>
                </a:solidFill>
                <a:latin typeface="Tahoma"/>
                <a:cs typeface="Tahoma"/>
              </a:rPr>
              <a:t>grave.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200" spc="-50" dirty="0">
                <a:solidFill>
                  <a:srgbClr val="FFFFFF"/>
                </a:solidFill>
                <a:latin typeface="Tahoma"/>
                <a:cs typeface="Tahoma"/>
              </a:rPr>
              <a:t>We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FFFFFF"/>
                </a:solidFill>
                <a:latin typeface="Tahoma"/>
                <a:cs typeface="Tahoma"/>
              </a:rPr>
              <a:t>have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FFFFFF"/>
                </a:solidFill>
                <a:latin typeface="Tahoma"/>
                <a:cs typeface="Tahoma"/>
              </a:rPr>
              <a:t>all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been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affected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addiction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our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lives,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one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Tahoma"/>
                <a:cs typeface="Tahoma"/>
              </a:rPr>
              <a:t>way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or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another.</a:t>
            </a:r>
            <a:endParaRPr sz="22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500" dirty="0">
              <a:latin typeface="Tahoma"/>
              <a:cs typeface="Tahoma"/>
            </a:endParaRPr>
          </a:p>
          <a:p>
            <a:pPr marL="12700" marR="143510">
              <a:lnSpc>
                <a:spcPct val="116500"/>
              </a:lnSpc>
              <a:spcBef>
                <a:spcPts val="5"/>
              </a:spcBef>
            </a:pP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That's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Tahoma"/>
                <a:cs typeface="Tahoma"/>
              </a:rPr>
              <a:t>why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FFFFFF"/>
                </a:solidFill>
                <a:latin typeface="Tahoma"/>
                <a:cs typeface="Tahoma"/>
              </a:rPr>
              <a:t>it's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FFFFFF"/>
                </a:solidFill>
                <a:latin typeface="Tahoma"/>
                <a:cs typeface="Tahoma"/>
              </a:rPr>
              <a:t>so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important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FFFFFF"/>
                </a:solidFill>
                <a:latin typeface="Tahoma"/>
                <a:cs typeface="Tahoma"/>
              </a:rPr>
              <a:t>us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FFFFFF"/>
                </a:solidFill>
                <a:latin typeface="Tahoma"/>
                <a:cs typeface="Tahoma"/>
              </a:rPr>
              <a:t>combat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5" dirty="0">
                <a:solidFill>
                  <a:srgbClr val="FFFFFF"/>
                </a:solidFill>
                <a:latin typeface="Tahoma"/>
                <a:cs typeface="Tahoma"/>
              </a:rPr>
              <a:t>this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issue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FFFFFF"/>
                </a:solidFill>
                <a:latin typeface="Tahoma"/>
                <a:cs typeface="Tahoma"/>
              </a:rPr>
              <a:t>courage</a:t>
            </a:r>
            <a:r>
              <a:rPr sz="22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2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FFFFFF"/>
                </a:solidFill>
                <a:latin typeface="Tahoma"/>
                <a:cs typeface="Tahoma"/>
              </a:rPr>
              <a:t>perserverence, </a:t>
            </a:r>
            <a:r>
              <a:rPr sz="2200" spc="-6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30" dirty="0">
                <a:solidFill>
                  <a:srgbClr val="FFFFFF"/>
                </a:solidFill>
                <a:latin typeface="Tahoma"/>
                <a:cs typeface="Tahoma"/>
              </a:rPr>
              <a:t>under</a:t>
            </a:r>
            <a:r>
              <a:rPr sz="2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FFFFFF"/>
                </a:solidFill>
                <a:latin typeface="Tahoma"/>
                <a:cs typeface="Tahoma"/>
              </a:rPr>
              <a:t>united</a:t>
            </a:r>
            <a:r>
              <a:rPr sz="2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FFFFFF"/>
                </a:solidFill>
                <a:latin typeface="Tahoma"/>
                <a:cs typeface="Tahoma"/>
              </a:rPr>
              <a:t>front.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897065" y="0"/>
            <a:ext cx="2080895" cy="10287000"/>
            <a:chOff x="14897065" y="0"/>
            <a:chExt cx="2080895" cy="10287000"/>
          </a:xfrm>
        </p:grpSpPr>
        <p:sp>
          <p:nvSpPr>
            <p:cNvPr id="6" name="object 6"/>
            <p:cNvSpPr/>
            <p:nvPr/>
          </p:nvSpPr>
          <p:spPr>
            <a:xfrm>
              <a:off x="16396863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93475" y="9947963"/>
              <a:ext cx="190500" cy="11771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6632936" y="6362338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299" y="0"/>
                  </a:moveTo>
                  <a:lnTo>
                    <a:pt x="114299" y="114299"/>
                  </a:lnTo>
                  <a:lnTo>
                    <a:pt x="0" y="114299"/>
                  </a:lnTo>
                  <a:lnTo>
                    <a:pt x="0" y="0"/>
                  </a:lnTo>
                  <a:lnTo>
                    <a:pt x="1142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632936" y="6142884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299" y="0"/>
                  </a:moveTo>
                  <a:lnTo>
                    <a:pt x="114299" y="114299"/>
                  </a:lnTo>
                  <a:lnTo>
                    <a:pt x="0" y="114299"/>
                  </a:lnTo>
                  <a:lnTo>
                    <a:pt x="0" y="0"/>
                  </a:lnTo>
                  <a:lnTo>
                    <a:pt x="114299" y="0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628314" y="5923431"/>
              <a:ext cx="119380" cy="777875"/>
            </a:xfrm>
            <a:custGeom>
              <a:avLst/>
              <a:gdLst/>
              <a:ahLst/>
              <a:cxnLst/>
              <a:rect l="l" t="t" r="r" b="b"/>
              <a:pathLst>
                <a:path w="119380" h="777875">
                  <a:moveTo>
                    <a:pt x="114300" y="662978"/>
                  </a:moveTo>
                  <a:lnTo>
                    <a:pt x="0" y="662978"/>
                  </a:lnTo>
                  <a:lnTo>
                    <a:pt x="0" y="777278"/>
                  </a:lnTo>
                  <a:lnTo>
                    <a:pt x="114300" y="777278"/>
                  </a:lnTo>
                  <a:lnTo>
                    <a:pt x="114300" y="662978"/>
                  </a:lnTo>
                  <a:close/>
                </a:path>
                <a:path w="119380" h="777875">
                  <a:moveTo>
                    <a:pt x="118910" y="0"/>
                  </a:moveTo>
                  <a:lnTo>
                    <a:pt x="4610" y="0"/>
                  </a:lnTo>
                  <a:lnTo>
                    <a:pt x="4610" y="114300"/>
                  </a:lnTo>
                  <a:lnTo>
                    <a:pt x="118910" y="114300"/>
                  </a:lnTo>
                  <a:lnTo>
                    <a:pt x="118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897065" y="0"/>
              <a:ext cx="9525" cy="10287000"/>
            </a:xfrm>
            <a:custGeom>
              <a:avLst/>
              <a:gdLst/>
              <a:ahLst/>
              <a:cxnLst/>
              <a:rect l="l" t="t" r="r" b="b"/>
              <a:pathLst>
                <a:path w="9525" h="10287000">
                  <a:moveTo>
                    <a:pt x="95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10286999"/>
                  </a:lnTo>
                  <a:close/>
                </a:path>
              </a:pathLst>
            </a:custGeom>
            <a:solidFill>
              <a:srgbClr val="FFFFFF">
                <a:alpha val="297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77425" y="9715500"/>
            <a:ext cx="581025" cy="571500"/>
            <a:chOff x="16677425" y="9715500"/>
            <a:chExt cx="581025" cy="571500"/>
          </a:xfrm>
        </p:grpSpPr>
        <p:sp>
          <p:nvSpPr>
            <p:cNvPr id="3" name="object 3"/>
            <p:cNvSpPr/>
            <p:nvPr/>
          </p:nvSpPr>
          <p:spPr>
            <a:xfrm>
              <a:off x="16677425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74039" y="9947963"/>
              <a:ext cx="190500" cy="117713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740492" y="8705047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114299" y="0"/>
                </a:moveTo>
                <a:lnTo>
                  <a:pt x="114299" y="114299"/>
                </a:lnTo>
                <a:lnTo>
                  <a:pt x="0" y="114299"/>
                </a:lnTo>
                <a:lnTo>
                  <a:pt x="0" y="0"/>
                </a:lnTo>
                <a:lnTo>
                  <a:pt x="1142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40492" y="8485591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114299" y="0"/>
                </a:moveTo>
                <a:lnTo>
                  <a:pt x="114299" y="114299"/>
                </a:lnTo>
                <a:lnTo>
                  <a:pt x="0" y="114299"/>
                </a:lnTo>
                <a:lnTo>
                  <a:pt x="0" y="0"/>
                </a:lnTo>
                <a:lnTo>
                  <a:pt x="1142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35878" y="8929116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35878" y="9148573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69258" y="5728487"/>
            <a:ext cx="5524500" cy="9525"/>
          </a:xfrm>
          <a:custGeom>
            <a:avLst/>
            <a:gdLst/>
            <a:ahLst/>
            <a:cxnLst/>
            <a:rect l="l" t="t" r="r" b="b"/>
            <a:pathLst>
              <a:path w="5524500" h="9525">
                <a:moveTo>
                  <a:pt x="5524499" y="9524"/>
                </a:moveTo>
                <a:lnTo>
                  <a:pt x="0" y="9524"/>
                </a:lnTo>
                <a:lnTo>
                  <a:pt x="0" y="0"/>
                </a:lnTo>
                <a:lnTo>
                  <a:pt x="5524499" y="0"/>
                </a:lnTo>
                <a:lnTo>
                  <a:pt x="5524499" y="9524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69258" y="6854542"/>
            <a:ext cx="5524500" cy="9525"/>
          </a:xfrm>
          <a:custGeom>
            <a:avLst/>
            <a:gdLst/>
            <a:ahLst/>
            <a:cxnLst/>
            <a:rect l="l" t="t" r="r" b="b"/>
            <a:pathLst>
              <a:path w="5524500" h="9525">
                <a:moveTo>
                  <a:pt x="5524499" y="9524"/>
                </a:moveTo>
                <a:lnTo>
                  <a:pt x="0" y="9524"/>
                </a:lnTo>
                <a:lnTo>
                  <a:pt x="0" y="0"/>
                </a:lnTo>
                <a:lnTo>
                  <a:pt x="5524499" y="0"/>
                </a:lnTo>
                <a:lnTo>
                  <a:pt x="5524499" y="9524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69258" y="7980444"/>
            <a:ext cx="5524500" cy="9525"/>
          </a:xfrm>
          <a:custGeom>
            <a:avLst/>
            <a:gdLst/>
            <a:ahLst/>
            <a:cxnLst/>
            <a:rect l="l" t="t" r="r" b="b"/>
            <a:pathLst>
              <a:path w="5524500" h="9525">
                <a:moveTo>
                  <a:pt x="5524499" y="9524"/>
                </a:moveTo>
                <a:lnTo>
                  <a:pt x="0" y="9524"/>
                </a:lnTo>
                <a:lnTo>
                  <a:pt x="0" y="0"/>
                </a:lnTo>
                <a:lnTo>
                  <a:pt x="5524499" y="0"/>
                </a:lnTo>
                <a:lnTo>
                  <a:pt x="5524499" y="9524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441760" y="6938335"/>
            <a:ext cx="5524500" cy="9525"/>
          </a:xfrm>
          <a:custGeom>
            <a:avLst/>
            <a:gdLst/>
            <a:ahLst/>
            <a:cxnLst/>
            <a:rect l="l" t="t" r="r" b="b"/>
            <a:pathLst>
              <a:path w="5524500" h="9525">
                <a:moveTo>
                  <a:pt x="5524499" y="9524"/>
                </a:moveTo>
                <a:lnTo>
                  <a:pt x="0" y="9524"/>
                </a:lnTo>
                <a:lnTo>
                  <a:pt x="0" y="0"/>
                </a:lnTo>
                <a:lnTo>
                  <a:pt x="5524499" y="0"/>
                </a:lnTo>
                <a:lnTo>
                  <a:pt x="5524499" y="9524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79517" y="1"/>
            <a:ext cx="9525" cy="10287000"/>
          </a:xfrm>
          <a:custGeom>
            <a:avLst/>
            <a:gdLst/>
            <a:ahLst/>
            <a:cxnLst/>
            <a:rect l="l" t="t" r="r" b="b"/>
            <a:pathLst>
              <a:path w="9525" h="10287000">
                <a:moveTo>
                  <a:pt x="9524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9524" y="0"/>
                </a:lnTo>
                <a:lnTo>
                  <a:pt x="9524" y="10286999"/>
                </a:lnTo>
                <a:close/>
              </a:path>
            </a:pathLst>
          </a:custGeom>
          <a:solidFill>
            <a:srgbClr val="FFFFFF">
              <a:alpha val="2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4856558" y="1583304"/>
            <a:ext cx="10582275" cy="3334886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5080">
              <a:lnSpc>
                <a:spcPts val="8630"/>
              </a:lnSpc>
              <a:spcBef>
                <a:spcPts val="204"/>
              </a:spcBef>
            </a:pPr>
            <a:r>
              <a:rPr sz="6000" dirty="0">
                <a:latin typeface="Arial" panose="020B0604020202020204" pitchFamily="34" charset="0"/>
                <a:cs typeface="Arial" panose="020B0604020202020204" pitchFamily="34" charset="0"/>
              </a:rPr>
              <a:t>MUNICIPAL BURDENS RESULTING  FROM ADDICTION/ABUSE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856558" y="4944905"/>
            <a:ext cx="461264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60" dirty="0">
                <a:solidFill>
                  <a:srgbClr val="FFFFFF"/>
                </a:solidFill>
                <a:latin typeface="Tahoma"/>
                <a:cs typeface="Tahoma"/>
              </a:rPr>
              <a:t>Part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Tahoma"/>
                <a:cs typeface="Tahoma"/>
              </a:rPr>
              <a:t>1: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Tahoma"/>
                <a:cs typeface="Tahoma"/>
              </a:rPr>
              <a:t>Emergency</a:t>
            </a:r>
            <a:r>
              <a:rPr sz="28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35" dirty="0">
                <a:solidFill>
                  <a:srgbClr val="FFFFFF"/>
                </a:solidFill>
                <a:latin typeface="Tahoma"/>
                <a:cs typeface="Tahoma"/>
              </a:rPr>
              <a:t>Response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56558" y="6070963"/>
            <a:ext cx="308927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60" dirty="0">
                <a:solidFill>
                  <a:srgbClr val="FFFFFF"/>
                </a:solidFill>
                <a:latin typeface="Tahoma"/>
                <a:cs typeface="Tahoma"/>
              </a:rPr>
              <a:t>Part</a:t>
            </a:r>
            <a:r>
              <a:rPr sz="28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ahoma"/>
                <a:cs typeface="Tahoma"/>
              </a:rPr>
              <a:t>2:</a:t>
            </a:r>
            <a:r>
              <a:rPr sz="28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Tahoma"/>
                <a:cs typeface="Tahoma"/>
              </a:rPr>
              <a:t>Prosecution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56558" y="7196863"/>
            <a:ext cx="430974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60" dirty="0">
                <a:solidFill>
                  <a:srgbClr val="FFFFFF"/>
                </a:solidFill>
                <a:latin typeface="Tahoma"/>
                <a:cs typeface="Tahoma"/>
              </a:rPr>
              <a:t>Part</a:t>
            </a:r>
            <a:r>
              <a:rPr sz="28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ahoma"/>
                <a:cs typeface="Tahoma"/>
              </a:rPr>
              <a:t>3:</a:t>
            </a:r>
            <a:r>
              <a:rPr sz="28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Tahoma"/>
                <a:cs typeface="Tahoma"/>
              </a:rPr>
              <a:t>Death</a:t>
            </a:r>
            <a:r>
              <a:rPr sz="28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35" dirty="0">
                <a:solidFill>
                  <a:srgbClr val="FFFFFF"/>
                </a:solidFill>
                <a:latin typeface="Tahoma"/>
                <a:cs typeface="Tahoma"/>
              </a:rPr>
              <a:t>Investigation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429060" y="4944905"/>
            <a:ext cx="457835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60" dirty="0">
                <a:solidFill>
                  <a:srgbClr val="FFFFFF"/>
                </a:solidFill>
                <a:latin typeface="Tahoma"/>
                <a:cs typeface="Tahoma"/>
              </a:rPr>
              <a:t>Part</a:t>
            </a:r>
            <a:r>
              <a:rPr sz="2800" spc="-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Tahoma"/>
                <a:cs typeface="Tahoma"/>
              </a:rPr>
              <a:t>4: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65" dirty="0">
                <a:solidFill>
                  <a:srgbClr val="FFFFFF"/>
                </a:solidFill>
                <a:latin typeface="Tahoma"/>
                <a:cs typeface="Tahoma"/>
              </a:rPr>
              <a:t>Correctional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40" dirty="0">
                <a:solidFill>
                  <a:srgbClr val="FFFFFF"/>
                </a:solidFill>
                <a:latin typeface="Tahoma"/>
                <a:cs typeface="Tahoma"/>
              </a:rPr>
              <a:t>Housing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429060" y="6126824"/>
            <a:ext cx="344297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60" dirty="0">
                <a:solidFill>
                  <a:srgbClr val="FFFFFF"/>
                </a:solidFill>
                <a:latin typeface="Tahoma"/>
                <a:cs typeface="Tahoma"/>
              </a:rPr>
              <a:t>Part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ahoma"/>
                <a:cs typeface="Tahoma"/>
              </a:rPr>
              <a:t>5: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Tahoma"/>
                <a:cs typeface="Tahoma"/>
              </a:rPr>
              <a:t>Indirect</a:t>
            </a:r>
            <a:r>
              <a:rPr sz="28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800" spc="85" dirty="0">
                <a:solidFill>
                  <a:srgbClr val="FFFFFF"/>
                </a:solidFill>
                <a:latin typeface="Tahoma"/>
                <a:cs typeface="Tahoma"/>
              </a:rPr>
              <a:t>Costs</a:t>
            </a:r>
            <a:endParaRPr sz="2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396862" y="9715500"/>
            <a:ext cx="581025" cy="571500"/>
            <a:chOff x="16396862" y="9715500"/>
            <a:chExt cx="581025" cy="571500"/>
          </a:xfrm>
        </p:grpSpPr>
        <p:sp>
          <p:nvSpPr>
            <p:cNvPr id="3" name="object 3"/>
            <p:cNvSpPr/>
            <p:nvPr/>
          </p:nvSpPr>
          <p:spPr>
            <a:xfrm>
              <a:off x="16396862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93475" y="9947962"/>
              <a:ext cx="190500" cy="117713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6628321" y="5928041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628321" y="6147497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628321" y="6366953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28321" y="6586409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11"/>
            <a:ext cx="14906625" cy="10287000"/>
          </a:xfrm>
          <a:custGeom>
            <a:avLst/>
            <a:gdLst/>
            <a:ahLst/>
            <a:cxnLst/>
            <a:rect l="l" t="t" r="r" b="b"/>
            <a:pathLst>
              <a:path w="14906625" h="10287000">
                <a:moveTo>
                  <a:pt x="5163934" y="4872139"/>
                </a:moveTo>
                <a:lnTo>
                  <a:pt x="5154409" y="4872139"/>
                </a:lnTo>
                <a:lnTo>
                  <a:pt x="5154409" y="10282339"/>
                </a:lnTo>
                <a:lnTo>
                  <a:pt x="5163934" y="10282339"/>
                </a:lnTo>
                <a:lnTo>
                  <a:pt x="5163934" y="4872139"/>
                </a:lnTo>
                <a:close/>
              </a:path>
              <a:path w="14906625" h="10287000">
                <a:moveTo>
                  <a:pt x="10026434" y="4872139"/>
                </a:moveTo>
                <a:lnTo>
                  <a:pt x="10016909" y="4872139"/>
                </a:lnTo>
                <a:lnTo>
                  <a:pt x="10016909" y="10282339"/>
                </a:lnTo>
                <a:lnTo>
                  <a:pt x="10026434" y="10282339"/>
                </a:lnTo>
                <a:lnTo>
                  <a:pt x="10026434" y="4872139"/>
                </a:lnTo>
                <a:close/>
              </a:path>
              <a:path w="14906625" h="10287000">
                <a:moveTo>
                  <a:pt x="14906587" y="0"/>
                </a:moveTo>
                <a:lnTo>
                  <a:pt x="14897062" y="0"/>
                </a:lnTo>
                <a:lnTo>
                  <a:pt x="14897062" y="4862601"/>
                </a:lnTo>
                <a:lnTo>
                  <a:pt x="0" y="4862601"/>
                </a:lnTo>
                <a:lnTo>
                  <a:pt x="0" y="4872126"/>
                </a:lnTo>
                <a:lnTo>
                  <a:pt x="14897062" y="4872126"/>
                </a:lnTo>
                <a:lnTo>
                  <a:pt x="14897062" y="10286987"/>
                </a:lnTo>
                <a:lnTo>
                  <a:pt x="14906587" y="10286987"/>
                </a:lnTo>
                <a:lnTo>
                  <a:pt x="14906587" y="0"/>
                </a:lnTo>
                <a:close/>
              </a:path>
            </a:pathLst>
          </a:custGeom>
          <a:solidFill>
            <a:srgbClr val="FFFFFF">
              <a:alpha val="2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16000" y="1462957"/>
            <a:ext cx="3860800" cy="1897634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>
              <a:lnSpc>
                <a:spcPts val="7650"/>
              </a:lnSpc>
              <a:spcBef>
                <a:spcPts val="229"/>
              </a:spcBef>
            </a:pPr>
            <a:r>
              <a:rPr sz="4400" dirty="0">
                <a:latin typeface="Arial" panose="020B0604020202020204" pitchFamily="34" charset="0"/>
                <a:cs typeface="Arial" panose="020B0604020202020204" pitchFamily="34" charset="0"/>
              </a:rPr>
              <a:t>EMERGENCY  SERVICES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921357" y="1291469"/>
            <a:ext cx="8210550" cy="2216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500" spc="70" dirty="0">
                <a:solidFill>
                  <a:srgbClr val="FFFFFF"/>
                </a:solidFill>
                <a:latin typeface="Tahoma"/>
                <a:cs typeface="Tahoma"/>
              </a:rPr>
              <a:t>cost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overdoses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addiction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in </a:t>
            </a:r>
            <a:r>
              <a:rPr sz="2500" spc="-5" dirty="0">
                <a:solidFill>
                  <a:srgbClr val="FFFFFF"/>
                </a:solidFill>
                <a:latin typeface="Tahoma"/>
                <a:cs typeface="Tahoma"/>
              </a:rPr>
              <a:t>Rowan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County </a:t>
            </a:r>
            <a:r>
              <a:rPr sz="2500" spc="70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500" spc="-7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multifaceted and 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somewhat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difficult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500" spc="65" dirty="0">
                <a:solidFill>
                  <a:srgbClr val="FFFFFF"/>
                </a:solidFill>
                <a:latin typeface="Tahoma"/>
                <a:cs typeface="Tahoma"/>
              </a:rPr>
              <a:t>drill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down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into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Tahoma"/>
                <a:cs typeface="Tahoma"/>
              </a:rPr>
              <a:t>when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you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take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into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account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many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different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5" dirty="0">
                <a:solidFill>
                  <a:srgbClr val="FFFFFF"/>
                </a:solidFill>
                <a:latin typeface="Tahoma"/>
                <a:cs typeface="Tahoma"/>
              </a:rPr>
              <a:t>aspects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500" spc="-7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government </a:t>
            </a:r>
            <a:r>
              <a:rPr sz="2500" spc="5" dirty="0">
                <a:solidFill>
                  <a:srgbClr val="FFFFFF"/>
                </a:solidFill>
                <a:latin typeface="Tahoma"/>
                <a:cs typeface="Tahoma"/>
              </a:rPr>
              <a:t>effected. </a:t>
            </a:r>
            <a:r>
              <a:rPr sz="2500" spc="75" dirty="0">
                <a:solidFill>
                  <a:srgbClr val="FFFFFF"/>
                </a:solidFill>
                <a:latin typeface="Tahoma"/>
                <a:cs typeface="Tahoma"/>
              </a:rPr>
              <a:t>Costs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emergency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services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make </a:t>
            </a:r>
            <a:r>
              <a:rPr sz="2500" spc="-7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up</a:t>
            </a:r>
            <a:r>
              <a:rPr sz="25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large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portion</a:t>
            </a:r>
            <a:r>
              <a:rPr sz="25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overall</a:t>
            </a:r>
            <a:r>
              <a:rPr sz="25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costs.</a:t>
            </a:r>
            <a:endParaRPr sz="25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16000" y="5913510"/>
            <a:ext cx="3322320" cy="37007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 Narrow"/>
                <a:cs typeface="Arial Narrow"/>
              </a:rPr>
              <a:t>EMS - $18,900</a:t>
            </a:r>
            <a:endParaRPr sz="4000" dirty="0">
              <a:latin typeface="Arial Narrow"/>
              <a:cs typeface="Arial Narrow"/>
            </a:endParaRPr>
          </a:p>
          <a:p>
            <a:pPr marL="12700" marR="5080">
              <a:lnSpc>
                <a:spcPct val="115599"/>
              </a:lnSpc>
              <a:spcBef>
                <a:spcPts val="1935"/>
              </a:spcBef>
            </a:pP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In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past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year,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Morehead-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Rowan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County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EMS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has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responded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approximately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10" dirty="0">
                <a:solidFill>
                  <a:srgbClr val="FFFFFF"/>
                </a:solidFill>
                <a:latin typeface="Tahoma"/>
                <a:cs typeface="Tahoma"/>
              </a:rPr>
              <a:t>108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overdose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related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calls.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average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run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staffed</a:t>
            </a:r>
            <a:r>
              <a:rPr sz="20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ambulance</a:t>
            </a:r>
            <a:r>
              <a:rPr sz="20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roughly</a:t>
            </a:r>
            <a:endParaRPr sz="2000" dirty="0">
              <a:latin typeface="Tahoma"/>
              <a:cs typeface="Tahoma"/>
            </a:endParaRPr>
          </a:p>
          <a:p>
            <a:pPr marL="12700" marR="149860">
              <a:lnSpc>
                <a:spcPct val="115599"/>
              </a:lnSpc>
            </a:pPr>
            <a:r>
              <a:rPr sz="2000" spc="120" dirty="0">
                <a:solidFill>
                  <a:srgbClr val="FFFFFF"/>
                </a:solidFill>
                <a:latin typeface="Tahoma"/>
                <a:cs typeface="Tahoma"/>
              </a:rPr>
              <a:t>$175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per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run,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not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including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Narcan.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78503" y="5913510"/>
            <a:ext cx="3258820" cy="37007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 Narrow"/>
                <a:cs typeface="Arial Narrow"/>
              </a:rPr>
              <a:t>FIRE - $68,750</a:t>
            </a:r>
            <a:endParaRPr sz="40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2310"/>
              </a:spcBef>
            </a:pP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Fiscal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Court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contributes</a:t>
            </a:r>
            <a:endParaRPr sz="2000" dirty="0">
              <a:latin typeface="Tahoma"/>
              <a:cs typeface="Tahoma"/>
            </a:endParaRPr>
          </a:p>
          <a:p>
            <a:pPr marL="12700" marR="88900">
              <a:lnSpc>
                <a:spcPct val="115599"/>
              </a:lnSpc>
            </a:pPr>
            <a:r>
              <a:rPr sz="2000" spc="90" dirty="0">
                <a:solidFill>
                  <a:srgbClr val="FFFFFF"/>
                </a:solidFill>
                <a:latin typeface="Tahoma"/>
                <a:cs typeface="Tahoma"/>
              </a:rPr>
              <a:t>$275,000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annually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local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volunteer fire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departments.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While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all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this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cannot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be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attributed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addiction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overdose,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conservative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estimate would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be </a:t>
            </a:r>
            <a:r>
              <a:rPr sz="2000" spc="70" dirty="0">
                <a:solidFill>
                  <a:srgbClr val="FFFFFF"/>
                </a:solidFill>
                <a:latin typeface="Tahoma"/>
                <a:cs typeface="Tahoma"/>
              </a:rPr>
              <a:t>25%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 the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total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amount.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741007" y="5913510"/>
            <a:ext cx="3736993" cy="3744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 Narrow"/>
                <a:cs typeface="Arial Narrow"/>
              </a:rPr>
              <a:t>POLICE - $210,700</a:t>
            </a:r>
            <a:endParaRPr sz="40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2310"/>
              </a:spcBef>
            </a:pP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Sheriff's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Special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Projects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85" dirty="0">
                <a:solidFill>
                  <a:srgbClr val="FFFFFF"/>
                </a:solidFill>
                <a:latin typeface="Tahoma"/>
                <a:cs typeface="Tahoma"/>
              </a:rPr>
              <a:t>$35,000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Special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Projects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Operations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105" dirty="0">
                <a:solidFill>
                  <a:srgbClr val="FFFFFF"/>
                </a:solidFill>
                <a:latin typeface="Tahoma"/>
                <a:cs typeface="Tahoma"/>
              </a:rPr>
              <a:t>$10,000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Sheriff's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Office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Operations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95" dirty="0">
                <a:solidFill>
                  <a:srgbClr val="FFFFFF"/>
                </a:solidFill>
                <a:latin typeface="Tahoma"/>
                <a:cs typeface="Tahoma"/>
              </a:rPr>
              <a:t>$20,000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Salary</a:t>
            </a:r>
            <a:r>
              <a:rPr sz="20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Supplement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000" spc="100" dirty="0">
                <a:solidFill>
                  <a:srgbClr val="FFFFFF"/>
                </a:solidFill>
                <a:latin typeface="Tahoma"/>
                <a:cs typeface="Tahoma"/>
              </a:rPr>
              <a:t>$145,700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396862" y="9715502"/>
            <a:ext cx="581025" cy="571500"/>
            <a:chOff x="16396862" y="9715502"/>
            <a:chExt cx="581025" cy="571500"/>
          </a:xfrm>
        </p:grpSpPr>
        <p:sp>
          <p:nvSpPr>
            <p:cNvPr id="3" name="object 3"/>
            <p:cNvSpPr/>
            <p:nvPr/>
          </p:nvSpPr>
          <p:spPr>
            <a:xfrm>
              <a:off x="16396862" y="9715502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93475" y="9947961"/>
              <a:ext cx="190500" cy="117713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6628321" y="5928041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628321" y="6147497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628321" y="6366953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28321" y="6586409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11"/>
            <a:ext cx="14906625" cy="10287000"/>
          </a:xfrm>
          <a:custGeom>
            <a:avLst/>
            <a:gdLst/>
            <a:ahLst/>
            <a:cxnLst/>
            <a:rect l="l" t="t" r="r" b="b"/>
            <a:pathLst>
              <a:path w="14906625" h="10287000">
                <a:moveTo>
                  <a:pt x="5163934" y="4872152"/>
                </a:moveTo>
                <a:lnTo>
                  <a:pt x="5154409" y="4872152"/>
                </a:lnTo>
                <a:lnTo>
                  <a:pt x="5154409" y="10282352"/>
                </a:lnTo>
                <a:lnTo>
                  <a:pt x="5163934" y="10282352"/>
                </a:lnTo>
                <a:lnTo>
                  <a:pt x="5163934" y="4872152"/>
                </a:lnTo>
                <a:close/>
              </a:path>
              <a:path w="14906625" h="10287000">
                <a:moveTo>
                  <a:pt x="10026434" y="4872152"/>
                </a:moveTo>
                <a:lnTo>
                  <a:pt x="10016909" y="4872152"/>
                </a:lnTo>
                <a:lnTo>
                  <a:pt x="10016909" y="10282352"/>
                </a:lnTo>
                <a:lnTo>
                  <a:pt x="10026434" y="10282352"/>
                </a:lnTo>
                <a:lnTo>
                  <a:pt x="10026434" y="4872152"/>
                </a:lnTo>
                <a:close/>
              </a:path>
              <a:path w="14906625" h="10287000">
                <a:moveTo>
                  <a:pt x="14906587" y="0"/>
                </a:moveTo>
                <a:lnTo>
                  <a:pt x="14897062" y="0"/>
                </a:lnTo>
                <a:lnTo>
                  <a:pt x="14897062" y="4862601"/>
                </a:lnTo>
                <a:lnTo>
                  <a:pt x="0" y="4862601"/>
                </a:lnTo>
                <a:lnTo>
                  <a:pt x="0" y="4872126"/>
                </a:lnTo>
                <a:lnTo>
                  <a:pt x="14897062" y="4872126"/>
                </a:lnTo>
                <a:lnTo>
                  <a:pt x="14897062" y="10287000"/>
                </a:lnTo>
                <a:lnTo>
                  <a:pt x="14906587" y="10287000"/>
                </a:lnTo>
                <a:lnTo>
                  <a:pt x="14906587" y="0"/>
                </a:lnTo>
                <a:close/>
              </a:path>
            </a:pathLst>
          </a:custGeom>
          <a:solidFill>
            <a:srgbClr val="FFFFFF">
              <a:alpha val="2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16000" y="1948738"/>
            <a:ext cx="398526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Arial" panose="020B0604020202020204" pitchFamily="34" charset="0"/>
                <a:cs typeface="Arial" panose="020B0604020202020204" pitchFamily="34" charset="0"/>
              </a:rPr>
              <a:t>PROSECUTION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921357" y="1510544"/>
            <a:ext cx="8025765" cy="177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total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budget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County </a:t>
            </a:r>
            <a:r>
              <a:rPr sz="2500" spc="55" dirty="0">
                <a:solidFill>
                  <a:srgbClr val="FFFFFF"/>
                </a:solidFill>
                <a:latin typeface="Tahoma"/>
                <a:cs typeface="Tahoma"/>
              </a:rPr>
              <a:t>Attorney's </a:t>
            </a: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Office </a:t>
            </a:r>
            <a:r>
              <a:rPr sz="2500" spc="70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500" spc="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80" dirty="0">
                <a:solidFill>
                  <a:srgbClr val="FFFFFF"/>
                </a:solidFill>
                <a:latin typeface="Tahoma"/>
                <a:cs typeface="Tahoma"/>
              </a:rPr>
              <a:t>r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u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g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h</a:t>
            </a:r>
            <a:r>
              <a:rPr sz="2500" spc="70" dirty="0">
                <a:solidFill>
                  <a:srgbClr val="FFFFFF"/>
                </a:solidFill>
                <a:latin typeface="Tahoma"/>
                <a:cs typeface="Tahoma"/>
              </a:rPr>
              <a:t>l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-120" dirty="0">
                <a:solidFill>
                  <a:srgbClr val="FFFFFF"/>
                </a:solidFill>
                <a:latin typeface="Arial Black"/>
                <a:cs typeface="Arial Black"/>
              </a:rPr>
              <a:t>$</a:t>
            </a:r>
            <a:r>
              <a:rPr sz="2500" spc="-215" dirty="0">
                <a:solidFill>
                  <a:srgbClr val="FFFFFF"/>
                </a:solidFill>
                <a:latin typeface="Arial Black"/>
                <a:cs typeface="Arial Black"/>
              </a:rPr>
              <a:t>2</a:t>
            </a:r>
            <a:r>
              <a:rPr sz="2500" spc="-120" dirty="0">
                <a:solidFill>
                  <a:srgbClr val="FFFFFF"/>
                </a:solidFill>
                <a:latin typeface="Arial Black"/>
                <a:cs typeface="Arial Black"/>
              </a:rPr>
              <a:t>7</a:t>
            </a:r>
            <a:r>
              <a:rPr sz="2500" spc="-215" dirty="0">
                <a:solidFill>
                  <a:srgbClr val="FFFFFF"/>
                </a:solidFill>
                <a:latin typeface="Arial Black"/>
                <a:cs typeface="Arial Black"/>
              </a:rPr>
              <a:t>5</a:t>
            </a:r>
            <a:r>
              <a:rPr sz="2500" spc="-140" dirty="0">
                <a:solidFill>
                  <a:srgbClr val="FFFFFF"/>
                </a:solidFill>
                <a:latin typeface="Arial Black"/>
                <a:cs typeface="Arial Black"/>
              </a:rPr>
              <a:t>,</a:t>
            </a:r>
            <a:r>
              <a:rPr sz="2500" spc="-120" dirty="0">
                <a:solidFill>
                  <a:srgbClr val="FFFFFF"/>
                </a:solidFill>
                <a:latin typeface="Arial Black"/>
                <a:cs typeface="Arial Black"/>
              </a:rPr>
              <a:t>000</a:t>
            </a:r>
            <a:r>
              <a:rPr sz="2500" spc="-80" dirty="0">
                <a:solidFill>
                  <a:srgbClr val="FFFFFF"/>
                </a:solidFill>
                <a:latin typeface="Tahoma"/>
                <a:cs typeface="Tahoma"/>
              </a:rPr>
              <a:t>.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h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500" spc="90" dirty="0">
                <a:solidFill>
                  <a:srgbClr val="FFFFFF"/>
                </a:solidFill>
                <a:latin typeface="Tahoma"/>
                <a:cs typeface="Tahoma"/>
              </a:rPr>
              <a:t>s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b</a:t>
            </a:r>
            <a:r>
              <a:rPr sz="2500" spc="-5" dirty="0">
                <a:solidFill>
                  <a:srgbClr val="FFFFFF"/>
                </a:solidFill>
                <a:latin typeface="Tahoma"/>
                <a:cs typeface="Tahoma"/>
              </a:rPr>
              <a:t>ee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sz="2500" spc="85" dirty="0">
                <a:solidFill>
                  <a:srgbClr val="FFFFFF"/>
                </a:solidFill>
                <a:latin typeface="Tahoma"/>
                <a:cs typeface="Tahoma"/>
              </a:rPr>
              <a:t>s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ti</a:t>
            </a:r>
            <a:r>
              <a:rPr sz="2500" spc="-15" dirty="0">
                <a:solidFill>
                  <a:srgbClr val="FFFFFF"/>
                </a:solidFill>
                <a:latin typeface="Tahoma"/>
                <a:cs typeface="Tahoma"/>
              </a:rPr>
              <a:t>m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sz="2500" spc="-5" dirty="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d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b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u</a:t>
            </a:r>
            <a:r>
              <a:rPr sz="2500" spc="85" dirty="0">
                <a:solidFill>
                  <a:srgbClr val="FFFFFF"/>
                </a:solidFill>
                <a:latin typeface="Tahoma"/>
                <a:cs typeface="Tahoma"/>
              </a:rPr>
              <a:t>r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5" dirty="0">
                <a:solidFill>
                  <a:srgbClr val="FFFFFF"/>
                </a:solidFill>
                <a:latin typeface="Tahoma"/>
                <a:cs typeface="Tahoma"/>
              </a:rPr>
              <a:t>C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un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y 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Attorney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that at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least </a:t>
            </a:r>
            <a:r>
              <a:rPr sz="2500" spc="85" dirty="0">
                <a:solidFill>
                  <a:srgbClr val="FFFFFF"/>
                </a:solidFill>
                <a:latin typeface="Tahoma"/>
                <a:cs typeface="Tahoma"/>
              </a:rPr>
              <a:t>95%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500" spc="60" dirty="0">
                <a:solidFill>
                  <a:srgbClr val="FFFFFF"/>
                </a:solidFill>
                <a:latin typeface="Tahoma"/>
                <a:cs typeface="Tahoma"/>
              </a:rPr>
              <a:t>cases </a:t>
            </a:r>
            <a:r>
              <a:rPr sz="2500" spc="55" dirty="0">
                <a:solidFill>
                  <a:srgbClr val="FFFFFF"/>
                </a:solidFill>
                <a:latin typeface="Tahoma"/>
                <a:cs typeface="Tahoma"/>
              </a:rPr>
              <a:t>his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office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deals </a:t>
            </a:r>
            <a:r>
              <a:rPr sz="2500" spc="-7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25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stem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from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drug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abuse</a:t>
            </a:r>
            <a:r>
              <a:rPr sz="25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addiction.</a:t>
            </a:r>
            <a:endParaRPr sz="25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16000" y="5913513"/>
            <a:ext cx="3408045" cy="33483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 Narrow"/>
                <a:cs typeface="Arial Narrow"/>
              </a:rPr>
              <a:t>PROSECUTION</a:t>
            </a:r>
            <a:endParaRPr sz="4000" dirty="0">
              <a:latin typeface="Arial Narrow"/>
              <a:cs typeface="Arial Narrow"/>
            </a:endParaRPr>
          </a:p>
          <a:p>
            <a:pPr marL="12700" marR="5080">
              <a:lnSpc>
                <a:spcPct val="115599"/>
              </a:lnSpc>
              <a:spcBef>
                <a:spcPts val="1935"/>
              </a:spcBef>
            </a:pP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Prosecuting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possession </a:t>
            </a:r>
            <a:r>
              <a:rPr sz="200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 trafficking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drugs,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as </a:t>
            </a:r>
            <a:r>
              <a:rPr sz="200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well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as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ancillary crimes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that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go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along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with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that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feed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habits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like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theft,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account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large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percentage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office's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operations.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78502" y="5913513"/>
            <a:ext cx="3646497" cy="36915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 Narrow"/>
                <a:cs typeface="Arial Narrow"/>
              </a:rPr>
              <a:t>CHILD REMOVAL</a:t>
            </a:r>
            <a:endParaRPr sz="4000" dirty="0">
              <a:latin typeface="Arial Narrow"/>
              <a:cs typeface="Arial Narrow"/>
            </a:endParaRPr>
          </a:p>
          <a:p>
            <a:pPr marL="12700" marR="5080">
              <a:lnSpc>
                <a:spcPct val="115599"/>
              </a:lnSpc>
              <a:spcBef>
                <a:spcPts val="1935"/>
              </a:spcBef>
            </a:pP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In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almost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all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related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cases,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it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necessary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child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be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removed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from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home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wellbeing.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County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Attorney's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office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facilitates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that,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 additional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60" dirty="0">
                <a:solidFill>
                  <a:srgbClr val="FFFFFF"/>
                </a:solidFill>
                <a:latin typeface="Tahoma"/>
                <a:cs typeface="Tahoma"/>
              </a:rPr>
              <a:t>costs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are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borne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by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state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their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care.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741006" y="5913513"/>
            <a:ext cx="3813193" cy="3950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</a:t>
            </a:r>
            <a:endParaRPr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15599"/>
              </a:lnSpc>
              <a:spcBef>
                <a:spcPts val="1935"/>
              </a:spcBef>
            </a:pP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Mental health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evaluations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abuse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often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go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hand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hand.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It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somewhat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chicken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or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egg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issue,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but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where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you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find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abuse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you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often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find mental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 health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issues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requiring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0" dirty="0">
                <a:solidFill>
                  <a:srgbClr val="FFFFFF"/>
                </a:solidFill>
                <a:latin typeface="Tahoma"/>
                <a:cs typeface="Tahoma"/>
              </a:rPr>
              <a:t>202A.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79517" y="3493561"/>
            <a:ext cx="9210675" cy="3390900"/>
          </a:xfrm>
          <a:custGeom>
            <a:avLst/>
            <a:gdLst/>
            <a:ahLst/>
            <a:cxnLst/>
            <a:rect l="l" t="t" r="r" b="b"/>
            <a:pathLst>
              <a:path w="9210675" h="3390900">
                <a:moveTo>
                  <a:pt x="9210674" y="3390899"/>
                </a:moveTo>
                <a:lnTo>
                  <a:pt x="0" y="3390899"/>
                </a:lnTo>
                <a:lnTo>
                  <a:pt x="0" y="0"/>
                </a:lnTo>
                <a:lnTo>
                  <a:pt x="9210674" y="0"/>
                </a:lnTo>
                <a:lnTo>
                  <a:pt x="9210674" y="3390899"/>
                </a:lnTo>
                <a:close/>
              </a:path>
            </a:pathLst>
          </a:custGeom>
          <a:solidFill>
            <a:srgbClr val="FD69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12197" y="6188065"/>
            <a:ext cx="4813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0" dirty="0">
                <a:solidFill>
                  <a:srgbClr val="FFFFFF"/>
                </a:solidFill>
                <a:latin typeface="Tahoma"/>
                <a:cs typeface="Tahoma"/>
              </a:rPr>
              <a:t>01</a:t>
            </a:r>
            <a:r>
              <a:rPr sz="1500" spc="50" dirty="0">
                <a:solidFill>
                  <a:srgbClr val="FFFFFF"/>
                </a:solidFill>
                <a:latin typeface="Tahoma"/>
                <a:cs typeface="Tahoma"/>
              </a:rPr>
              <a:t>8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0582" y="6188065"/>
            <a:ext cx="4813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0" dirty="0">
                <a:solidFill>
                  <a:srgbClr val="FFFFFF"/>
                </a:solidFill>
                <a:latin typeface="Tahoma"/>
                <a:cs typeface="Tahoma"/>
              </a:rPr>
              <a:t>01</a:t>
            </a:r>
            <a:r>
              <a:rPr sz="1500" spc="50" dirty="0">
                <a:solidFill>
                  <a:srgbClr val="FFFFFF"/>
                </a:solidFill>
                <a:latin typeface="Tahoma"/>
                <a:cs typeface="Tahoma"/>
              </a:rPr>
              <a:t>9</a:t>
            </a:r>
            <a:endParaRPr sz="15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08967" y="6188065"/>
            <a:ext cx="4813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0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957351" y="6188065"/>
            <a:ext cx="4813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0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5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endParaRPr sz="150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479517" y="0"/>
            <a:ext cx="14808835" cy="10287000"/>
            <a:chOff x="3479517" y="0"/>
            <a:chExt cx="14808835" cy="10287000"/>
          </a:xfrm>
        </p:grpSpPr>
        <p:sp>
          <p:nvSpPr>
            <p:cNvPr id="8" name="object 8"/>
            <p:cNvSpPr/>
            <p:nvPr/>
          </p:nvSpPr>
          <p:spPr>
            <a:xfrm>
              <a:off x="4378757" y="4063174"/>
              <a:ext cx="7790180" cy="1539875"/>
            </a:xfrm>
            <a:custGeom>
              <a:avLst/>
              <a:gdLst/>
              <a:ahLst/>
              <a:cxnLst/>
              <a:rect l="l" t="t" r="r" b="b"/>
              <a:pathLst>
                <a:path w="7790180" h="1539875">
                  <a:moveTo>
                    <a:pt x="7789812" y="1531239"/>
                  </a:moveTo>
                  <a:lnTo>
                    <a:pt x="0" y="1531239"/>
                  </a:lnTo>
                  <a:lnTo>
                    <a:pt x="0" y="1539621"/>
                  </a:lnTo>
                  <a:lnTo>
                    <a:pt x="7789812" y="1539621"/>
                  </a:lnTo>
                  <a:lnTo>
                    <a:pt x="7789812" y="1531239"/>
                  </a:lnTo>
                  <a:close/>
                </a:path>
                <a:path w="7790180" h="1539875">
                  <a:moveTo>
                    <a:pt x="7789812" y="1020826"/>
                  </a:moveTo>
                  <a:lnTo>
                    <a:pt x="0" y="1020826"/>
                  </a:lnTo>
                  <a:lnTo>
                    <a:pt x="0" y="1029208"/>
                  </a:lnTo>
                  <a:lnTo>
                    <a:pt x="7789812" y="1029208"/>
                  </a:lnTo>
                  <a:lnTo>
                    <a:pt x="7789812" y="1020826"/>
                  </a:lnTo>
                  <a:close/>
                </a:path>
                <a:path w="7790180" h="1539875">
                  <a:moveTo>
                    <a:pt x="7789812" y="510413"/>
                  </a:moveTo>
                  <a:lnTo>
                    <a:pt x="0" y="510413"/>
                  </a:lnTo>
                  <a:lnTo>
                    <a:pt x="0" y="518795"/>
                  </a:lnTo>
                  <a:lnTo>
                    <a:pt x="7789812" y="518795"/>
                  </a:lnTo>
                  <a:lnTo>
                    <a:pt x="7789812" y="510413"/>
                  </a:lnTo>
                  <a:close/>
                </a:path>
                <a:path w="7790180" h="1539875">
                  <a:moveTo>
                    <a:pt x="7789812" y="0"/>
                  </a:moveTo>
                  <a:lnTo>
                    <a:pt x="0" y="0"/>
                  </a:lnTo>
                  <a:lnTo>
                    <a:pt x="0" y="8382"/>
                  </a:lnTo>
                  <a:lnTo>
                    <a:pt x="7789812" y="8382"/>
                  </a:lnTo>
                  <a:lnTo>
                    <a:pt x="7789812" y="0"/>
                  </a:lnTo>
                  <a:close/>
                </a:path>
              </a:pathLst>
            </a:custGeom>
            <a:solidFill>
              <a:srgbClr val="FFFFFF">
                <a:alpha val="2470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78761" y="6104815"/>
              <a:ext cx="7790180" cy="8890"/>
            </a:xfrm>
            <a:custGeom>
              <a:avLst/>
              <a:gdLst/>
              <a:ahLst/>
              <a:cxnLst/>
              <a:rect l="l" t="t" r="r" b="b"/>
              <a:pathLst>
                <a:path w="7790180" h="8889">
                  <a:moveTo>
                    <a:pt x="7789808" y="8380"/>
                  </a:moveTo>
                  <a:lnTo>
                    <a:pt x="0" y="8380"/>
                  </a:lnTo>
                  <a:lnTo>
                    <a:pt x="0" y="0"/>
                  </a:lnTo>
                  <a:lnTo>
                    <a:pt x="7789808" y="0"/>
                  </a:lnTo>
                  <a:lnTo>
                    <a:pt x="7789808" y="8380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10670" y="4025455"/>
              <a:ext cx="5926455" cy="1615440"/>
            </a:xfrm>
            <a:custGeom>
              <a:avLst/>
              <a:gdLst/>
              <a:ahLst/>
              <a:cxnLst/>
              <a:rect l="l" t="t" r="r" b="b"/>
              <a:pathLst>
                <a:path w="5926455" h="1615439">
                  <a:moveTo>
                    <a:pt x="5925985" y="750925"/>
                  </a:moveTo>
                  <a:lnTo>
                    <a:pt x="5895048" y="715645"/>
                  </a:lnTo>
                  <a:lnTo>
                    <a:pt x="5889714" y="714578"/>
                  </a:lnTo>
                  <a:lnTo>
                    <a:pt x="5878627" y="714578"/>
                  </a:lnTo>
                  <a:lnTo>
                    <a:pt x="5873293" y="715645"/>
                  </a:lnTo>
                  <a:lnTo>
                    <a:pt x="5863044" y="719899"/>
                  </a:lnTo>
                  <a:lnTo>
                    <a:pt x="5858522" y="722922"/>
                  </a:lnTo>
                  <a:lnTo>
                    <a:pt x="5855551" y="725906"/>
                  </a:lnTo>
                  <a:lnTo>
                    <a:pt x="3978529" y="37172"/>
                  </a:lnTo>
                  <a:lnTo>
                    <a:pt x="3978529" y="36347"/>
                  </a:lnTo>
                  <a:lnTo>
                    <a:pt x="3977475" y="31000"/>
                  </a:lnTo>
                  <a:lnTo>
                    <a:pt x="3947591" y="1066"/>
                  </a:lnTo>
                  <a:lnTo>
                    <a:pt x="3942257" y="0"/>
                  </a:lnTo>
                  <a:lnTo>
                    <a:pt x="3931170" y="0"/>
                  </a:lnTo>
                  <a:lnTo>
                    <a:pt x="3895953" y="31000"/>
                  </a:lnTo>
                  <a:lnTo>
                    <a:pt x="3894899" y="36347"/>
                  </a:lnTo>
                  <a:lnTo>
                    <a:pt x="3894899" y="47459"/>
                  </a:lnTo>
                  <a:lnTo>
                    <a:pt x="3895471" y="50368"/>
                  </a:lnTo>
                  <a:lnTo>
                    <a:pt x="2007069" y="1535176"/>
                  </a:lnTo>
                  <a:lnTo>
                    <a:pt x="2000148" y="1532305"/>
                  </a:lnTo>
                  <a:lnTo>
                    <a:pt x="1994814" y="1531239"/>
                  </a:lnTo>
                  <a:lnTo>
                    <a:pt x="1983714" y="1531239"/>
                  </a:lnTo>
                  <a:lnTo>
                    <a:pt x="1953755" y="1550466"/>
                  </a:lnTo>
                  <a:lnTo>
                    <a:pt x="80937" y="1354124"/>
                  </a:lnTo>
                  <a:lnTo>
                    <a:pt x="52692" y="1328140"/>
                  </a:lnTo>
                  <a:lnTo>
                    <a:pt x="47358" y="1327073"/>
                  </a:lnTo>
                  <a:lnTo>
                    <a:pt x="36271" y="1327073"/>
                  </a:lnTo>
                  <a:lnTo>
                    <a:pt x="1054" y="1358074"/>
                  </a:lnTo>
                  <a:lnTo>
                    <a:pt x="0" y="1363421"/>
                  </a:lnTo>
                  <a:lnTo>
                    <a:pt x="0" y="1374533"/>
                  </a:lnTo>
                  <a:lnTo>
                    <a:pt x="30937" y="1409814"/>
                  </a:lnTo>
                  <a:lnTo>
                    <a:pt x="36271" y="1410881"/>
                  </a:lnTo>
                  <a:lnTo>
                    <a:pt x="47358" y="1410881"/>
                  </a:lnTo>
                  <a:lnTo>
                    <a:pt x="77317" y="1391653"/>
                  </a:lnTo>
                  <a:lnTo>
                    <a:pt x="1950135" y="1588008"/>
                  </a:lnTo>
                  <a:lnTo>
                    <a:pt x="1978380" y="1613979"/>
                  </a:lnTo>
                  <a:lnTo>
                    <a:pt x="1983714" y="1615046"/>
                  </a:lnTo>
                  <a:lnTo>
                    <a:pt x="1994814" y="1615046"/>
                  </a:lnTo>
                  <a:lnTo>
                    <a:pt x="2028380" y="1588008"/>
                  </a:lnTo>
                  <a:lnTo>
                    <a:pt x="2030018" y="1584045"/>
                  </a:lnTo>
                  <a:lnTo>
                    <a:pt x="2031085" y="1578698"/>
                  </a:lnTo>
                  <a:lnTo>
                    <a:pt x="2031085" y="1567586"/>
                  </a:lnTo>
                  <a:lnTo>
                    <a:pt x="2030501" y="1564690"/>
                  </a:lnTo>
                  <a:lnTo>
                    <a:pt x="3918915" y="79870"/>
                  </a:lnTo>
                  <a:lnTo>
                    <a:pt x="3925836" y="82740"/>
                  </a:lnTo>
                  <a:lnTo>
                    <a:pt x="3931170" y="83807"/>
                  </a:lnTo>
                  <a:lnTo>
                    <a:pt x="3942257" y="83807"/>
                  </a:lnTo>
                  <a:lnTo>
                    <a:pt x="3947591" y="82740"/>
                  </a:lnTo>
                  <a:lnTo>
                    <a:pt x="3957840" y="78486"/>
                  </a:lnTo>
                  <a:lnTo>
                    <a:pt x="3962362" y="75463"/>
                  </a:lnTo>
                  <a:lnTo>
                    <a:pt x="3965333" y="72491"/>
                  </a:lnTo>
                  <a:lnTo>
                    <a:pt x="5842343" y="761225"/>
                  </a:lnTo>
                  <a:lnTo>
                    <a:pt x="5842343" y="762038"/>
                  </a:lnTo>
                  <a:lnTo>
                    <a:pt x="5843409" y="767384"/>
                  </a:lnTo>
                  <a:lnTo>
                    <a:pt x="5873280" y="797318"/>
                  </a:lnTo>
                  <a:lnTo>
                    <a:pt x="5878627" y="798385"/>
                  </a:lnTo>
                  <a:lnTo>
                    <a:pt x="5889714" y="798385"/>
                  </a:lnTo>
                  <a:lnTo>
                    <a:pt x="5922099" y="774192"/>
                  </a:lnTo>
                  <a:lnTo>
                    <a:pt x="5924918" y="767384"/>
                  </a:lnTo>
                  <a:lnTo>
                    <a:pt x="5925985" y="762038"/>
                  </a:lnTo>
                  <a:lnTo>
                    <a:pt x="5925985" y="7509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79508" y="11"/>
              <a:ext cx="14808835" cy="10287000"/>
            </a:xfrm>
            <a:custGeom>
              <a:avLst/>
              <a:gdLst/>
              <a:ahLst/>
              <a:cxnLst/>
              <a:rect l="l" t="t" r="r" b="b"/>
              <a:pathLst>
                <a:path w="14808835" h="10287000">
                  <a:moveTo>
                    <a:pt x="4609668" y="6885495"/>
                  </a:moveTo>
                  <a:lnTo>
                    <a:pt x="4600143" y="6885495"/>
                  </a:lnTo>
                  <a:lnTo>
                    <a:pt x="4600143" y="10285920"/>
                  </a:lnTo>
                  <a:lnTo>
                    <a:pt x="4609668" y="10285920"/>
                  </a:lnTo>
                  <a:lnTo>
                    <a:pt x="4609668" y="6885495"/>
                  </a:lnTo>
                  <a:close/>
                </a:path>
                <a:path w="14808835" h="10287000">
                  <a:moveTo>
                    <a:pt x="14808480" y="3493554"/>
                  </a:moveTo>
                  <a:lnTo>
                    <a:pt x="9209799" y="3493554"/>
                  </a:lnTo>
                  <a:lnTo>
                    <a:pt x="9200274" y="3493554"/>
                  </a:lnTo>
                  <a:lnTo>
                    <a:pt x="9525" y="3493554"/>
                  </a:lnTo>
                  <a:lnTo>
                    <a:pt x="9525" y="0"/>
                  </a:lnTo>
                  <a:lnTo>
                    <a:pt x="0" y="0"/>
                  </a:lnTo>
                  <a:lnTo>
                    <a:pt x="0" y="10286987"/>
                  </a:lnTo>
                  <a:lnTo>
                    <a:pt x="9525" y="10286987"/>
                  </a:lnTo>
                  <a:lnTo>
                    <a:pt x="9525" y="3503079"/>
                  </a:lnTo>
                  <a:lnTo>
                    <a:pt x="9200274" y="3503079"/>
                  </a:lnTo>
                  <a:lnTo>
                    <a:pt x="9200274" y="10275354"/>
                  </a:lnTo>
                  <a:lnTo>
                    <a:pt x="9209799" y="10275354"/>
                  </a:lnTo>
                  <a:lnTo>
                    <a:pt x="9209799" y="3503079"/>
                  </a:lnTo>
                  <a:lnTo>
                    <a:pt x="14808480" y="3503079"/>
                  </a:lnTo>
                  <a:lnTo>
                    <a:pt x="14808480" y="3493554"/>
                  </a:lnTo>
                  <a:close/>
                </a:path>
              </a:pathLst>
            </a:custGeom>
            <a:solidFill>
              <a:srgbClr val="FFFFFF">
                <a:alpha val="297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984354" y="3943701"/>
            <a:ext cx="260985" cy="22929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100"/>
              </a:spcBef>
            </a:pPr>
            <a:r>
              <a:rPr sz="1500" spc="45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r>
              <a:rPr sz="1500" spc="10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endParaRPr sz="15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00">
              <a:latin typeface="Tahoma"/>
              <a:cs typeface="Tahoma"/>
            </a:endParaRPr>
          </a:p>
          <a:p>
            <a:pPr marL="19685">
              <a:lnSpc>
                <a:spcPct val="100000"/>
              </a:lnSpc>
              <a:spcBef>
                <a:spcPts val="5"/>
              </a:spcBef>
            </a:pPr>
            <a:r>
              <a:rPr sz="1500" spc="10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r>
              <a:rPr sz="1500" spc="50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15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500" spc="10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r>
              <a:rPr sz="1500" spc="10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endParaRPr sz="15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00">
              <a:latin typeface="Tahoma"/>
              <a:cs typeface="Tahoma"/>
            </a:endParaRPr>
          </a:p>
          <a:p>
            <a:pPr marL="137160">
              <a:lnSpc>
                <a:spcPct val="100000"/>
              </a:lnSpc>
              <a:spcBef>
                <a:spcPts val="5"/>
              </a:spcBef>
            </a:pPr>
            <a:r>
              <a:rPr sz="1500" spc="50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15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00">
              <a:latin typeface="Tahoma"/>
              <a:cs typeface="Tahoma"/>
            </a:endParaRPr>
          </a:p>
          <a:p>
            <a:pPr marL="130175">
              <a:lnSpc>
                <a:spcPct val="100000"/>
              </a:lnSpc>
              <a:spcBef>
                <a:spcPts val="5"/>
              </a:spcBef>
            </a:pPr>
            <a:r>
              <a:rPr sz="1500" spc="10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endParaRPr sz="1500">
              <a:latin typeface="Tahoma"/>
              <a:cs typeface="Tahom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504419" y="9715500"/>
            <a:ext cx="581025" cy="571500"/>
            <a:chOff x="1504419" y="9715500"/>
            <a:chExt cx="581025" cy="571500"/>
          </a:xfrm>
        </p:grpSpPr>
        <p:sp>
          <p:nvSpPr>
            <p:cNvPr id="14" name="object 14"/>
            <p:cNvSpPr/>
            <p:nvPr/>
          </p:nvSpPr>
          <p:spPr>
            <a:xfrm>
              <a:off x="1504419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01031" y="9947959"/>
              <a:ext cx="190500" cy="117713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735878" y="636695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740492" y="592342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114299" y="0"/>
                </a:moveTo>
                <a:lnTo>
                  <a:pt x="114299" y="114299"/>
                </a:lnTo>
                <a:lnTo>
                  <a:pt x="0" y="114299"/>
                </a:lnTo>
                <a:lnTo>
                  <a:pt x="0" y="0"/>
                </a:lnTo>
                <a:lnTo>
                  <a:pt x="1142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40492" y="614288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114299" y="0"/>
                </a:moveTo>
                <a:lnTo>
                  <a:pt x="114299" y="114299"/>
                </a:lnTo>
                <a:lnTo>
                  <a:pt x="0" y="114299"/>
                </a:lnTo>
                <a:lnTo>
                  <a:pt x="0" y="0"/>
                </a:lnTo>
                <a:lnTo>
                  <a:pt x="114299" y="0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35878" y="6586406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4317404" y="1090038"/>
            <a:ext cx="778065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>
                <a:latin typeface="Arial" panose="020B0604020202020204" pitchFamily="34" charset="0"/>
                <a:cs typeface="Arial" panose="020B0604020202020204" pitchFamily="34" charset="0"/>
              </a:rPr>
              <a:t>DEATH INVESTIGATIONS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317404" y="2526403"/>
            <a:ext cx="10160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0" dirty="0">
                <a:solidFill>
                  <a:srgbClr val="FFFFFF"/>
                </a:solidFill>
                <a:latin typeface="Tahoma"/>
                <a:cs typeface="Tahoma"/>
              </a:rPr>
              <a:t>Deaths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dirty="0">
                <a:solidFill>
                  <a:srgbClr val="FFFFFF"/>
                </a:solidFill>
                <a:latin typeface="Tahoma"/>
                <a:cs typeface="Tahoma"/>
              </a:rPr>
              <a:t>Rowan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45" dirty="0">
                <a:solidFill>
                  <a:srgbClr val="FFFFFF"/>
                </a:solidFill>
                <a:latin typeface="Tahoma"/>
                <a:cs typeface="Tahoma"/>
              </a:rPr>
              <a:t>County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Tahoma"/>
                <a:cs typeface="Tahoma"/>
              </a:rPr>
              <a:t>Caused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20" dirty="0">
                <a:solidFill>
                  <a:srgbClr val="FFFFFF"/>
                </a:solidFill>
                <a:latin typeface="Tahoma"/>
                <a:cs typeface="Tahoma"/>
              </a:rPr>
              <a:t>Overdose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Tahoma"/>
                <a:cs typeface="Tahoma"/>
              </a:rPr>
              <a:t>from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FFFFFF"/>
                </a:solidFill>
                <a:latin typeface="Tahoma"/>
                <a:cs typeface="Tahoma"/>
              </a:rPr>
              <a:t>2018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FFFFFF"/>
                </a:solidFill>
                <a:latin typeface="Tahoma"/>
                <a:cs typeface="Tahoma"/>
              </a:rPr>
              <a:t>2021</a:t>
            </a:r>
            <a:r>
              <a:rPr sz="24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spc="45" dirty="0">
                <a:solidFill>
                  <a:srgbClr val="FFFFFF"/>
                </a:solidFill>
                <a:latin typeface="Tahoma"/>
                <a:cs typeface="Tahoma"/>
              </a:rPr>
              <a:t>(Partial)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72621" y="7113511"/>
            <a:ext cx="2823845" cy="2431415"/>
          </a:xfrm>
          <a:prstGeom prst="rect">
            <a:avLst/>
          </a:prstGeom>
        </p:spPr>
        <p:txBody>
          <a:bodyPr vert="horz" wrap="square" lIns="0" tIns="5429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275"/>
              </a:spcBef>
            </a:pPr>
            <a:r>
              <a:rPr sz="7000" b="1" spc="-114" dirty="0">
                <a:solidFill>
                  <a:srgbClr val="FFFFFF"/>
                </a:solidFill>
                <a:latin typeface="Arial Narrow"/>
                <a:cs typeface="Arial Narrow"/>
              </a:rPr>
              <a:t>$</a:t>
            </a:r>
            <a:r>
              <a:rPr sz="7000" b="1" spc="50" dirty="0">
                <a:solidFill>
                  <a:srgbClr val="FFFFFF"/>
                </a:solidFill>
                <a:latin typeface="Arial Narrow"/>
                <a:cs typeface="Arial Narrow"/>
              </a:rPr>
              <a:t>27</a:t>
            </a:r>
            <a:r>
              <a:rPr sz="7000" b="1" spc="55" dirty="0">
                <a:solidFill>
                  <a:srgbClr val="FFFFFF"/>
                </a:solidFill>
                <a:latin typeface="Arial Narrow"/>
                <a:cs typeface="Arial Narrow"/>
              </a:rPr>
              <a:t>5</a:t>
            </a:r>
            <a:r>
              <a:rPr sz="7000" b="1" spc="-345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7000" b="1" spc="-1045" dirty="0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sz="7000" b="1" spc="-815" dirty="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sz="7000" b="1" spc="220" dirty="0">
                <a:solidFill>
                  <a:srgbClr val="FFFFFF"/>
                </a:solidFill>
                <a:latin typeface="Arial Narrow"/>
                <a:cs typeface="Arial Narrow"/>
              </a:rPr>
              <a:t>.</a:t>
            </a:r>
            <a:endParaRPr sz="7000" dirty="0">
              <a:latin typeface="Arial Narrow"/>
              <a:cs typeface="Arial Narrow"/>
            </a:endParaRPr>
          </a:p>
          <a:p>
            <a:pPr marL="106680" marR="99060" algn="ctr">
              <a:lnSpc>
                <a:spcPct val="115599"/>
              </a:lnSpc>
              <a:spcBef>
                <a:spcPts val="815"/>
              </a:spcBef>
            </a:pPr>
            <a:r>
              <a:rPr sz="2000" spc="-10" dirty="0">
                <a:solidFill>
                  <a:srgbClr val="FFFFFF"/>
                </a:solidFill>
                <a:latin typeface="Tahoma"/>
                <a:cs typeface="Tahoma"/>
              </a:rPr>
              <a:t>If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cause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death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easily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discernible.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853990" y="7289724"/>
            <a:ext cx="3061335" cy="2078989"/>
          </a:xfrm>
          <a:prstGeom prst="rect">
            <a:avLst/>
          </a:prstGeom>
        </p:spPr>
        <p:txBody>
          <a:bodyPr vert="horz" wrap="square" lIns="0" tIns="5429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75"/>
              </a:spcBef>
            </a:pPr>
            <a:r>
              <a:rPr sz="7000" b="1" spc="55" dirty="0">
                <a:solidFill>
                  <a:srgbClr val="FFFFFF"/>
                </a:solidFill>
                <a:latin typeface="Arial Narrow"/>
                <a:cs typeface="Arial Narrow"/>
              </a:rPr>
              <a:t>5</a:t>
            </a:r>
            <a:r>
              <a:rPr sz="7000" b="1" spc="-345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7000" b="1" spc="465" dirty="0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sz="7000" b="1" spc="-345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7000" b="1" spc="50" dirty="0">
                <a:solidFill>
                  <a:srgbClr val="FFFFFF"/>
                </a:solidFill>
                <a:latin typeface="Arial Narrow"/>
                <a:cs typeface="Arial Narrow"/>
              </a:rPr>
              <a:t>6</a:t>
            </a:r>
            <a:r>
              <a:rPr sz="7000" b="1" spc="-830" dirty="0">
                <a:solidFill>
                  <a:srgbClr val="FFFFFF"/>
                </a:solidFill>
                <a:latin typeface="Arial Narrow"/>
                <a:cs typeface="Arial Narrow"/>
              </a:rPr>
              <a:t>K</a:t>
            </a:r>
            <a:r>
              <a:rPr sz="7000" b="1" spc="-345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7000" b="1" spc="-1045" dirty="0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sz="7000" b="1" spc="-815" dirty="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sz="7000" b="1" spc="220" dirty="0">
                <a:solidFill>
                  <a:srgbClr val="FFFFFF"/>
                </a:solidFill>
                <a:latin typeface="Arial Narrow"/>
                <a:cs typeface="Arial Narrow"/>
              </a:rPr>
              <a:t>.</a:t>
            </a:r>
            <a:endParaRPr sz="7000" dirty="0">
              <a:latin typeface="Arial Narrow"/>
              <a:cs typeface="Arial Narrow"/>
            </a:endParaRPr>
          </a:p>
          <a:p>
            <a:pPr marL="98425">
              <a:lnSpc>
                <a:spcPct val="100000"/>
              </a:lnSpc>
              <a:spcBef>
                <a:spcPts val="1190"/>
              </a:spcBef>
            </a:pPr>
            <a:r>
              <a:rPr sz="2000" spc="-10" dirty="0">
                <a:solidFill>
                  <a:srgbClr val="FFFFFF"/>
                </a:solidFill>
                <a:latin typeface="Tahoma"/>
                <a:cs typeface="Tahoma"/>
              </a:rPr>
              <a:t>If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an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autopsy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required.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396862" y="9715500"/>
            <a:ext cx="581025" cy="571500"/>
            <a:chOff x="16396862" y="9715500"/>
            <a:chExt cx="581025" cy="571500"/>
          </a:xfrm>
        </p:grpSpPr>
        <p:sp>
          <p:nvSpPr>
            <p:cNvPr id="3" name="object 3"/>
            <p:cNvSpPr/>
            <p:nvPr/>
          </p:nvSpPr>
          <p:spPr>
            <a:xfrm>
              <a:off x="16396862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93475" y="9947959"/>
              <a:ext cx="190500" cy="117713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6628321" y="5928038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628321" y="614749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628321" y="636695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28321" y="6586406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11"/>
            <a:ext cx="14906625" cy="10287000"/>
          </a:xfrm>
          <a:custGeom>
            <a:avLst/>
            <a:gdLst/>
            <a:ahLst/>
            <a:cxnLst/>
            <a:rect l="l" t="t" r="r" b="b"/>
            <a:pathLst>
              <a:path w="14906625" h="10287000">
                <a:moveTo>
                  <a:pt x="5163934" y="4872139"/>
                </a:moveTo>
                <a:lnTo>
                  <a:pt x="5154409" y="4872139"/>
                </a:lnTo>
                <a:lnTo>
                  <a:pt x="5154409" y="10282339"/>
                </a:lnTo>
                <a:lnTo>
                  <a:pt x="5163934" y="10282339"/>
                </a:lnTo>
                <a:lnTo>
                  <a:pt x="5163934" y="4872139"/>
                </a:lnTo>
                <a:close/>
              </a:path>
              <a:path w="14906625" h="10287000">
                <a:moveTo>
                  <a:pt x="14906587" y="0"/>
                </a:moveTo>
                <a:lnTo>
                  <a:pt x="14897062" y="0"/>
                </a:lnTo>
                <a:lnTo>
                  <a:pt x="14897062" y="4862601"/>
                </a:lnTo>
                <a:lnTo>
                  <a:pt x="0" y="4862601"/>
                </a:lnTo>
                <a:lnTo>
                  <a:pt x="0" y="4872126"/>
                </a:lnTo>
                <a:lnTo>
                  <a:pt x="14897062" y="4872126"/>
                </a:lnTo>
                <a:lnTo>
                  <a:pt x="14897062" y="10286987"/>
                </a:lnTo>
                <a:lnTo>
                  <a:pt x="14906587" y="10286987"/>
                </a:lnTo>
                <a:lnTo>
                  <a:pt x="14906587" y="0"/>
                </a:lnTo>
                <a:close/>
              </a:path>
            </a:pathLst>
          </a:custGeom>
          <a:solidFill>
            <a:srgbClr val="FFFFFF">
              <a:alpha val="2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16000" y="1475628"/>
            <a:ext cx="4251325" cy="1856597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>
              <a:lnSpc>
                <a:spcPts val="7500"/>
              </a:lnSpc>
              <a:spcBef>
                <a:spcPts val="259"/>
              </a:spcBef>
            </a:pPr>
            <a:r>
              <a:rPr sz="4000" dirty="0">
                <a:latin typeface="Arial" panose="020B0604020202020204" pitchFamily="34" charset="0"/>
                <a:cs typeface="Arial" panose="020B0604020202020204" pitchFamily="34" charset="0"/>
              </a:rPr>
              <a:t>CORRECTIONAL  HOUSING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921357" y="1177166"/>
            <a:ext cx="7954645" cy="177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4999"/>
              </a:lnSpc>
              <a:spcBef>
                <a:spcPts val="100"/>
              </a:spcBef>
            </a:pP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total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budget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Tahoma"/>
                <a:cs typeface="Tahoma"/>
              </a:rPr>
              <a:t>Rowan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County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Detention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Center </a:t>
            </a:r>
            <a:r>
              <a:rPr sz="2500" spc="-7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FY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30" dirty="0">
                <a:solidFill>
                  <a:srgbClr val="FFFFFF"/>
                </a:solidFill>
                <a:latin typeface="Tahoma"/>
                <a:cs typeface="Tahoma"/>
              </a:rPr>
              <a:t>21/22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70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-155" dirty="0">
                <a:solidFill>
                  <a:srgbClr val="FFFFFF"/>
                </a:solidFill>
                <a:latin typeface="Arial Black"/>
                <a:cs typeface="Arial Black"/>
              </a:rPr>
              <a:t>$5,242,510.00,</a:t>
            </a:r>
            <a:r>
              <a:rPr sz="2500" spc="-20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almost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-260" dirty="0">
                <a:solidFill>
                  <a:srgbClr val="FFFFFF"/>
                </a:solidFill>
                <a:latin typeface="Arial Black"/>
                <a:cs typeface="Arial Black"/>
              </a:rPr>
              <a:t>one</a:t>
            </a:r>
            <a:r>
              <a:rPr sz="2500" spc="-19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500" spc="-190" dirty="0">
                <a:solidFill>
                  <a:srgbClr val="FFFFFF"/>
                </a:solidFill>
                <a:latin typeface="Arial Black"/>
                <a:cs typeface="Arial Black"/>
              </a:rPr>
              <a:t>third</a:t>
            </a:r>
            <a:r>
              <a:rPr sz="2500" spc="-20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500" spc="-7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60" dirty="0">
                <a:solidFill>
                  <a:srgbClr val="FFFFFF"/>
                </a:solidFill>
                <a:latin typeface="Tahoma"/>
                <a:cs typeface="Tahoma"/>
              </a:rPr>
              <a:t>county's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annual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budget.</a:t>
            </a:r>
            <a:r>
              <a:rPr sz="2500" spc="-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60" dirty="0">
                <a:solidFill>
                  <a:srgbClr val="FFFFFF"/>
                </a:solidFill>
                <a:latin typeface="Tahoma"/>
                <a:cs typeface="Tahoma"/>
              </a:rPr>
              <a:t>At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full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capacity,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0" dirty="0">
                <a:solidFill>
                  <a:srgbClr val="FFFFFF"/>
                </a:solidFill>
                <a:latin typeface="Tahoma"/>
                <a:cs typeface="Tahoma"/>
              </a:rPr>
              <a:t>Deterntion </a:t>
            </a:r>
            <a:r>
              <a:rPr sz="2500" spc="-7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Center</a:t>
            </a:r>
            <a:r>
              <a:rPr sz="25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houses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around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10" dirty="0">
                <a:solidFill>
                  <a:srgbClr val="FFFFFF"/>
                </a:solidFill>
                <a:latin typeface="Tahoma"/>
                <a:cs typeface="Tahoma"/>
              </a:rPr>
              <a:t>315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inmates.</a:t>
            </a:r>
            <a:endParaRPr sz="25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21357" y="3367917"/>
            <a:ext cx="7618095" cy="901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Approximately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65" dirty="0">
                <a:solidFill>
                  <a:srgbClr val="FFFFFF"/>
                </a:solidFill>
                <a:latin typeface="Tahoma"/>
                <a:cs typeface="Tahoma"/>
              </a:rPr>
              <a:t>3/4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them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are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incarcerated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for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500" spc="-7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related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charges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65" dirty="0">
                <a:solidFill>
                  <a:srgbClr val="FFFFFF"/>
                </a:solidFill>
                <a:latin typeface="Tahoma"/>
                <a:cs typeface="Tahoma"/>
              </a:rPr>
              <a:t>or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charges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stemming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from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addiction.</a:t>
            </a:r>
            <a:endParaRPr sz="25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16000" y="5913510"/>
            <a:ext cx="3394710" cy="37038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PER YEAR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$2,702,485.55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124460" algn="just">
              <a:lnSpc>
                <a:spcPct val="115599"/>
              </a:lnSpc>
              <a:spcBef>
                <a:spcPts val="1935"/>
              </a:spcBef>
            </a:pP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At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census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000" spc="85" dirty="0">
                <a:solidFill>
                  <a:srgbClr val="FFFFFF"/>
                </a:solidFill>
                <a:latin typeface="Tahoma"/>
                <a:cs typeface="Tahoma"/>
              </a:rPr>
              <a:t>315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inmates,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roughly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30" dirty="0">
                <a:solidFill>
                  <a:srgbClr val="FFFFFF"/>
                </a:solidFill>
                <a:latin typeface="Tahoma"/>
                <a:cs typeface="Tahoma"/>
              </a:rPr>
              <a:t>3/4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on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related </a:t>
            </a:r>
            <a:r>
              <a:rPr sz="2000" spc="-6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charges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at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75" dirty="0">
                <a:solidFill>
                  <a:srgbClr val="FFFFFF"/>
                </a:solidFill>
                <a:latin typeface="Tahoma"/>
                <a:cs typeface="Tahoma"/>
              </a:rPr>
              <a:t>$31.34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per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diem,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0" dirty="0">
                <a:solidFill>
                  <a:srgbClr val="FFFFFF"/>
                </a:solidFill>
                <a:latin typeface="Tahoma"/>
                <a:cs typeface="Tahoma"/>
              </a:rPr>
              <a:t>that's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90" dirty="0">
                <a:solidFill>
                  <a:srgbClr val="FFFFFF"/>
                </a:solidFill>
                <a:latin typeface="Tahoma"/>
                <a:cs typeface="Tahoma"/>
              </a:rPr>
              <a:t>$7,404.07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each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day.</a:t>
            </a:r>
            <a:endParaRPr sz="2000" dirty="0">
              <a:latin typeface="Tahoma"/>
              <a:cs typeface="Tahoma"/>
            </a:endParaRPr>
          </a:p>
          <a:p>
            <a:pPr marL="12700" marR="5080" algn="just">
              <a:lnSpc>
                <a:spcPct val="115599"/>
              </a:lnSpc>
            </a:pP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This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shared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Rowan </a:t>
            </a:r>
            <a:r>
              <a:rPr sz="2000" spc="-6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surrounding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counties </a:t>
            </a:r>
            <a:r>
              <a:rPr sz="2000" spc="-6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Tahoma"/>
                <a:cs typeface="Tahoma"/>
              </a:rPr>
              <a:t>we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house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inmates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for.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78503" y="5913510"/>
            <a:ext cx="8549005" cy="2995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FFFFFF"/>
                </a:solidFill>
                <a:latin typeface="Arial Narrow"/>
                <a:cs typeface="Arial Narrow"/>
              </a:rPr>
              <a:t>COST OF FACILITY EXPANSION</a:t>
            </a:r>
            <a:endParaRPr sz="4000" dirty="0">
              <a:latin typeface="Arial Narrow"/>
              <a:cs typeface="Arial Narrow"/>
            </a:endParaRPr>
          </a:p>
          <a:p>
            <a:pPr marL="12700" marR="5080">
              <a:lnSpc>
                <a:spcPct val="115599"/>
              </a:lnSpc>
              <a:spcBef>
                <a:spcPts val="1935"/>
              </a:spcBef>
            </a:pPr>
            <a:r>
              <a:rPr sz="2000" spc="-15" dirty="0">
                <a:solidFill>
                  <a:srgbClr val="FFFFFF"/>
                </a:solidFill>
                <a:latin typeface="Tahoma"/>
                <a:cs typeface="Tahoma"/>
              </a:rPr>
              <a:t>When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taken</a:t>
            </a:r>
            <a:r>
              <a:rPr sz="20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under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consideration</a:t>
            </a:r>
            <a:r>
              <a:rPr sz="20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fact</a:t>
            </a:r>
            <a:r>
              <a:rPr sz="20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that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30" dirty="0">
                <a:solidFill>
                  <a:srgbClr val="FFFFFF"/>
                </a:solidFill>
                <a:latin typeface="Tahoma"/>
                <a:cs typeface="Tahoma"/>
              </a:rPr>
              <a:t>3/4</a:t>
            </a:r>
            <a:r>
              <a:rPr sz="20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all</a:t>
            </a:r>
            <a:r>
              <a:rPr sz="20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inmates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lodged</a:t>
            </a:r>
            <a:r>
              <a:rPr sz="20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in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Rowan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County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Detention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Center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are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incarcerated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or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related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charges,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it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stands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reason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that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much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smaller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facility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could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have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accomodated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population. It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difficult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annualize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this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when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taking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into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account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additional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deputies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necessary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run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such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large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facility.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878503" y="9236135"/>
            <a:ext cx="8552180" cy="730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599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figure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on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left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amount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that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can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be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best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attributed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 </a:t>
            </a:r>
            <a:r>
              <a:rPr sz="2000" spc="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drugs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on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our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correctional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system,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it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conservative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say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least.</a:t>
            </a:r>
            <a:endParaRPr sz="2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396862" y="9715500"/>
            <a:ext cx="581025" cy="571500"/>
            <a:chOff x="16396862" y="9715500"/>
            <a:chExt cx="581025" cy="571500"/>
          </a:xfrm>
        </p:grpSpPr>
        <p:sp>
          <p:nvSpPr>
            <p:cNvPr id="3" name="object 3"/>
            <p:cNvSpPr/>
            <p:nvPr/>
          </p:nvSpPr>
          <p:spPr>
            <a:xfrm>
              <a:off x="16396862" y="9715500"/>
              <a:ext cx="581025" cy="571500"/>
            </a:xfrm>
            <a:custGeom>
              <a:avLst/>
              <a:gdLst/>
              <a:ahLst/>
              <a:cxnLst/>
              <a:rect l="l" t="t" r="r" b="b"/>
              <a:pathLst>
                <a:path w="581025" h="571500">
                  <a:moveTo>
                    <a:pt x="581024" y="571499"/>
                  </a:moveTo>
                  <a:lnTo>
                    <a:pt x="0" y="571499"/>
                  </a:lnTo>
                  <a:lnTo>
                    <a:pt x="0" y="0"/>
                  </a:lnTo>
                  <a:lnTo>
                    <a:pt x="581024" y="0"/>
                  </a:lnTo>
                  <a:lnTo>
                    <a:pt x="581024" y="571499"/>
                  </a:lnTo>
                  <a:close/>
                </a:path>
              </a:pathLst>
            </a:custGeom>
            <a:solidFill>
              <a:srgbClr val="90D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93475" y="9947965"/>
              <a:ext cx="190500" cy="117713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6628321" y="5928038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628321" y="614749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628321" y="636695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28321" y="6586406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0" y="0"/>
                </a:lnTo>
                <a:lnTo>
                  <a:pt x="114299" y="0"/>
                </a:lnTo>
                <a:lnTo>
                  <a:pt x="114299" y="114299"/>
                </a:lnTo>
                <a:lnTo>
                  <a:pt x="0" y="114299"/>
                </a:lnTo>
                <a:close/>
              </a:path>
            </a:pathLst>
          </a:custGeom>
          <a:solidFill>
            <a:srgbClr val="90D0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11"/>
            <a:ext cx="14906625" cy="10287000"/>
          </a:xfrm>
          <a:custGeom>
            <a:avLst/>
            <a:gdLst/>
            <a:ahLst/>
            <a:cxnLst/>
            <a:rect l="l" t="t" r="r" b="b"/>
            <a:pathLst>
              <a:path w="14906625" h="10287000">
                <a:moveTo>
                  <a:pt x="5163934" y="4872139"/>
                </a:moveTo>
                <a:lnTo>
                  <a:pt x="5154409" y="4872139"/>
                </a:lnTo>
                <a:lnTo>
                  <a:pt x="5154409" y="10282339"/>
                </a:lnTo>
                <a:lnTo>
                  <a:pt x="5163934" y="10282339"/>
                </a:lnTo>
                <a:lnTo>
                  <a:pt x="5163934" y="4872139"/>
                </a:lnTo>
                <a:close/>
              </a:path>
              <a:path w="14906625" h="10287000">
                <a:moveTo>
                  <a:pt x="10026434" y="4872139"/>
                </a:moveTo>
                <a:lnTo>
                  <a:pt x="10016909" y="4872139"/>
                </a:lnTo>
                <a:lnTo>
                  <a:pt x="10016909" y="10282339"/>
                </a:lnTo>
                <a:lnTo>
                  <a:pt x="10026434" y="10282339"/>
                </a:lnTo>
                <a:lnTo>
                  <a:pt x="10026434" y="4872139"/>
                </a:lnTo>
                <a:close/>
              </a:path>
              <a:path w="14906625" h="10287000">
                <a:moveTo>
                  <a:pt x="14906587" y="0"/>
                </a:moveTo>
                <a:lnTo>
                  <a:pt x="14897062" y="0"/>
                </a:lnTo>
                <a:lnTo>
                  <a:pt x="14897062" y="4862601"/>
                </a:lnTo>
                <a:lnTo>
                  <a:pt x="0" y="4862601"/>
                </a:lnTo>
                <a:lnTo>
                  <a:pt x="0" y="4872126"/>
                </a:lnTo>
                <a:lnTo>
                  <a:pt x="14897062" y="4872126"/>
                </a:lnTo>
                <a:lnTo>
                  <a:pt x="14897062" y="10286987"/>
                </a:lnTo>
                <a:lnTo>
                  <a:pt x="14906587" y="10286987"/>
                </a:lnTo>
                <a:lnTo>
                  <a:pt x="14906587" y="0"/>
                </a:lnTo>
                <a:close/>
              </a:path>
            </a:pathLst>
          </a:custGeom>
          <a:solidFill>
            <a:srgbClr val="FFFFFF">
              <a:alpha val="2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16000" y="2018553"/>
            <a:ext cx="38792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</a:rPr>
              <a:t>INDIRECT COSTS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921357" y="1510541"/>
            <a:ext cx="8201025" cy="177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2500" spc="55" dirty="0">
                <a:solidFill>
                  <a:srgbClr val="FFFFFF"/>
                </a:solidFill>
                <a:latin typeface="Tahoma"/>
                <a:cs typeface="Tahoma"/>
              </a:rPr>
              <a:t>Addiction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abuse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inflict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staggering </a:t>
            </a:r>
            <a:r>
              <a:rPr sz="2500" spc="70" dirty="0">
                <a:solidFill>
                  <a:srgbClr val="FFFFFF"/>
                </a:solidFill>
                <a:latin typeface="Tahoma"/>
                <a:cs typeface="Tahoma"/>
              </a:rPr>
              <a:t>cost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on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communities </a:t>
            </a:r>
            <a:r>
              <a:rPr sz="2500" spc="55" dirty="0">
                <a:solidFill>
                  <a:srgbClr val="FFFFFF"/>
                </a:solidFill>
                <a:latin typeface="Tahoma"/>
                <a:cs typeface="Tahoma"/>
              </a:rPr>
              <a:t>as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500" dirty="0">
                <a:solidFill>
                  <a:srgbClr val="FFFFFF"/>
                </a:solidFill>
                <a:latin typeface="Tahoma"/>
                <a:cs typeface="Tahoma"/>
              </a:rPr>
              <a:t>whole,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totally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outside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500" spc="55" dirty="0">
                <a:solidFill>
                  <a:srgbClr val="FFFFFF"/>
                </a:solidFill>
                <a:latin typeface="Tahoma"/>
                <a:cs typeface="Tahoma"/>
              </a:rPr>
              <a:t>scope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county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0" dirty="0">
                <a:solidFill>
                  <a:srgbClr val="FFFFFF"/>
                </a:solidFill>
                <a:latin typeface="Tahoma"/>
                <a:cs typeface="Tahoma"/>
              </a:rPr>
              <a:t>government.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These</a:t>
            </a:r>
            <a:r>
              <a:rPr sz="25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75" dirty="0">
                <a:solidFill>
                  <a:srgbClr val="FFFFFF"/>
                </a:solidFill>
                <a:latin typeface="Tahoma"/>
                <a:cs typeface="Tahoma"/>
              </a:rPr>
              <a:t>costs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are</a:t>
            </a:r>
            <a:r>
              <a:rPr sz="25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borne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0" dirty="0">
                <a:solidFill>
                  <a:srgbClr val="FFFFFF"/>
                </a:solidFill>
                <a:latin typeface="Tahoma"/>
                <a:cs typeface="Tahoma"/>
              </a:rPr>
              <a:t>sometimes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by </a:t>
            </a:r>
            <a:r>
              <a:rPr sz="2500" spc="-7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other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governmental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25" dirty="0">
                <a:solidFill>
                  <a:srgbClr val="FFFFFF"/>
                </a:solidFill>
                <a:latin typeface="Tahoma"/>
                <a:cs typeface="Tahoma"/>
              </a:rPr>
              <a:t>entities,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0" dirty="0">
                <a:solidFill>
                  <a:srgbClr val="FFFFFF"/>
                </a:solidFill>
                <a:latin typeface="Tahoma"/>
                <a:cs typeface="Tahoma"/>
              </a:rPr>
              <a:t>but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45" dirty="0">
                <a:solidFill>
                  <a:srgbClr val="FFFFFF"/>
                </a:solidFill>
                <a:latin typeface="Tahoma"/>
                <a:cs typeface="Tahoma"/>
              </a:rPr>
              <a:t>mostly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35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25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50" dirty="0">
                <a:solidFill>
                  <a:srgbClr val="FFFFFF"/>
                </a:solidFill>
                <a:latin typeface="Tahoma"/>
                <a:cs typeface="Tahoma"/>
              </a:rPr>
              <a:t>our</a:t>
            </a:r>
            <a:r>
              <a:rPr sz="25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500" spc="15" dirty="0">
                <a:solidFill>
                  <a:srgbClr val="FFFFFF"/>
                </a:solidFill>
                <a:latin typeface="Tahoma"/>
                <a:cs typeface="Tahoma"/>
              </a:rPr>
              <a:t>people.</a:t>
            </a:r>
            <a:endParaRPr sz="25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16000" y="5913504"/>
            <a:ext cx="3394710" cy="35684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FFFFFF"/>
                </a:solidFill>
                <a:latin typeface="Arial Narrow"/>
                <a:cs typeface="Arial Narrow"/>
              </a:rPr>
              <a:t>HARM REDUCTION</a:t>
            </a:r>
            <a:endParaRPr sz="3200" dirty="0">
              <a:latin typeface="Arial Narrow"/>
              <a:cs typeface="Arial Narrow"/>
            </a:endParaRPr>
          </a:p>
          <a:p>
            <a:pPr marL="12700" marR="5080">
              <a:lnSpc>
                <a:spcPct val="115599"/>
              </a:lnSpc>
              <a:spcBef>
                <a:spcPts val="1935"/>
              </a:spcBef>
            </a:pP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popularity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needle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exchange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programs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has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increased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drastically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over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years at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local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health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departments.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Narcan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also </a:t>
            </a:r>
            <a:r>
              <a:rPr sz="200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readily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available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at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many of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these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facilities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at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no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cost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 </a:t>
            </a:r>
            <a:r>
              <a:rPr sz="20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user.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78503" y="5913504"/>
            <a:ext cx="3270885" cy="32730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FFFFFF"/>
                </a:solidFill>
                <a:latin typeface="Arial Narrow"/>
                <a:cs typeface="Arial Narrow"/>
              </a:rPr>
              <a:t>REHABILITATION</a:t>
            </a:r>
            <a:endParaRPr sz="3200" dirty="0">
              <a:latin typeface="Arial Narrow"/>
              <a:cs typeface="Arial Narrow"/>
            </a:endParaRPr>
          </a:p>
          <a:p>
            <a:pPr marL="12700" marR="141605">
              <a:lnSpc>
                <a:spcPct val="115599"/>
              </a:lnSpc>
              <a:spcBef>
                <a:spcPts val="1935"/>
              </a:spcBef>
            </a:pP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Rowan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County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home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a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great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many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rehabilitation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0" dirty="0">
                <a:solidFill>
                  <a:srgbClr val="FFFFFF"/>
                </a:solidFill>
                <a:latin typeface="Tahoma"/>
                <a:cs typeface="Tahoma"/>
              </a:rPr>
              <a:t>clinics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organizations.</a:t>
            </a:r>
            <a:endParaRPr sz="2000" dirty="0">
              <a:latin typeface="Tahoma"/>
              <a:cs typeface="Tahoma"/>
            </a:endParaRPr>
          </a:p>
          <a:p>
            <a:pPr marL="12700" marR="5080" algn="just">
              <a:lnSpc>
                <a:spcPct val="115599"/>
              </a:lnSpc>
            </a:pP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Some</a:t>
            </a:r>
            <a:r>
              <a:rPr sz="20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these</a:t>
            </a:r>
            <a:r>
              <a:rPr sz="20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organizations </a:t>
            </a:r>
            <a:r>
              <a:rPr sz="2000" spc="-6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Tahoma"/>
                <a:cs typeface="Tahoma"/>
              </a:rPr>
              <a:t>have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budgets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in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millions </a:t>
            </a:r>
            <a:r>
              <a:rPr sz="2000" spc="-6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dollars,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20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much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that </a:t>
            </a:r>
            <a:r>
              <a:rPr sz="2000" spc="-6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being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federally</a:t>
            </a:r>
            <a:r>
              <a:rPr sz="20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funded.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741007" y="5913504"/>
            <a:ext cx="3288665" cy="32114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FFFFFF"/>
                </a:solidFill>
                <a:latin typeface="Arial Narrow"/>
                <a:cs typeface="Arial Narrow"/>
              </a:rPr>
              <a:t>INSURANCE RATES</a:t>
            </a:r>
            <a:endParaRPr sz="3200" dirty="0">
              <a:latin typeface="Arial Narrow"/>
              <a:cs typeface="Arial Narrow"/>
            </a:endParaRPr>
          </a:p>
          <a:p>
            <a:pPr marL="12700" marR="14604">
              <a:lnSpc>
                <a:spcPct val="115599"/>
              </a:lnSpc>
              <a:spcBef>
                <a:spcPts val="1935"/>
              </a:spcBef>
            </a:pP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With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addiction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drug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abuse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comes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crime,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which</a:t>
            </a:r>
            <a:r>
              <a:rPr sz="20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Tahoma"/>
                <a:cs typeface="Tahoma"/>
              </a:rPr>
              <a:t>is </a:t>
            </a:r>
            <a:r>
              <a:rPr sz="2000" spc="-6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taken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into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account </a:t>
            </a:r>
            <a:r>
              <a:rPr sz="2000" spc="-5" dirty="0">
                <a:solidFill>
                  <a:srgbClr val="FFFFFF"/>
                </a:solidFill>
                <a:latin typeface="Tahoma"/>
                <a:cs typeface="Tahoma"/>
              </a:rPr>
              <a:t>when </a:t>
            </a:r>
            <a:r>
              <a:rPr sz="20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calculating </a:t>
            </a:r>
            <a:r>
              <a:rPr sz="2000" spc="10" dirty="0">
                <a:solidFill>
                  <a:srgbClr val="FFFFFF"/>
                </a:solidFill>
                <a:latin typeface="Tahoma"/>
                <a:cs typeface="Tahoma"/>
              </a:rPr>
              <a:t>many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insurance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rates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for </a:t>
            </a:r>
            <a:r>
              <a:rPr sz="2000" spc="40" dirty="0">
                <a:solidFill>
                  <a:srgbClr val="FFFFFF"/>
                </a:solidFill>
                <a:latin typeface="Tahoma"/>
                <a:cs typeface="Tahoma"/>
              </a:rPr>
              <a:t>our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citizens, </a:t>
            </a:r>
            <a:r>
              <a:rPr sz="2000" spc="30" dirty="0">
                <a:solidFill>
                  <a:srgbClr val="FFFFFF"/>
                </a:solidFill>
                <a:latin typeface="Tahoma"/>
                <a:cs typeface="Tahoma"/>
              </a:rPr>
              <a:t>most </a:t>
            </a:r>
            <a:r>
              <a:rPr sz="2000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prominently </a:t>
            </a:r>
            <a:r>
              <a:rPr sz="2000" spc="15" dirty="0">
                <a:solidFill>
                  <a:srgbClr val="FFFFFF"/>
                </a:solidFill>
                <a:latin typeface="Tahoma"/>
                <a:cs typeface="Tahoma"/>
              </a:rPr>
              <a:t>homeowners </a:t>
            </a:r>
            <a:r>
              <a:rPr sz="2000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Tahoma"/>
                <a:cs typeface="Tahoma"/>
              </a:rPr>
              <a:t>insurance.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6000" y="2018559"/>
            <a:ext cx="424434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THE TOTAL COST...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69755" y="4654555"/>
            <a:ext cx="5748655" cy="1819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0000"/>
              </a:lnSpc>
              <a:spcBef>
                <a:spcPts val="100"/>
              </a:spcBef>
            </a:pPr>
            <a:r>
              <a:rPr sz="8400" b="1" spc="75" dirty="0">
                <a:solidFill>
                  <a:srgbClr val="FFFFFF"/>
                </a:solidFill>
                <a:latin typeface="Arial Narrow"/>
                <a:cs typeface="Arial Narrow"/>
              </a:rPr>
              <a:t>$3,275,835.55</a:t>
            </a:r>
            <a:endParaRPr sz="8400">
              <a:latin typeface="Arial Narrow"/>
              <a:cs typeface="Arial Narrow"/>
            </a:endParaRPr>
          </a:p>
          <a:p>
            <a:pPr algn="ctr">
              <a:lnSpc>
                <a:spcPts val="4125"/>
              </a:lnSpc>
            </a:pPr>
            <a:r>
              <a:rPr sz="3500" b="1" spc="-30" dirty="0">
                <a:solidFill>
                  <a:srgbClr val="FFFFFF"/>
                </a:solidFill>
                <a:latin typeface="Arial Narrow"/>
                <a:cs typeface="Arial Narrow"/>
              </a:rPr>
              <a:t>(Conservatively)</a:t>
            </a:r>
            <a:endParaRPr sz="35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1054</Words>
  <Application>Microsoft Office PowerPoint</Application>
  <PresentationFormat>Custom</PresentationFormat>
  <Paragraphs>94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Abadi</vt:lpstr>
      <vt:lpstr>Arial</vt:lpstr>
      <vt:lpstr>Arial Black</vt:lpstr>
      <vt:lpstr>Arial Narrow</vt:lpstr>
      <vt:lpstr>Calibri</vt:lpstr>
      <vt:lpstr>Tahoma</vt:lpstr>
      <vt:lpstr>Office Theme</vt:lpstr>
      <vt:lpstr>THE COST OF OVERDOSES  &amp; YOUR COMMUNITY</vt:lpstr>
      <vt:lpstr>THE GREATEST COST</vt:lpstr>
      <vt:lpstr>MUNICIPAL BURDENS RESULTING  FROM ADDICTION/ABUSE</vt:lpstr>
      <vt:lpstr>EMERGENCY  SERVICES</vt:lpstr>
      <vt:lpstr>PROSECUTION</vt:lpstr>
      <vt:lpstr>DEATH INVESTIGATIONS</vt:lpstr>
      <vt:lpstr>CORRECTIONAL  HOUSING</vt:lpstr>
      <vt:lpstr>INDIRECT COSTS</vt:lpstr>
      <vt:lpstr>THE TOTAL COST...</vt:lpstr>
      <vt:lpstr>THE GREATEST COST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Cost of Overdoses to Counties</dc:title>
  <dc:creator>Dylan Lambert</dc:creator>
  <cp:keywords>DAEm0cZM9G8,BADt2NlBRH4</cp:keywords>
  <cp:lastModifiedBy>Dylan Lambert</cp:lastModifiedBy>
  <cp:revision>1</cp:revision>
  <dcterms:created xsi:type="dcterms:W3CDTF">2021-08-23T16:34:51Z</dcterms:created>
  <dcterms:modified xsi:type="dcterms:W3CDTF">2021-08-23T16:39:25Z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2021-08-23T00:00:00Z</vt:filetime>
  </property>
  <property fmtid="{D5CDD505-2E9C-101B-9397-08002B2CF9AE}" pid="3" name="Creator">
    <vt:lpwstr>Canva</vt:lpwstr>
  </property>
  <property fmtid="{D5CDD505-2E9C-101B-9397-08002B2CF9AE}" pid="4" name="LastSaved">
    <vt:filetime>2021-08-23T00:00:00Z</vt:filetime>
  </property>
</Properties>
</file>