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81" r:id="rId3"/>
    <p:sldId id="282" r:id="rId4"/>
    <p:sldId id="283" r:id="rId5"/>
    <p:sldId id="284" r:id="rId6"/>
    <p:sldId id="285" r:id="rId7"/>
    <p:sldId id="287" r:id="rId8"/>
    <p:sldId id="313" r:id="rId9"/>
    <p:sldId id="290" r:id="rId10"/>
    <p:sldId id="291" r:id="rId11"/>
    <p:sldId id="292" r:id="rId12"/>
    <p:sldId id="294" r:id="rId13"/>
    <p:sldId id="295" r:id="rId14"/>
    <p:sldId id="296" r:id="rId15"/>
    <p:sldId id="297" r:id="rId16"/>
    <p:sldId id="298" r:id="rId17"/>
    <p:sldId id="299" r:id="rId18"/>
    <p:sldId id="300" r:id="rId19"/>
    <p:sldId id="301" r:id="rId20"/>
    <p:sldId id="302" r:id="rId21"/>
    <p:sldId id="304" r:id="rId22"/>
    <p:sldId id="305" r:id="rId23"/>
    <p:sldId id="306" r:id="rId24"/>
    <p:sldId id="307" r:id="rId25"/>
    <p:sldId id="303" r:id="rId26"/>
    <p:sldId id="308" r:id="rId27"/>
    <p:sldId id="309" r:id="rId28"/>
    <p:sldId id="310" r:id="rId29"/>
    <p:sldId id="261" r:id="rId30"/>
    <p:sldId id="274" r:id="rId31"/>
    <p:sldId id="275" r:id="rId32"/>
    <p:sldId id="277" r:id="rId33"/>
    <p:sldId id="279" r:id="rId34"/>
    <p:sldId id="311" r:id="rId35"/>
    <p:sldId id="312" r:id="rId36"/>
    <p:sldId id="268" r:id="rId37"/>
    <p:sldId id="269" r:id="rId38"/>
    <p:sldId id="270" r:id="rId39"/>
    <p:sldId id="271" r:id="rId40"/>
    <p:sldId id="272" r:id="rId41"/>
    <p:sldId id="280"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goner, Jessica D (DLG)" initials="WJD(" lastIdx="1" clrIdx="0">
    <p:extLst>
      <p:ext uri="{19B8F6BF-5375-455C-9EA6-DF929625EA0E}">
        <p15:presenceInfo xmlns:p15="http://schemas.microsoft.com/office/powerpoint/2012/main" userId="S::jessica.wagoner@ky.gov::2b903b51-6b53-4851-a1e6-f902fdf1c3a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4" d="100"/>
          <a:sy n="114" d="100"/>
        </p:scale>
        <p:origin x="138"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7-27T13:05:31.964" idx="1">
    <p:pos x="10" y="10"/>
    <p:text/>
    <p:extLst>
      <p:ext uri="{C676402C-5697-4E1C-873F-D02D1690AC5C}">
        <p15:threadingInfo xmlns:p15="http://schemas.microsoft.com/office/powerpoint/2012/main" timeZoneBias="24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50AD9-B4D2-47CB-B503-D6D878C79E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CE9B20D-F116-45D1-8A2F-B4E4DB7A425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562F9CC-5723-4C56-9C38-DA25ABDCC0DB}"/>
              </a:ext>
            </a:extLst>
          </p:cNvPr>
          <p:cNvSpPr>
            <a:spLocks noGrp="1"/>
          </p:cNvSpPr>
          <p:nvPr>
            <p:ph type="dt" sz="half" idx="10"/>
          </p:nvPr>
        </p:nvSpPr>
        <p:spPr/>
        <p:txBody>
          <a:bodyPr/>
          <a:lstStyle/>
          <a:p>
            <a:fld id="{979531E9-4B43-48FA-AD08-3A6988FB2B13}" type="datetimeFigureOut">
              <a:rPr lang="en-US" smtClean="0"/>
              <a:t>8/23/2021</a:t>
            </a:fld>
            <a:endParaRPr lang="en-US"/>
          </a:p>
        </p:txBody>
      </p:sp>
      <p:sp>
        <p:nvSpPr>
          <p:cNvPr id="5" name="Footer Placeholder 4">
            <a:extLst>
              <a:ext uri="{FF2B5EF4-FFF2-40B4-BE49-F238E27FC236}">
                <a16:creationId xmlns:a16="http://schemas.microsoft.com/office/drawing/2014/main" id="{897DADED-FE1B-4729-BA50-98CA2D76BE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37DDA2-060E-45E5-884B-F617BF5B4625}"/>
              </a:ext>
            </a:extLst>
          </p:cNvPr>
          <p:cNvSpPr>
            <a:spLocks noGrp="1"/>
          </p:cNvSpPr>
          <p:nvPr>
            <p:ph type="sldNum" sz="quarter" idx="12"/>
          </p:nvPr>
        </p:nvSpPr>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415987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FC1F4-6D57-4DE6-9445-A70A1CB18F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253522-ED88-4FE1-9C83-9D7730319FB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0A9A53-89E5-471E-B50F-8EDF3F1E0501}"/>
              </a:ext>
            </a:extLst>
          </p:cNvPr>
          <p:cNvSpPr>
            <a:spLocks noGrp="1"/>
          </p:cNvSpPr>
          <p:nvPr>
            <p:ph type="dt" sz="half" idx="10"/>
          </p:nvPr>
        </p:nvSpPr>
        <p:spPr/>
        <p:txBody>
          <a:bodyPr/>
          <a:lstStyle/>
          <a:p>
            <a:fld id="{979531E9-4B43-48FA-AD08-3A6988FB2B13}" type="datetimeFigureOut">
              <a:rPr lang="en-US" smtClean="0"/>
              <a:t>8/23/2021</a:t>
            </a:fld>
            <a:endParaRPr lang="en-US"/>
          </a:p>
        </p:txBody>
      </p:sp>
      <p:sp>
        <p:nvSpPr>
          <p:cNvPr id="5" name="Footer Placeholder 4">
            <a:extLst>
              <a:ext uri="{FF2B5EF4-FFF2-40B4-BE49-F238E27FC236}">
                <a16:creationId xmlns:a16="http://schemas.microsoft.com/office/drawing/2014/main" id="{E1F5A470-FB5E-49BE-B1E3-30A1DC08FF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D2938C-E8EA-4EC8-A68D-ABCEBA19744A}"/>
              </a:ext>
            </a:extLst>
          </p:cNvPr>
          <p:cNvSpPr>
            <a:spLocks noGrp="1"/>
          </p:cNvSpPr>
          <p:nvPr>
            <p:ph type="sldNum" sz="quarter" idx="12"/>
          </p:nvPr>
        </p:nvSpPr>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3454374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9167F41-789E-4574-B781-543CBBDEE55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DF1923F-E354-4503-B92D-528EC0D0F33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FA93F1-FCAD-44FF-A2B0-AA72203F5E5D}"/>
              </a:ext>
            </a:extLst>
          </p:cNvPr>
          <p:cNvSpPr>
            <a:spLocks noGrp="1"/>
          </p:cNvSpPr>
          <p:nvPr>
            <p:ph type="dt" sz="half" idx="10"/>
          </p:nvPr>
        </p:nvSpPr>
        <p:spPr/>
        <p:txBody>
          <a:bodyPr/>
          <a:lstStyle/>
          <a:p>
            <a:fld id="{979531E9-4B43-48FA-AD08-3A6988FB2B13}" type="datetimeFigureOut">
              <a:rPr lang="en-US" smtClean="0"/>
              <a:t>8/23/2021</a:t>
            </a:fld>
            <a:endParaRPr lang="en-US"/>
          </a:p>
        </p:txBody>
      </p:sp>
      <p:sp>
        <p:nvSpPr>
          <p:cNvPr id="5" name="Footer Placeholder 4">
            <a:extLst>
              <a:ext uri="{FF2B5EF4-FFF2-40B4-BE49-F238E27FC236}">
                <a16:creationId xmlns:a16="http://schemas.microsoft.com/office/drawing/2014/main" id="{675A65F3-347A-49C4-9552-8F9C36AF80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7D713C-D1FE-430C-8831-30019B50E62E}"/>
              </a:ext>
            </a:extLst>
          </p:cNvPr>
          <p:cNvSpPr>
            <a:spLocks noGrp="1"/>
          </p:cNvSpPr>
          <p:nvPr>
            <p:ph type="sldNum" sz="quarter" idx="12"/>
          </p:nvPr>
        </p:nvSpPr>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11861381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959437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2072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1791C-A1B1-4D50-A2E6-0A01D819985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528EDC8-8FEA-49EB-9D39-7FFD1FAD272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C2B80C-E585-4B46-ADED-7BB8D86EDAB6}"/>
              </a:ext>
            </a:extLst>
          </p:cNvPr>
          <p:cNvSpPr>
            <a:spLocks noGrp="1"/>
          </p:cNvSpPr>
          <p:nvPr>
            <p:ph type="dt" sz="half" idx="10"/>
          </p:nvPr>
        </p:nvSpPr>
        <p:spPr/>
        <p:txBody>
          <a:bodyPr/>
          <a:lstStyle/>
          <a:p>
            <a:fld id="{979531E9-4B43-48FA-AD08-3A6988FB2B13}" type="datetimeFigureOut">
              <a:rPr lang="en-US" smtClean="0"/>
              <a:t>8/23/2021</a:t>
            </a:fld>
            <a:endParaRPr lang="en-US"/>
          </a:p>
        </p:txBody>
      </p:sp>
      <p:sp>
        <p:nvSpPr>
          <p:cNvPr id="5" name="Footer Placeholder 4">
            <a:extLst>
              <a:ext uri="{FF2B5EF4-FFF2-40B4-BE49-F238E27FC236}">
                <a16:creationId xmlns:a16="http://schemas.microsoft.com/office/drawing/2014/main" id="{8F56B8AF-CA69-4D73-A110-862DDD7E10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056B08-A298-4A0F-80BF-27D5B2B8647A}"/>
              </a:ext>
            </a:extLst>
          </p:cNvPr>
          <p:cNvSpPr>
            <a:spLocks noGrp="1"/>
          </p:cNvSpPr>
          <p:nvPr>
            <p:ph type="sldNum" sz="quarter" idx="12"/>
          </p:nvPr>
        </p:nvSpPr>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923258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45FE3-1E65-4E18-9637-3425B1479D5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53386B7-E5B9-4208-9958-0953CB8D9C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3D215AA-BB28-4BC4-9ED2-E4E75EE5161A}"/>
              </a:ext>
            </a:extLst>
          </p:cNvPr>
          <p:cNvSpPr>
            <a:spLocks noGrp="1"/>
          </p:cNvSpPr>
          <p:nvPr>
            <p:ph type="dt" sz="half" idx="10"/>
          </p:nvPr>
        </p:nvSpPr>
        <p:spPr/>
        <p:txBody>
          <a:bodyPr/>
          <a:lstStyle/>
          <a:p>
            <a:fld id="{EEA07598-4752-4830-A99D-CDF2DF461576}" type="datetimeFigureOut">
              <a:rPr lang="en-US" smtClean="0"/>
              <a:t>8/23/2021</a:t>
            </a:fld>
            <a:endParaRPr lang="en-US"/>
          </a:p>
        </p:txBody>
      </p:sp>
      <p:sp>
        <p:nvSpPr>
          <p:cNvPr id="5" name="Footer Placeholder 4">
            <a:extLst>
              <a:ext uri="{FF2B5EF4-FFF2-40B4-BE49-F238E27FC236}">
                <a16:creationId xmlns:a16="http://schemas.microsoft.com/office/drawing/2014/main" id="{F8A88771-051F-4A1C-ACB3-17C3F44AD7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5ADF57-B2BD-45E0-A67B-64EAEEEC26B3}"/>
              </a:ext>
            </a:extLst>
          </p:cNvPr>
          <p:cNvSpPr>
            <a:spLocks noGrp="1"/>
          </p:cNvSpPr>
          <p:nvPr>
            <p:ph type="sldNum" sz="quarter" idx="12"/>
          </p:nvPr>
        </p:nvSpPr>
        <p:spPr/>
        <p:txBody>
          <a:bodyPr/>
          <a:lstStyle/>
          <a:p>
            <a:fld id="{A073FB59-11F4-4968-9777-47982A535206}" type="slidenum">
              <a:rPr lang="en-US" smtClean="0"/>
              <a:t>‹#›</a:t>
            </a:fld>
            <a:endParaRPr lang="en-US"/>
          </a:p>
        </p:txBody>
      </p:sp>
    </p:spTree>
    <p:extLst>
      <p:ext uri="{BB962C8B-B14F-4D97-AF65-F5344CB8AC3E}">
        <p14:creationId xmlns:p14="http://schemas.microsoft.com/office/powerpoint/2010/main" val="2421905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6D000-FA6F-421B-B059-70E97722E4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1D94A0-C382-40AD-999D-E2011DFF526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4D98F54-7455-4476-84A8-7B00949CB0E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3AAC37D-5C61-4334-B7AC-F84FA1B49CB2}"/>
              </a:ext>
            </a:extLst>
          </p:cNvPr>
          <p:cNvSpPr>
            <a:spLocks noGrp="1"/>
          </p:cNvSpPr>
          <p:nvPr>
            <p:ph type="dt" sz="half" idx="10"/>
          </p:nvPr>
        </p:nvSpPr>
        <p:spPr/>
        <p:txBody>
          <a:bodyPr/>
          <a:lstStyle/>
          <a:p>
            <a:fld id="{979531E9-4B43-48FA-AD08-3A6988FB2B13}" type="datetimeFigureOut">
              <a:rPr lang="en-US" smtClean="0"/>
              <a:t>8/23/2021</a:t>
            </a:fld>
            <a:endParaRPr lang="en-US"/>
          </a:p>
        </p:txBody>
      </p:sp>
      <p:sp>
        <p:nvSpPr>
          <p:cNvPr id="6" name="Footer Placeholder 5">
            <a:extLst>
              <a:ext uri="{FF2B5EF4-FFF2-40B4-BE49-F238E27FC236}">
                <a16:creationId xmlns:a16="http://schemas.microsoft.com/office/drawing/2014/main" id="{5C6F4364-9D8D-4BF3-B77E-C0406E92A7C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3C341C-1191-4DDE-9FBA-4BE4E40E8333}"/>
              </a:ext>
            </a:extLst>
          </p:cNvPr>
          <p:cNvSpPr>
            <a:spLocks noGrp="1"/>
          </p:cNvSpPr>
          <p:nvPr>
            <p:ph type="sldNum" sz="quarter" idx="12"/>
          </p:nvPr>
        </p:nvSpPr>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762956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C19A-47AB-44AB-8E29-CDC3627C79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8F0AA15-F0C2-40CB-9212-3FB2ADA14B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ECC9F85-3DEA-4919-82F0-D1868AE1B09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5A72A25-83E0-4985-AF81-A6547A18514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E26552-9920-45CF-9F7B-AC6E8272979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BA76C78-068F-4987-AB16-DAB52ADAFE5E}"/>
              </a:ext>
            </a:extLst>
          </p:cNvPr>
          <p:cNvSpPr>
            <a:spLocks noGrp="1"/>
          </p:cNvSpPr>
          <p:nvPr>
            <p:ph type="dt" sz="half" idx="10"/>
          </p:nvPr>
        </p:nvSpPr>
        <p:spPr/>
        <p:txBody>
          <a:bodyPr/>
          <a:lstStyle/>
          <a:p>
            <a:fld id="{979531E9-4B43-48FA-AD08-3A6988FB2B13}" type="datetimeFigureOut">
              <a:rPr lang="en-US" smtClean="0"/>
              <a:t>8/23/2021</a:t>
            </a:fld>
            <a:endParaRPr lang="en-US"/>
          </a:p>
        </p:txBody>
      </p:sp>
      <p:sp>
        <p:nvSpPr>
          <p:cNvPr id="8" name="Footer Placeholder 7">
            <a:extLst>
              <a:ext uri="{FF2B5EF4-FFF2-40B4-BE49-F238E27FC236}">
                <a16:creationId xmlns:a16="http://schemas.microsoft.com/office/drawing/2014/main" id="{BFC2FB76-68DD-4755-97DC-D6131BA0136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5A5FEA4-5641-4CBB-A9A9-E02356FE4A0C}"/>
              </a:ext>
            </a:extLst>
          </p:cNvPr>
          <p:cNvSpPr>
            <a:spLocks noGrp="1"/>
          </p:cNvSpPr>
          <p:nvPr>
            <p:ph type="sldNum" sz="quarter" idx="12"/>
          </p:nvPr>
        </p:nvSpPr>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2785145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865E7-51C3-42C0-8302-22BC4265F7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D402D4A-8D0E-453D-9809-16CE2DA95642}"/>
              </a:ext>
            </a:extLst>
          </p:cNvPr>
          <p:cNvSpPr>
            <a:spLocks noGrp="1"/>
          </p:cNvSpPr>
          <p:nvPr>
            <p:ph type="dt" sz="half" idx="10"/>
          </p:nvPr>
        </p:nvSpPr>
        <p:spPr/>
        <p:txBody>
          <a:bodyPr/>
          <a:lstStyle/>
          <a:p>
            <a:fld id="{979531E9-4B43-48FA-AD08-3A6988FB2B13}" type="datetimeFigureOut">
              <a:rPr lang="en-US" smtClean="0"/>
              <a:t>8/23/2021</a:t>
            </a:fld>
            <a:endParaRPr lang="en-US"/>
          </a:p>
        </p:txBody>
      </p:sp>
      <p:sp>
        <p:nvSpPr>
          <p:cNvPr id="4" name="Footer Placeholder 3">
            <a:extLst>
              <a:ext uri="{FF2B5EF4-FFF2-40B4-BE49-F238E27FC236}">
                <a16:creationId xmlns:a16="http://schemas.microsoft.com/office/drawing/2014/main" id="{153458F7-68A7-4C7D-9197-4C8E55E9479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81E1854-A676-4379-B740-E152AC312754}"/>
              </a:ext>
            </a:extLst>
          </p:cNvPr>
          <p:cNvSpPr>
            <a:spLocks noGrp="1"/>
          </p:cNvSpPr>
          <p:nvPr>
            <p:ph type="sldNum" sz="quarter" idx="12"/>
          </p:nvPr>
        </p:nvSpPr>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2339665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B3A0E5-0572-4DBC-88FF-3E7F41806287}"/>
              </a:ext>
            </a:extLst>
          </p:cNvPr>
          <p:cNvSpPr>
            <a:spLocks noGrp="1"/>
          </p:cNvSpPr>
          <p:nvPr>
            <p:ph type="dt" sz="half" idx="10"/>
          </p:nvPr>
        </p:nvSpPr>
        <p:spPr/>
        <p:txBody>
          <a:bodyPr/>
          <a:lstStyle/>
          <a:p>
            <a:fld id="{979531E9-4B43-48FA-AD08-3A6988FB2B13}" type="datetimeFigureOut">
              <a:rPr lang="en-US" smtClean="0"/>
              <a:t>8/23/2021</a:t>
            </a:fld>
            <a:endParaRPr lang="en-US"/>
          </a:p>
        </p:txBody>
      </p:sp>
      <p:sp>
        <p:nvSpPr>
          <p:cNvPr id="3" name="Footer Placeholder 2">
            <a:extLst>
              <a:ext uri="{FF2B5EF4-FFF2-40B4-BE49-F238E27FC236}">
                <a16:creationId xmlns:a16="http://schemas.microsoft.com/office/drawing/2014/main" id="{F028689B-8785-496E-B553-FBBB38E1D94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99A6DB-61C2-4193-9A15-3BAFFFF3E407}"/>
              </a:ext>
            </a:extLst>
          </p:cNvPr>
          <p:cNvSpPr>
            <a:spLocks noGrp="1"/>
          </p:cNvSpPr>
          <p:nvPr>
            <p:ph type="sldNum" sz="quarter" idx="12"/>
          </p:nvPr>
        </p:nvSpPr>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671060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B1318-15C9-4C3A-8F97-418CEF970B7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63AEB45-B8A8-498F-9F96-60EF223B0F0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A3F6F31-D443-4BD0-8EEA-AF2CF8DCCD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14A4D8-9440-489A-A344-10A872F4681D}"/>
              </a:ext>
            </a:extLst>
          </p:cNvPr>
          <p:cNvSpPr>
            <a:spLocks noGrp="1"/>
          </p:cNvSpPr>
          <p:nvPr>
            <p:ph type="dt" sz="half" idx="10"/>
          </p:nvPr>
        </p:nvSpPr>
        <p:spPr/>
        <p:txBody>
          <a:bodyPr/>
          <a:lstStyle/>
          <a:p>
            <a:fld id="{979531E9-4B43-48FA-AD08-3A6988FB2B13}" type="datetimeFigureOut">
              <a:rPr lang="en-US" smtClean="0"/>
              <a:t>8/23/2021</a:t>
            </a:fld>
            <a:endParaRPr lang="en-US"/>
          </a:p>
        </p:txBody>
      </p:sp>
      <p:sp>
        <p:nvSpPr>
          <p:cNvPr id="6" name="Footer Placeholder 5">
            <a:extLst>
              <a:ext uri="{FF2B5EF4-FFF2-40B4-BE49-F238E27FC236}">
                <a16:creationId xmlns:a16="http://schemas.microsoft.com/office/drawing/2014/main" id="{A7C13F40-E056-44AE-A8DC-92533F877C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11CFE8-99AE-4DCE-9D69-89DD74FEEF46}"/>
              </a:ext>
            </a:extLst>
          </p:cNvPr>
          <p:cNvSpPr>
            <a:spLocks noGrp="1"/>
          </p:cNvSpPr>
          <p:nvPr>
            <p:ph type="sldNum" sz="quarter" idx="12"/>
          </p:nvPr>
        </p:nvSpPr>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391612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56311-8D87-4E2F-BDD4-113733FE1F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C07EAEF-9478-4E24-AF36-C4415725DC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BD3F304-3995-49DE-8BC3-04FDC9FC67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E1E2C5-D08F-4261-B269-1CB3681C5475}"/>
              </a:ext>
            </a:extLst>
          </p:cNvPr>
          <p:cNvSpPr>
            <a:spLocks noGrp="1"/>
          </p:cNvSpPr>
          <p:nvPr>
            <p:ph type="dt" sz="half" idx="10"/>
          </p:nvPr>
        </p:nvSpPr>
        <p:spPr/>
        <p:txBody>
          <a:bodyPr/>
          <a:lstStyle/>
          <a:p>
            <a:fld id="{979531E9-4B43-48FA-AD08-3A6988FB2B13}" type="datetimeFigureOut">
              <a:rPr lang="en-US" smtClean="0"/>
              <a:t>8/23/2021</a:t>
            </a:fld>
            <a:endParaRPr lang="en-US"/>
          </a:p>
        </p:txBody>
      </p:sp>
      <p:sp>
        <p:nvSpPr>
          <p:cNvPr id="6" name="Footer Placeholder 5">
            <a:extLst>
              <a:ext uri="{FF2B5EF4-FFF2-40B4-BE49-F238E27FC236}">
                <a16:creationId xmlns:a16="http://schemas.microsoft.com/office/drawing/2014/main" id="{1304B638-7A9A-402F-AEA7-77A71CA673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ABC9FE-FB70-4E23-98E8-3E124612F5CB}"/>
              </a:ext>
            </a:extLst>
          </p:cNvPr>
          <p:cNvSpPr>
            <a:spLocks noGrp="1"/>
          </p:cNvSpPr>
          <p:nvPr>
            <p:ph type="sldNum" sz="quarter" idx="12"/>
          </p:nvPr>
        </p:nvSpPr>
        <p:spPr/>
        <p:txBody>
          <a:bodyPr/>
          <a:lstStyle/>
          <a:p>
            <a:fld id="{008F9ED0-5BA4-4A33-B8B8-7FD80FFE3AC1}" type="slidenum">
              <a:rPr lang="en-US" smtClean="0"/>
              <a:t>‹#›</a:t>
            </a:fld>
            <a:endParaRPr lang="en-US"/>
          </a:p>
        </p:txBody>
      </p:sp>
    </p:spTree>
    <p:extLst>
      <p:ext uri="{BB962C8B-B14F-4D97-AF65-F5344CB8AC3E}">
        <p14:creationId xmlns:p14="http://schemas.microsoft.com/office/powerpoint/2010/main" val="3030027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microsoft.com/office/2007/relationships/hdphoto" Target="../media/hdphoto1.wdp"/><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AFB53B-A18E-4909-954B-A416F3ECAE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8EBA95B-DE92-48E5-86A0-1826B77001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3A3532-C059-4B9B-B7E4-CC7B8C4F62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A07598-4752-4830-A99D-CDF2DF461576}" type="datetimeFigureOut">
              <a:rPr lang="en-US" smtClean="0"/>
              <a:t>8/23/2021</a:t>
            </a:fld>
            <a:endParaRPr lang="en-US"/>
          </a:p>
        </p:txBody>
      </p:sp>
      <p:sp>
        <p:nvSpPr>
          <p:cNvPr id="5" name="Footer Placeholder 4">
            <a:extLst>
              <a:ext uri="{FF2B5EF4-FFF2-40B4-BE49-F238E27FC236}">
                <a16:creationId xmlns:a16="http://schemas.microsoft.com/office/drawing/2014/main" id="{F8B8851D-79C1-49D3-9954-77FDF04D5A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2C4819B-A807-43F2-B351-4B3B69DE4F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73FB59-11F4-4968-9777-47982A535206}" type="slidenum">
              <a:rPr lang="en-US" smtClean="0"/>
              <a:t>‹#›</a:t>
            </a:fld>
            <a:endParaRPr lang="en-US"/>
          </a:p>
        </p:txBody>
      </p:sp>
      <p:pic>
        <p:nvPicPr>
          <p:cNvPr id="7" name="Picture 6" descr="A picture containing text, outdoor, sign&#10;&#10;Description automatically generated">
            <a:extLst>
              <a:ext uri="{FF2B5EF4-FFF2-40B4-BE49-F238E27FC236}">
                <a16:creationId xmlns:a16="http://schemas.microsoft.com/office/drawing/2014/main" id="{1538527D-7386-44D0-9D77-5E2EB1D37FF8}"/>
              </a:ext>
            </a:extLst>
          </p:cNvPr>
          <p:cNvPicPr>
            <a:picLocks noChangeAspect="1"/>
          </p:cNvPicPr>
          <p:nvPr userDrawn="1"/>
        </p:nvPicPr>
        <p:blipFill>
          <a:blip r:embed="rId15">
            <a:alphaModFix amt="35000"/>
            <a:extLst>
              <a:ext uri="{28A0092B-C50C-407E-A947-70E740481C1C}">
                <a14:useLocalDpi xmlns:a14="http://schemas.microsoft.com/office/drawing/2010/main" val="0"/>
              </a:ext>
            </a:extLst>
          </a:blip>
          <a:stretch>
            <a:fillRect/>
          </a:stretch>
        </p:blipFill>
        <p:spPr>
          <a:xfrm>
            <a:off x="4333462" y="5088836"/>
            <a:ext cx="7858538" cy="1645564"/>
          </a:xfrm>
          <a:prstGeom prst="rect">
            <a:avLst/>
          </a:prstGeom>
        </p:spPr>
      </p:pic>
      <p:pic>
        <p:nvPicPr>
          <p:cNvPr id="8" name="Picture 7" descr="Logo&#10;&#10;Description automatically generated">
            <a:extLst>
              <a:ext uri="{FF2B5EF4-FFF2-40B4-BE49-F238E27FC236}">
                <a16:creationId xmlns:a16="http://schemas.microsoft.com/office/drawing/2014/main" id="{65D7C6E7-729E-43E6-A179-B1B03C53A97E}"/>
              </a:ext>
            </a:extLst>
          </p:cNvPr>
          <p:cNvPicPr>
            <a:picLocks noChangeAspect="1"/>
          </p:cNvPicPr>
          <p:nvPr userDrawn="1"/>
        </p:nvPicPr>
        <p:blipFill>
          <a:blip r:embed="rId16">
            <a:extLst>
              <a:ext uri="{BEBA8EAE-BF5A-486C-A8C5-ECC9F3942E4B}">
                <a14:imgProps xmlns:a14="http://schemas.microsoft.com/office/drawing/2010/main">
                  <a14:imgLayer r:embed="rId17">
                    <a14:imgEffect>
                      <a14:colorTemperature colorTemp="59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119270" y="0"/>
            <a:ext cx="2941982" cy="2849218"/>
          </a:xfrm>
          <a:prstGeom prst="ellipse">
            <a:avLst/>
          </a:prstGeom>
          <a:ln>
            <a:noFill/>
          </a:ln>
          <a:effectLst>
            <a:softEdge rad="112500"/>
          </a:effectLst>
        </p:spPr>
      </p:pic>
    </p:spTree>
    <p:extLst>
      <p:ext uri="{BB962C8B-B14F-4D97-AF65-F5344CB8AC3E}">
        <p14:creationId xmlns:p14="http://schemas.microsoft.com/office/powerpoint/2010/main" val="653470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hyperlink" Target="http://www.kydlgweb.ky.gov/"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kydlgweb.ky.gov/Training/16_TrainSearch.cfm" TargetMode="External"/><Relationship Id="rId2" Type="http://schemas.openxmlformats.org/officeDocument/2006/relationships/hyperlink" Target="https://kydlgweb.ky.gov/Documents/Training/Participation_Form_Updated_2014.pdf" TargetMode="External"/><Relationship Id="rId1" Type="http://schemas.openxmlformats.org/officeDocument/2006/relationships/slideLayout" Target="../slideLayouts/slideLayout2.xml"/><Relationship Id="rId5" Type="http://schemas.openxmlformats.org/officeDocument/2006/relationships/hyperlink" Target="mailto:wendy.thompson@ky.gov" TargetMode="External"/><Relationship Id="rId4" Type="http://schemas.openxmlformats.org/officeDocument/2006/relationships/hyperlink" Target="https://kydlgweb.ky.gov/Documents/Training/TrainingApprovalRequestformUpdated2012.pdf"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0A59220-41E6-43A4-A72E-128DBE12CCBA}"/>
              </a:ext>
            </a:extLst>
          </p:cNvPr>
          <p:cNvSpPr txBox="1"/>
          <p:nvPr/>
        </p:nvSpPr>
        <p:spPr>
          <a:xfrm>
            <a:off x="1051698" y="-122567"/>
            <a:ext cx="12153089" cy="47089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solidFill>
                    <a:srgbClr val="002060"/>
                  </a:solidFill>
                </a:ln>
                <a:solidFill>
                  <a:prstClr val="white">
                    <a:lumMod val="75000"/>
                  </a:prstClr>
                </a:solidFill>
                <a:effectLst/>
                <a:uLnTx/>
                <a:uFillTx/>
                <a:latin typeface="Century Schoolbook" panose="02040604050505020304" pitchFamily="18" charset="0"/>
              </a:rPr>
              <a:t>OFFICE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solidFill>
                    <a:srgbClr val="002060"/>
                  </a:solidFill>
                </a:ln>
                <a:solidFill>
                  <a:prstClr val="white">
                    <a:lumMod val="75000"/>
                  </a:prstClr>
                </a:solidFill>
                <a:effectLst/>
                <a:uLnTx/>
                <a:uFillTx/>
                <a:latin typeface="Century Schoolbook" panose="02040604050505020304" pitchFamily="18" charset="0"/>
              </a:rPr>
              <a:t>OF</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6000" dirty="0">
                <a:ln>
                  <a:solidFill>
                    <a:srgbClr val="002060"/>
                  </a:solidFill>
                </a:ln>
                <a:solidFill>
                  <a:prstClr val="white">
                    <a:lumMod val="75000"/>
                  </a:prstClr>
                </a:solidFill>
                <a:latin typeface="Century Schoolbook" panose="02040604050505020304" pitchFamily="18" charset="0"/>
              </a:rPr>
              <a:t>FINANCIAL MGT.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solidFill>
                    <a:srgbClr val="002060"/>
                  </a:solidFill>
                </a:ln>
                <a:solidFill>
                  <a:prstClr val="white">
                    <a:lumMod val="75000"/>
                  </a:prstClr>
                </a:solidFill>
                <a:effectLst/>
                <a:uLnTx/>
                <a:uFillTx/>
                <a:latin typeface="Century Schoolbook" panose="02040604050505020304" pitchFamily="18" charset="0"/>
              </a:rPr>
              <a:t>&amp;</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6000" noProof="0" dirty="0">
                <a:ln>
                  <a:solidFill>
                    <a:srgbClr val="002060"/>
                  </a:solidFill>
                </a:ln>
                <a:solidFill>
                  <a:prstClr val="white">
                    <a:lumMod val="75000"/>
                  </a:prstClr>
                </a:solidFill>
                <a:latin typeface="Century Schoolbook" panose="02040604050505020304" pitchFamily="18" charset="0"/>
              </a:rPr>
              <a:t>ADMINISTRATION</a:t>
            </a:r>
            <a:r>
              <a:rPr kumimoji="0" lang="en-US" sz="6000" b="0" i="0" u="none" strike="noStrike" kern="1200" cap="none" spc="0" normalizeH="0" baseline="0" noProof="0" dirty="0">
                <a:ln>
                  <a:solidFill>
                    <a:srgbClr val="002060"/>
                  </a:solidFill>
                </a:ln>
                <a:solidFill>
                  <a:prstClr val="white">
                    <a:lumMod val="75000"/>
                  </a:prstClr>
                </a:solidFill>
                <a:effectLst/>
                <a:uLnTx/>
                <a:uFillTx/>
                <a:latin typeface="Century Schoolbook" panose="02040604050505020304" pitchFamily="18" charset="0"/>
              </a:rPr>
              <a:t> </a:t>
            </a:r>
          </a:p>
        </p:txBody>
      </p:sp>
    </p:spTree>
    <p:extLst>
      <p:ext uri="{BB962C8B-B14F-4D97-AF65-F5344CB8AC3E}">
        <p14:creationId xmlns:p14="http://schemas.microsoft.com/office/powerpoint/2010/main" val="2019941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p:txBody>
      </p:sp>
      <p:pic>
        <p:nvPicPr>
          <p:cNvPr id="5" name="Content Placeholder 5">
            <a:extLst>
              <a:ext uri="{FF2B5EF4-FFF2-40B4-BE49-F238E27FC236}">
                <a16:creationId xmlns:a16="http://schemas.microsoft.com/office/drawing/2014/main" id="{82E56921-C5E7-4A7D-8ACD-F7D1E2C92D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6289" y="513125"/>
            <a:ext cx="8198233" cy="5334000"/>
          </a:xfrm>
          <a:prstGeom prst="rect">
            <a:avLst/>
          </a:prstGeom>
        </p:spPr>
      </p:pic>
    </p:spTree>
    <p:extLst>
      <p:ext uri="{BB962C8B-B14F-4D97-AF65-F5344CB8AC3E}">
        <p14:creationId xmlns:p14="http://schemas.microsoft.com/office/powerpoint/2010/main" val="3048894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p:txBody>
          <a:bodyPr>
            <a:noAutofit/>
          </a:bodyPr>
          <a:lstStyle/>
          <a:p>
            <a:br>
              <a:rPr lang="en-US" sz="6000" dirty="0">
                <a:solidFill>
                  <a:schemeClr val="bg1"/>
                </a:solidFill>
                <a:latin typeface="Garamond" panose="02020404030301010803"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p:txBody>
      </p:sp>
      <p:pic>
        <p:nvPicPr>
          <p:cNvPr id="6" name="Content Placeholder 3">
            <a:extLst>
              <a:ext uri="{FF2B5EF4-FFF2-40B4-BE49-F238E27FC236}">
                <a16:creationId xmlns:a16="http://schemas.microsoft.com/office/drawing/2014/main" id="{83E18A6D-6693-49BA-810F-875C846EAA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8270" y="1433739"/>
            <a:ext cx="7953461" cy="4575741"/>
          </a:xfrm>
          <a:prstGeom prst="rect">
            <a:avLst/>
          </a:prstGeom>
        </p:spPr>
      </p:pic>
      <p:sp>
        <p:nvSpPr>
          <p:cNvPr id="8" name="TextBox 7">
            <a:extLst>
              <a:ext uri="{FF2B5EF4-FFF2-40B4-BE49-F238E27FC236}">
                <a16:creationId xmlns:a16="http://schemas.microsoft.com/office/drawing/2014/main" id="{23AC6DF7-57CC-42E4-A2C8-4F92113EE902}"/>
              </a:ext>
            </a:extLst>
          </p:cNvPr>
          <p:cNvSpPr txBox="1"/>
          <p:nvPr/>
        </p:nvSpPr>
        <p:spPr>
          <a:xfrm>
            <a:off x="3284950" y="520074"/>
            <a:ext cx="7342340" cy="1015663"/>
          </a:xfrm>
          <a:prstGeom prst="rect">
            <a:avLst/>
          </a:prstGeom>
          <a:noFill/>
        </p:spPr>
        <p:txBody>
          <a:bodyPr wrap="square">
            <a:spAutoFit/>
          </a:bodyPr>
          <a:lstStyle/>
          <a:p>
            <a:pPr algn="ctr"/>
            <a:r>
              <a:rPr lang="en-US" sz="6000" dirty="0">
                <a:solidFill>
                  <a:schemeClr val="bg1"/>
                </a:solidFill>
                <a:latin typeface="Garamond" panose="02020404030301010803" pitchFamily="18" charset="0"/>
              </a:rPr>
              <a:t>Your Summary Page</a:t>
            </a:r>
          </a:p>
        </p:txBody>
      </p:sp>
    </p:spTree>
    <p:extLst>
      <p:ext uri="{BB962C8B-B14F-4D97-AF65-F5344CB8AC3E}">
        <p14:creationId xmlns:p14="http://schemas.microsoft.com/office/powerpoint/2010/main" val="10232535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p:txBody>
          <a:bodyPr>
            <a:noAutofit/>
          </a:bodyPr>
          <a:lstStyle/>
          <a:p>
            <a:br>
              <a:rPr lang="en-US" sz="6000" dirty="0">
                <a:solidFill>
                  <a:schemeClr val="bg1"/>
                </a:solidFill>
                <a:latin typeface="Garamond" panose="02020404030301010803"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p:txBody>
      </p:sp>
      <p:pic>
        <p:nvPicPr>
          <p:cNvPr id="9" name="Content Placeholder 5">
            <a:extLst>
              <a:ext uri="{FF2B5EF4-FFF2-40B4-BE49-F238E27FC236}">
                <a16:creationId xmlns:a16="http://schemas.microsoft.com/office/drawing/2014/main" id="{CC85AC41-0CD1-4F5C-B541-82AB926D18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586" y="2790851"/>
            <a:ext cx="10376770" cy="3007289"/>
          </a:xfrm>
          <a:prstGeom prst="rect">
            <a:avLst/>
          </a:prstGeom>
        </p:spPr>
      </p:pic>
    </p:spTree>
    <p:extLst>
      <p:ext uri="{BB962C8B-B14F-4D97-AF65-F5344CB8AC3E}">
        <p14:creationId xmlns:p14="http://schemas.microsoft.com/office/powerpoint/2010/main" val="2497813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p:txBody>
          <a:bodyPr>
            <a:noAutofit/>
          </a:bodyPr>
          <a:lstStyle/>
          <a:p>
            <a:br>
              <a:rPr lang="en-US" sz="6000" dirty="0">
                <a:solidFill>
                  <a:schemeClr val="bg1"/>
                </a:solidFill>
                <a:latin typeface="Garamond" panose="02020404030301010803"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p:txBody>
      </p:sp>
      <p:sp>
        <p:nvSpPr>
          <p:cNvPr id="8" name="TextBox 7">
            <a:extLst>
              <a:ext uri="{FF2B5EF4-FFF2-40B4-BE49-F238E27FC236}">
                <a16:creationId xmlns:a16="http://schemas.microsoft.com/office/drawing/2014/main" id="{23AC6DF7-57CC-42E4-A2C8-4F92113EE902}"/>
              </a:ext>
            </a:extLst>
          </p:cNvPr>
          <p:cNvSpPr txBox="1"/>
          <p:nvPr/>
        </p:nvSpPr>
        <p:spPr>
          <a:xfrm>
            <a:off x="2893513" y="520074"/>
            <a:ext cx="8755692" cy="1938992"/>
          </a:xfrm>
          <a:prstGeom prst="rect">
            <a:avLst/>
          </a:prstGeom>
          <a:noFill/>
        </p:spPr>
        <p:txBody>
          <a:bodyPr wrap="square">
            <a:spAutoFit/>
          </a:bodyPr>
          <a:lstStyle/>
          <a:p>
            <a:pPr algn="ctr"/>
            <a:r>
              <a:rPr lang="en-US" sz="6000" dirty="0">
                <a:solidFill>
                  <a:schemeClr val="bg1"/>
                </a:solidFill>
                <a:effectLst/>
                <a:latin typeface="Garamond" pitchFamily="18" charset="0"/>
              </a:rPr>
              <a:t>Is Your Contact Information </a:t>
            </a:r>
            <a:r>
              <a:rPr lang="en-US" sz="6000" u="sng" dirty="0">
                <a:solidFill>
                  <a:schemeClr val="bg1"/>
                </a:solidFill>
                <a:effectLst/>
                <a:latin typeface="Garamond" pitchFamily="18" charset="0"/>
              </a:rPr>
              <a:t>Correct?</a:t>
            </a:r>
            <a:endParaRPr lang="en-US" sz="6000" u="sng" dirty="0">
              <a:solidFill>
                <a:schemeClr val="bg1"/>
              </a:solidFill>
              <a:latin typeface="Garamond" panose="02020404030301010803" pitchFamily="18" charset="0"/>
            </a:endParaRPr>
          </a:p>
        </p:txBody>
      </p:sp>
      <p:pic>
        <p:nvPicPr>
          <p:cNvPr id="9" name="Picture 2">
            <a:extLst>
              <a:ext uri="{FF2B5EF4-FFF2-40B4-BE49-F238E27FC236}">
                <a16:creationId xmlns:a16="http://schemas.microsoft.com/office/drawing/2014/main" id="{DAE34FFA-250C-4446-856F-598A1730461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29173" y="2357732"/>
            <a:ext cx="5290009" cy="3954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06417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p:txBody>
          <a:bodyPr>
            <a:noAutofit/>
          </a:bodyPr>
          <a:lstStyle/>
          <a:p>
            <a:br>
              <a:rPr lang="en-US" sz="6000" dirty="0">
                <a:solidFill>
                  <a:schemeClr val="bg1"/>
                </a:solidFill>
                <a:latin typeface="Garamond" panose="02020404030301010803"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p:txBody>
      </p:sp>
      <p:pic>
        <p:nvPicPr>
          <p:cNvPr id="5" name="Picture 4">
            <a:extLst>
              <a:ext uri="{FF2B5EF4-FFF2-40B4-BE49-F238E27FC236}">
                <a16:creationId xmlns:a16="http://schemas.microsoft.com/office/drawing/2014/main" id="{0B73532B-51CE-4F7F-9F4A-3EB8ADF93B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6872" y="134257"/>
            <a:ext cx="8409438" cy="6589485"/>
          </a:xfrm>
          <a:prstGeom prst="rect">
            <a:avLst/>
          </a:prstGeom>
        </p:spPr>
      </p:pic>
    </p:spTree>
    <p:extLst>
      <p:ext uri="{BB962C8B-B14F-4D97-AF65-F5344CB8AC3E}">
        <p14:creationId xmlns:p14="http://schemas.microsoft.com/office/powerpoint/2010/main" val="40021619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p:txBody>
          <a:bodyPr>
            <a:noAutofit/>
          </a:bodyPr>
          <a:lstStyle/>
          <a:p>
            <a:br>
              <a:rPr lang="en-US" sz="6000" dirty="0">
                <a:solidFill>
                  <a:schemeClr val="bg1"/>
                </a:solidFill>
                <a:latin typeface="Garamond" panose="02020404030301010803"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p:txBody>
      </p:sp>
      <p:pic>
        <p:nvPicPr>
          <p:cNvPr id="6" name="Picture 1">
            <a:extLst>
              <a:ext uri="{FF2B5EF4-FFF2-40B4-BE49-F238E27FC236}">
                <a16:creationId xmlns:a16="http://schemas.microsoft.com/office/drawing/2014/main" id="{08DC1583-E326-441F-91B4-A2D414B3625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19189" y="119759"/>
            <a:ext cx="8772395" cy="6618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8291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br>
              <a:rPr lang="en-US" sz="6000" dirty="0">
                <a:solidFill>
                  <a:schemeClr val="bg1"/>
                </a:solidFill>
                <a:latin typeface="Garamond" panose="02020404030301010803" pitchFamily="18" charset="0"/>
              </a:rPr>
            </a:br>
            <a:br>
              <a:rPr lang="en-US" sz="6000" dirty="0">
                <a:solidFill>
                  <a:schemeClr val="bg1"/>
                </a:solidFill>
                <a:latin typeface="Garamond" panose="02020404030301010803" pitchFamily="18" charset="0"/>
              </a:rPr>
            </a:br>
            <a:r>
              <a:rPr lang="en-US" sz="6000" dirty="0">
                <a:solidFill>
                  <a:schemeClr val="bg1"/>
                </a:solidFill>
                <a:effectLst/>
                <a:latin typeface="Garamond" pitchFamily="18" charset="0"/>
              </a:rPr>
              <a:t>Why is there a 0 for </a:t>
            </a:r>
            <a:br>
              <a:rPr lang="en-US" sz="6000" dirty="0">
                <a:solidFill>
                  <a:schemeClr val="bg1"/>
                </a:solidFill>
                <a:effectLst/>
                <a:latin typeface="Garamond" pitchFamily="18" charset="0"/>
              </a:rPr>
            </a:br>
            <a:r>
              <a:rPr lang="en-US" sz="6000" u="sng" dirty="0">
                <a:solidFill>
                  <a:schemeClr val="bg1"/>
                </a:solidFill>
                <a:effectLst/>
                <a:latin typeface="Garamond" pitchFamily="18" charset="0"/>
              </a:rPr>
              <a:t>my course hours?</a:t>
            </a:r>
            <a:br>
              <a:rPr lang="en-US" sz="6000" dirty="0">
                <a:solidFill>
                  <a:schemeClr val="bg1"/>
                </a:solidFill>
                <a:latin typeface="Garamond" panose="02020404030301010803" pitchFamily="18" charset="0"/>
              </a:rPr>
            </a:br>
            <a:br>
              <a:rPr lang="en-US" altLang="en-US" sz="6000" b="1" dirty="0">
                <a:solidFill>
                  <a:srgbClr val="000000"/>
                </a:solidFill>
                <a:latin typeface="Titillium Web"/>
                <a:cs typeface="Arial" panose="020B0604020202020204" pitchFamily="34"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a:xfrm>
            <a:off x="800622" y="2254685"/>
            <a:ext cx="11074052" cy="4359058"/>
          </a:xfrm>
        </p:spPr>
        <p:txBody>
          <a:bodyPr>
            <a:normAutofit/>
          </a:bodyPr>
          <a:lstStyle/>
          <a:p>
            <a:endParaRPr lang="en-US" dirty="0"/>
          </a:p>
          <a:p>
            <a:pPr marL="0" indent="0" algn="ctr">
              <a:buNone/>
            </a:pPr>
            <a:endParaRPr lang="en-US" dirty="0"/>
          </a:p>
          <a:p>
            <a:pPr>
              <a:buFont typeface="Arial" panose="020B0604020202020204" pitchFamily="34" charset="0"/>
              <a:buChar char="•"/>
            </a:pPr>
            <a:r>
              <a:rPr lang="en-US" sz="2600" dirty="0">
                <a:solidFill>
                  <a:schemeClr val="bg1"/>
                </a:solidFill>
                <a:latin typeface="Garamond" panose="02020404030301010803" pitchFamily="18" charset="0"/>
              </a:rPr>
              <a:t>Online courses – your hours are on financial hold until the trainer receives payment</a:t>
            </a:r>
          </a:p>
          <a:p>
            <a:pPr>
              <a:buFont typeface="Arial" panose="020B0604020202020204" pitchFamily="34" charset="0"/>
              <a:buChar char="•"/>
            </a:pPr>
            <a:endParaRPr lang="en-US" sz="2600" dirty="0">
              <a:solidFill>
                <a:schemeClr val="bg1"/>
              </a:solidFill>
              <a:latin typeface="Garamond" panose="02020404030301010803" pitchFamily="18" charset="0"/>
            </a:endParaRPr>
          </a:p>
          <a:p>
            <a:pPr>
              <a:buFont typeface="Arial" panose="020B0604020202020204" pitchFamily="34" charset="0"/>
              <a:buChar char="•"/>
            </a:pPr>
            <a:r>
              <a:rPr lang="en-US" sz="2600" dirty="0">
                <a:solidFill>
                  <a:schemeClr val="bg1"/>
                </a:solidFill>
                <a:latin typeface="Garamond" panose="02020404030301010803" pitchFamily="18" charset="0"/>
              </a:rPr>
              <a:t>In-person course – your hours are either on financial hold or there is an issue with your proof of attendance form</a:t>
            </a:r>
          </a:p>
          <a:p>
            <a:pPr marL="0" indent="0" algn="ctr">
              <a:buNone/>
            </a:pPr>
            <a:endParaRPr lang="en-US" dirty="0">
              <a:solidFill>
                <a:schemeClr val="bg1"/>
              </a:solidFill>
            </a:endParaRPr>
          </a:p>
        </p:txBody>
      </p:sp>
    </p:spTree>
    <p:extLst>
      <p:ext uri="{BB962C8B-B14F-4D97-AF65-F5344CB8AC3E}">
        <p14:creationId xmlns:p14="http://schemas.microsoft.com/office/powerpoint/2010/main" val="35527942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p:txBody>
          <a:bodyPr>
            <a:noAutofit/>
          </a:bodyPr>
          <a:lstStyle/>
          <a:p>
            <a:br>
              <a:rPr lang="en-US" sz="6000" dirty="0">
                <a:solidFill>
                  <a:schemeClr val="bg1"/>
                </a:solidFill>
                <a:latin typeface="Garamond" panose="02020404030301010803"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p:txBody>
      </p:sp>
      <p:sp>
        <p:nvSpPr>
          <p:cNvPr id="8" name="TextBox 7">
            <a:extLst>
              <a:ext uri="{FF2B5EF4-FFF2-40B4-BE49-F238E27FC236}">
                <a16:creationId xmlns:a16="http://schemas.microsoft.com/office/drawing/2014/main" id="{23AC6DF7-57CC-42E4-A2C8-4F92113EE902}"/>
              </a:ext>
            </a:extLst>
          </p:cNvPr>
          <p:cNvSpPr txBox="1"/>
          <p:nvPr/>
        </p:nvSpPr>
        <p:spPr>
          <a:xfrm>
            <a:off x="2893513" y="520074"/>
            <a:ext cx="8755692" cy="1015663"/>
          </a:xfrm>
          <a:prstGeom prst="rect">
            <a:avLst/>
          </a:prstGeom>
          <a:noFill/>
        </p:spPr>
        <p:txBody>
          <a:bodyPr wrap="square">
            <a:spAutoFit/>
          </a:bodyPr>
          <a:lstStyle/>
          <a:p>
            <a:pPr algn="ctr"/>
            <a:r>
              <a:rPr lang="en-US" sz="6000" dirty="0">
                <a:solidFill>
                  <a:schemeClr val="bg1"/>
                </a:solidFill>
                <a:effectLst/>
                <a:latin typeface="Garamond" panose="02020404030301010803" pitchFamily="18" charset="0"/>
              </a:rPr>
              <a:t>Relevant Upcoming Courses</a:t>
            </a:r>
            <a:endParaRPr lang="en-US" sz="6000" u="sng" dirty="0">
              <a:solidFill>
                <a:schemeClr val="bg1"/>
              </a:solidFill>
              <a:latin typeface="Garamond" panose="02020404030301010803" pitchFamily="18" charset="0"/>
            </a:endParaRPr>
          </a:p>
        </p:txBody>
      </p:sp>
      <p:pic>
        <p:nvPicPr>
          <p:cNvPr id="6" name="Content Placeholder 5">
            <a:extLst>
              <a:ext uri="{FF2B5EF4-FFF2-40B4-BE49-F238E27FC236}">
                <a16:creationId xmlns:a16="http://schemas.microsoft.com/office/drawing/2014/main" id="{A0A07A8F-3779-4DAA-95B7-A5B84ADE90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4258" y="1516176"/>
            <a:ext cx="5907587" cy="5311281"/>
          </a:xfrm>
          <a:prstGeom prst="rect">
            <a:avLst/>
          </a:prstGeom>
        </p:spPr>
      </p:pic>
    </p:spTree>
    <p:extLst>
      <p:ext uri="{BB962C8B-B14F-4D97-AF65-F5344CB8AC3E}">
        <p14:creationId xmlns:p14="http://schemas.microsoft.com/office/powerpoint/2010/main" val="37411017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4791047" y="-113892"/>
            <a:ext cx="7816788" cy="1325563"/>
          </a:xfrm>
        </p:spPr>
        <p:txBody>
          <a:bodyPr>
            <a:noAutofit/>
          </a:bodyPr>
          <a:lstStyle/>
          <a:p>
            <a:br>
              <a:rPr lang="en-US" sz="6000" dirty="0">
                <a:solidFill>
                  <a:schemeClr val="bg1"/>
                </a:solidFill>
                <a:latin typeface="Garamond" pitchFamily="18" charset="0"/>
              </a:rPr>
            </a:br>
            <a:br>
              <a:rPr lang="en-US" sz="6000" dirty="0">
                <a:solidFill>
                  <a:schemeClr val="bg1"/>
                </a:solidFill>
                <a:latin typeface="Garamond" pitchFamily="18" charset="0"/>
              </a:rPr>
            </a:br>
            <a:r>
              <a:rPr lang="en-US" sz="6000" dirty="0">
                <a:solidFill>
                  <a:schemeClr val="bg1"/>
                </a:solidFill>
                <a:latin typeface="Garamond" pitchFamily="18" charset="0"/>
              </a:rPr>
              <a:t>Reminders:</a:t>
            </a: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a:xfrm>
            <a:off x="800622" y="2254685"/>
            <a:ext cx="11074052" cy="4359058"/>
          </a:xfrm>
        </p:spPr>
        <p:txBody>
          <a:bodyPr>
            <a:normAutofit fontScale="85000" lnSpcReduction="10000"/>
          </a:bodyPr>
          <a:lstStyle/>
          <a:p>
            <a:endParaRPr lang="en-US" dirty="0"/>
          </a:p>
          <a:p>
            <a:pPr marL="0" indent="0" algn="ctr">
              <a:buNone/>
            </a:pPr>
            <a:endParaRPr lang="en-US" dirty="0"/>
          </a:p>
          <a:p>
            <a:pPr marL="0" indent="0" algn="just" eaLnBrk="1" fontAlgn="auto" hangingPunct="1">
              <a:spcAft>
                <a:spcPts val="0"/>
              </a:spcAft>
              <a:buSzPct val="150000"/>
              <a:buNone/>
              <a:defRPr/>
            </a:pPr>
            <a:r>
              <a:rPr lang="en-US" sz="3200" dirty="0">
                <a:solidFill>
                  <a:schemeClr val="bg1"/>
                </a:solidFill>
                <a:latin typeface="Garamond" pitchFamily="18" charset="0"/>
              </a:rPr>
              <a:t>When I leave office and have carry forward hours, I am owed an incentive letter</a:t>
            </a:r>
          </a:p>
          <a:p>
            <a:pPr marL="234950" indent="-234950" algn="just" eaLnBrk="1" fontAlgn="auto" hangingPunct="1">
              <a:spcAft>
                <a:spcPts val="0"/>
              </a:spcAft>
              <a:buSzPct val="150000"/>
              <a:buFont typeface="Arial" panose="020B0604020202020204" pitchFamily="34" charset="0"/>
              <a:buChar char="•"/>
              <a:defRPr/>
            </a:pPr>
            <a:endParaRPr lang="en-US" sz="2000" dirty="0">
              <a:solidFill>
                <a:schemeClr val="bg1"/>
              </a:solidFill>
              <a:latin typeface="Garamond" pitchFamily="18" charset="0"/>
            </a:endParaRPr>
          </a:p>
          <a:p>
            <a:pPr marL="342900" indent="-342900" algn="just" eaLnBrk="1" fontAlgn="auto" hangingPunct="1">
              <a:spcAft>
                <a:spcPts val="0"/>
              </a:spcAft>
              <a:buSzPct val="150000"/>
              <a:buFont typeface="Arial" panose="020B0604020202020204" pitchFamily="34" charset="0"/>
              <a:buChar char="•"/>
              <a:defRPr/>
            </a:pPr>
            <a:r>
              <a:rPr lang="en-US" sz="2800" dirty="0">
                <a:solidFill>
                  <a:schemeClr val="bg1"/>
                </a:solidFill>
                <a:latin typeface="Garamond" pitchFamily="18" charset="0"/>
              </a:rPr>
              <a:t>Your hours are tied to your consecutive years of service.  Once you leave office your training hours do not carry forward.</a:t>
            </a:r>
          </a:p>
          <a:p>
            <a:pPr marL="342900" indent="-342900" algn="just" eaLnBrk="1" fontAlgn="auto" hangingPunct="1">
              <a:spcAft>
                <a:spcPts val="0"/>
              </a:spcAft>
              <a:buSzPct val="150000"/>
              <a:buFont typeface="Arial" panose="020B0604020202020204" pitchFamily="34" charset="0"/>
              <a:buChar char="•"/>
              <a:defRPr/>
            </a:pPr>
            <a:endParaRPr lang="en-US" sz="2800" dirty="0">
              <a:solidFill>
                <a:schemeClr val="bg1"/>
              </a:solidFill>
              <a:latin typeface="Garamond" pitchFamily="18" charset="0"/>
            </a:endParaRPr>
          </a:p>
          <a:p>
            <a:pPr marL="342900" indent="-342900" algn="just" eaLnBrk="1" fontAlgn="auto" hangingPunct="1">
              <a:spcAft>
                <a:spcPts val="0"/>
              </a:spcAft>
              <a:buSzPct val="150000"/>
              <a:buFont typeface="Arial" panose="020B0604020202020204" pitchFamily="34" charset="0"/>
              <a:buChar char="•"/>
              <a:defRPr/>
            </a:pPr>
            <a:r>
              <a:rPr lang="en-US" sz="2800" dirty="0">
                <a:solidFill>
                  <a:schemeClr val="bg1"/>
                </a:solidFill>
                <a:latin typeface="Garamond" pitchFamily="18" charset="0"/>
              </a:rPr>
              <a:t>Make sure you know what incentive year you are working on.</a:t>
            </a:r>
          </a:p>
          <a:p>
            <a:pPr marL="285750" indent="-285750" algn="just" eaLnBrk="1" fontAlgn="auto" hangingPunct="1">
              <a:spcAft>
                <a:spcPts val="0"/>
              </a:spcAft>
              <a:buSzPct val="150000"/>
              <a:buFont typeface="Wingdings" panose="05000000000000000000" pitchFamily="2" charset="2"/>
              <a:buChar char="Ø"/>
              <a:defRPr/>
            </a:pPr>
            <a:endParaRPr lang="en-US" sz="2800" dirty="0">
              <a:solidFill>
                <a:srgbClr val="FF0000"/>
              </a:solidFill>
              <a:latin typeface="Garamond" pitchFamily="18" charset="0"/>
            </a:endParaRPr>
          </a:p>
          <a:p>
            <a:pPr marL="342900" indent="-342900" algn="just" eaLnBrk="1" fontAlgn="auto" hangingPunct="1">
              <a:spcAft>
                <a:spcPts val="0"/>
              </a:spcAft>
              <a:buSzPct val="150000"/>
              <a:buFont typeface="Arial" panose="020B0604020202020204" pitchFamily="34" charset="0"/>
              <a:buChar char="•"/>
              <a:defRPr/>
            </a:pPr>
            <a:r>
              <a:rPr lang="en-US" sz="2800" dirty="0">
                <a:solidFill>
                  <a:srgbClr val="FFFF00"/>
                </a:solidFill>
                <a:latin typeface="Garamond" pitchFamily="18" charset="0"/>
              </a:rPr>
              <a:t>Carryover hours are limited to a maximum of 40 hours that can be carried from one year into the next consecutive year of your term.</a:t>
            </a:r>
          </a:p>
        </p:txBody>
      </p:sp>
    </p:spTree>
    <p:extLst>
      <p:ext uri="{BB962C8B-B14F-4D97-AF65-F5344CB8AC3E}">
        <p14:creationId xmlns:p14="http://schemas.microsoft.com/office/powerpoint/2010/main" val="6193687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itchFamily="18" charset="0"/>
              </a:rPr>
            </a:br>
            <a:br>
              <a:rPr lang="en-US" sz="6000" dirty="0">
                <a:solidFill>
                  <a:schemeClr val="bg1"/>
                </a:solidFill>
                <a:latin typeface="Garamond" pitchFamily="18" charset="0"/>
              </a:rPr>
            </a:br>
            <a:r>
              <a:rPr lang="en-US" sz="6000" dirty="0">
                <a:solidFill>
                  <a:schemeClr val="bg1"/>
                </a:solidFill>
                <a:latin typeface="Garamond" pitchFamily="18" charset="0"/>
              </a:rPr>
              <a:t>Reminders:</a:t>
            </a: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a:xfrm>
            <a:off x="800622" y="2254685"/>
            <a:ext cx="11074052" cy="4359058"/>
          </a:xfrm>
        </p:spPr>
        <p:txBody>
          <a:bodyPr>
            <a:normAutofit/>
          </a:bodyPr>
          <a:lstStyle/>
          <a:p>
            <a:endParaRPr lang="en-US" dirty="0"/>
          </a:p>
          <a:p>
            <a:pPr marL="0" indent="0" algn="ctr">
              <a:buNone/>
            </a:pPr>
            <a:endParaRPr lang="en-US" dirty="0"/>
          </a:p>
          <a:p>
            <a:pPr eaLnBrk="1" hangingPunct="1">
              <a:lnSpc>
                <a:spcPct val="90000"/>
              </a:lnSpc>
              <a:buFont typeface="Arial" panose="020B0604020202020204" pitchFamily="34" charset="0"/>
              <a:buChar char="•"/>
            </a:pPr>
            <a:r>
              <a:rPr lang="en-US" sz="3200" dirty="0">
                <a:solidFill>
                  <a:schemeClr val="bg1"/>
                </a:solidFill>
                <a:latin typeface="Garamond" pitchFamily="18" charset="0"/>
              </a:rPr>
              <a:t>I earn my hours one year and then I get my incentive letter the next year</a:t>
            </a:r>
          </a:p>
          <a:p>
            <a:pPr eaLnBrk="1" hangingPunct="1">
              <a:lnSpc>
                <a:spcPct val="90000"/>
              </a:lnSpc>
              <a:buFont typeface="Arial" panose="020B0604020202020204" pitchFamily="34" charset="0"/>
              <a:buChar char="•"/>
            </a:pPr>
            <a:endParaRPr lang="en-US" sz="3200" dirty="0">
              <a:solidFill>
                <a:schemeClr val="bg1"/>
              </a:solidFill>
              <a:latin typeface="Garamond" pitchFamily="18" charset="0"/>
            </a:endParaRPr>
          </a:p>
          <a:p>
            <a:pPr eaLnBrk="1" hangingPunct="1">
              <a:lnSpc>
                <a:spcPct val="90000"/>
              </a:lnSpc>
              <a:buFont typeface="Arial" panose="020B0604020202020204" pitchFamily="34" charset="0"/>
              <a:buChar char="•"/>
            </a:pPr>
            <a:r>
              <a:rPr lang="en-US" sz="3200" dirty="0">
                <a:solidFill>
                  <a:schemeClr val="bg1"/>
                </a:solidFill>
                <a:latin typeface="Garamond" pitchFamily="18" charset="0"/>
              </a:rPr>
              <a:t>I can use my additional hours whenever I request it</a:t>
            </a:r>
          </a:p>
          <a:p>
            <a:pPr eaLnBrk="1" hangingPunct="1">
              <a:lnSpc>
                <a:spcPct val="90000"/>
              </a:lnSpc>
              <a:buFont typeface="Arial" panose="020B0604020202020204" pitchFamily="34" charset="0"/>
              <a:buChar char="•"/>
            </a:pPr>
            <a:endParaRPr lang="en-US" sz="3200" dirty="0">
              <a:solidFill>
                <a:schemeClr val="bg1"/>
              </a:solidFill>
              <a:latin typeface="Garamond" pitchFamily="18" charset="0"/>
            </a:endParaRPr>
          </a:p>
          <a:p>
            <a:pPr eaLnBrk="1" hangingPunct="1">
              <a:lnSpc>
                <a:spcPct val="90000"/>
              </a:lnSpc>
              <a:buFont typeface="Arial" panose="020B0604020202020204" pitchFamily="34" charset="0"/>
              <a:buChar char="•"/>
            </a:pPr>
            <a:r>
              <a:rPr lang="en-US" sz="3200" dirty="0">
                <a:solidFill>
                  <a:schemeClr val="bg1"/>
                </a:solidFill>
                <a:latin typeface="Garamond" pitchFamily="18" charset="0"/>
              </a:rPr>
              <a:t>My hours are totaled and I “bank” what I don’t use</a:t>
            </a:r>
          </a:p>
        </p:txBody>
      </p:sp>
    </p:spTree>
    <p:extLst>
      <p:ext uri="{BB962C8B-B14F-4D97-AF65-F5344CB8AC3E}">
        <p14:creationId xmlns:p14="http://schemas.microsoft.com/office/powerpoint/2010/main" val="2386249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ctrTitle"/>
          </p:nvPr>
        </p:nvSpPr>
        <p:spPr>
          <a:xfrm>
            <a:off x="3999011" y="805565"/>
            <a:ext cx="8192989" cy="2387600"/>
          </a:xfrm>
        </p:spPr>
        <p:txBody>
          <a:bodyPr>
            <a:noAutofit/>
          </a:bodyPr>
          <a:lstStyle/>
          <a:p>
            <a:pPr algn="l"/>
            <a:r>
              <a:rPr lang="en-US" dirty="0">
                <a:solidFill>
                  <a:schemeClr val="bg1"/>
                </a:solidFill>
                <a:effectLst/>
                <a:latin typeface="Garamond" pitchFamily="18" charset="0"/>
              </a:rPr>
              <a:t>County Elected Officials    Training Incentive Program</a:t>
            </a:r>
            <a:endParaRPr lang="en-US" dirty="0">
              <a:solidFill>
                <a:schemeClr val="bg1"/>
              </a:solidFill>
              <a:latin typeface="Garamond" panose="02020404030301010803" pitchFamily="18" charset="0"/>
            </a:endParaRPr>
          </a:p>
        </p:txBody>
      </p:sp>
      <p:sp>
        <p:nvSpPr>
          <p:cNvPr id="6" name="Subtitle 5">
            <a:extLst>
              <a:ext uri="{FF2B5EF4-FFF2-40B4-BE49-F238E27FC236}">
                <a16:creationId xmlns:a16="http://schemas.microsoft.com/office/drawing/2014/main" id="{ACB7C49C-8B5E-4A0A-9764-603114269026}"/>
              </a:ext>
            </a:extLst>
          </p:cNvPr>
          <p:cNvSpPr>
            <a:spLocks noGrp="1"/>
          </p:cNvSpPr>
          <p:nvPr>
            <p:ph type="subTitle" idx="1"/>
          </p:nvPr>
        </p:nvSpPr>
        <p:spPr>
          <a:xfrm>
            <a:off x="492642" y="5008902"/>
            <a:ext cx="9144000" cy="1655762"/>
          </a:xfrm>
        </p:spPr>
        <p:txBody>
          <a:bodyPr/>
          <a:lstStyle/>
          <a:p>
            <a:endParaRPr lang="en-US" dirty="0"/>
          </a:p>
        </p:txBody>
      </p:sp>
    </p:spTree>
    <p:extLst>
      <p:ext uri="{BB962C8B-B14F-4D97-AF65-F5344CB8AC3E}">
        <p14:creationId xmlns:p14="http://schemas.microsoft.com/office/powerpoint/2010/main" val="15739489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itchFamily="18" charset="0"/>
              </a:rPr>
            </a:br>
            <a:br>
              <a:rPr lang="en-US" sz="6000" dirty="0">
                <a:solidFill>
                  <a:schemeClr val="bg1"/>
                </a:solidFill>
                <a:latin typeface="Garamond" pitchFamily="18" charset="0"/>
              </a:rPr>
            </a:br>
            <a:r>
              <a:rPr lang="en-US" sz="6000" u="sng" dirty="0">
                <a:solidFill>
                  <a:schemeClr val="bg1"/>
                </a:solidFill>
                <a:latin typeface="Garamond" pitchFamily="18" charset="0"/>
              </a:rPr>
              <a:t>Carry Forward Hours</a:t>
            </a: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a:xfrm>
            <a:off x="800622" y="2254685"/>
            <a:ext cx="11211838" cy="4359058"/>
          </a:xfrm>
        </p:spPr>
        <p:txBody>
          <a:bodyPr>
            <a:normAutofit lnSpcReduction="10000"/>
          </a:bodyPr>
          <a:lstStyle/>
          <a:p>
            <a:endParaRPr lang="en-US" dirty="0"/>
          </a:p>
          <a:p>
            <a:pPr marL="0" indent="0" algn="ctr">
              <a:buNone/>
            </a:pPr>
            <a:endParaRPr lang="en-US" dirty="0">
              <a:solidFill>
                <a:schemeClr val="bg1"/>
              </a:solidFill>
            </a:endParaRPr>
          </a:p>
          <a:p>
            <a:pPr lvl="1" eaLnBrk="1" hangingPunct="1">
              <a:buNone/>
            </a:pPr>
            <a:r>
              <a:rPr lang="en-US" sz="3200" dirty="0">
                <a:solidFill>
                  <a:schemeClr val="bg1"/>
                </a:solidFill>
                <a:latin typeface="Garamond" panose="02020404030301010803" pitchFamily="18" charset="0"/>
              </a:rPr>
              <a:t>  CARRY FORWARD HOURS ARE A BONUS TO HELP YOU REACH FORTY HOURS THE FOLLOWING YEAR. THEY ARE NOT PREVIOUS YEAR INCENTIVE HOURS. ONCE YOUR TERM ENDS, YOU DO NOT GET PAID FOR THE CARRY FORWARD HOURS</a:t>
            </a:r>
          </a:p>
          <a:p>
            <a:pPr lvl="1" eaLnBrk="1" hangingPunct="1">
              <a:buNone/>
            </a:pPr>
            <a:endParaRPr lang="en-US" sz="3200" dirty="0">
              <a:solidFill>
                <a:schemeClr val="bg1"/>
              </a:solidFill>
              <a:latin typeface="Garamond" panose="02020404030301010803" pitchFamily="18" charset="0"/>
            </a:endParaRPr>
          </a:p>
          <a:p>
            <a:pPr lvl="1" eaLnBrk="1" hangingPunct="1">
              <a:buNone/>
            </a:pPr>
            <a:r>
              <a:rPr lang="en-US" sz="3200" dirty="0">
                <a:solidFill>
                  <a:schemeClr val="bg1"/>
                </a:solidFill>
                <a:latin typeface="Garamond" panose="02020404030301010803" pitchFamily="18" charset="0"/>
              </a:rPr>
              <a:t>	You can only carry forward 40 hours into the next consecutive year of service</a:t>
            </a:r>
          </a:p>
        </p:txBody>
      </p:sp>
    </p:spTree>
    <p:extLst>
      <p:ext uri="{BB962C8B-B14F-4D97-AF65-F5344CB8AC3E}">
        <p14:creationId xmlns:p14="http://schemas.microsoft.com/office/powerpoint/2010/main" val="22155724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p:txBody>
          <a:bodyPr>
            <a:noAutofit/>
          </a:bodyPr>
          <a:lstStyle/>
          <a:p>
            <a:br>
              <a:rPr lang="en-US" sz="6000" dirty="0">
                <a:solidFill>
                  <a:schemeClr val="bg1"/>
                </a:solidFill>
                <a:latin typeface="Garamond" panose="02020404030301010803"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p:txBody>
      </p:sp>
      <p:sp>
        <p:nvSpPr>
          <p:cNvPr id="8" name="TextBox 7">
            <a:extLst>
              <a:ext uri="{FF2B5EF4-FFF2-40B4-BE49-F238E27FC236}">
                <a16:creationId xmlns:a16="http://schemas.microsoft.com/office/drawing/2014/main" id="{23AC6DF7-57CC-42E4-A2C8-4F92113EE902}"/>
              </a:ext>
            </a:extLst>
          </p:cNvPr>
          <p:cNvSpPr txBox="1"/>
          <p:nvPr/>
        </p:nvSpPr>
        <p:spPr>
          <a:xfrm>
            <a:off x="2893513" y="520074"/>
            <a:ext cx="8755692" cy="1015663"/>
          </a:xfrm>
          <a:prstGeom prst="rect">
            <a:avLst/>
          </a:prstGeom>
          <a:noFill/>
        </p:spPr>
        <p:txBody>
          <a:bodyPr wrap="square">
            <a:spAutoFit/>
          </a:bodyPr>
          <a:lstStyle/>
          <a:p>
            <a:pPr algn="ctr"/>
            <a:r>
              <a:rPr lang="en-US" sz="6000" u="sng" dirty="0">
                <a:solidFill>
                  <a:schemeClr val="bg1"/>
                </a:solidFill>
                <a:latin typeface="Garamond" panose="02020404030301010803" pitchFamily="18" charset="0"/>
              </a:rPr>
              <a:t>Example</a:t>
            </a:r>
          </a:p>
        </p:txBody>
      </p:sp>
      <p:pic>
        <p:nvPicPr>
          <p:cNvPr id="9" name="Content Placeholder 3">
            <a:extLst>
              <a:ext uri="{FF2B5EF4-FFF2-40B4-BE49-F238E27FC236}">
                <a16:creationId xmlns:a16="http://schemas.microsoft.com/office/drawing/2014/main" id="{197C979D-4ABB-457B-AF12-06FDCEBA57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3124200" y="1862138"/>
            <a:ext cx="8229600" cy="4449762"/>
          </a:xfrm>
          <a:prstGeom prst="rect">
            <a:avLst/>
          </a:prstGeom>
          <a:noFill/>
          <a:ln w="9525">
            <a:noFill/>
            <a:miter lim="800000"/>
            <a:headEnd/>
            <a:tailEnd/>
          </a:ln>
        </p:spPr>
      </p:pic>
    </p:spTree>
    <p:extLst>
      <p:ext uri="{BB962C8B-B14F-4D97-AF65-F5344CB8AC3E}">
        <p14:creationId xmlns:p14="http://schemas.microsoft.com/office/powerpoint/2010/main" val="36461060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p:txBody>
      </p:sp>
      <p:pic>
        <p:nvPicPr>
          <p:cNvPr id="6" name="Picture 5" descr="Information - Handwriting image">
            <a:extLst>
              <a:ext uri="{FF2B5EF4-FFF2-40B4-BE49-F238E27FC236}">
                <a16:creationId xmlns:a16="http://schemas.microsoft.com/office/drawing/2014/main" id="{99D28E66-45B6-49B4-BE96-431660E607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4032" y="680480"/>
            <a:ext cx="8873373" cy="5915582"/>
          </a:xfrm>
          <a:prstGeom prst="rect">
            <a:avLst/>
          </a:prstGeom>
        </p:spPr>
      </p:pic>
    </p:spTree>
    <p:extLst>
      <p:ext uri="{BB962C8B-B14F-4D97-AF65-F5344CB8AC3E}">
        <p14:creationId xmlns:p14="http://schemas.microsoft.com/office/powerpoint/2010/main" val="31570643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p:txBody>
          <a:bodyPr>
            <a:noAutofit/>
          </a:bodyPr>
          <a:lstStyle/>
          <a:p>
            <a:br>
              <a:rPr lang="en-US" sz="6000" dirty="0">
                <a:solidFill>
                  <a:schemeClr val="bg1"/>
                </a:solidFill>
                <a:latin typeface="Garamond" panose="02020404030301010803"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a:xfrm>
            <a:off x="838200" y="2141537"/>
            <a:ext cx="10515600" cy="4351338"/>
          </a:xfrm>
        </p:spPr>
        <p:txBody>
          <a:bodyPr>
            <a:normAutofit fontScale="92500" lnSpcReduction="20000"/>
          </a:bodyPr>
          <a:lstStyle/>
          <a:p>
            <a:endParaRPr lang="en-US" dirty="0"/>
          </a:p>
          <a:p>
            <a:pPr marL="0" indent="0" algn="ctr">
              <a:buNone/>
            </a:pPr>
            <a:endParaRPr lang="en-US" dirty="0"/>
          </a:p>
          <a:p>
            <a:pPr marL="109537" indent="0" eaLnBrk="1" fontAlgn="auto" hangingPunct="1">
              <a:lnSpc>
                <a:spcPct val="90000"/>
              </a:lnSpc>
              <a:spcBef>
                <a:spcPct val="50000"/>
              </a:spcBef>
              <a:spcAft>
                <a:spcPts val="0"/>
              </a:spcAft>
              <a:buNone/>
              <a:defRPr/>
            </a:pPr>
            <a:r>
              <a:rPr lang="en-US" sz="2800" dirty="0">
                <a:solidFill>
                  <a:schemeClr val="bg1"/>
                </a:solidFill>
                <a:latin typeface="Garamond" pitchFamily="18" charset="0"/>
              </a:rPr>
              <a:t>The amount of 1 incentive unit is </a:t>
            </a:r>
            <a:r>
              <a:rPr lang="en-US" sz="2800" dirty="0">
                <a:solidFill>
                  <a:srgbClr val="FFFF00"/>
                </a:solidFill>
                <a:latin typeface="Garamond" pitchFamily="18" charset="0"/>
              </a:rPr>
              <a:t>$100</a:t>
            </a:r>
            <a:r>
              <a:rPr lang="en-US" sz="2800" dirty="0">
                <a:solidFill>
                  <a:schemeClr val="bg1"/>
                </a:solidFill>
                <a:latin typeface="Garamond" pitchFamily="18" charset="0"/>
              </a:rPr>
              <a:t> which adjust annually for changes in the Consumer Price Index  (CPI).</a:t>
            </a:r>
          </a:p>
          <a:p>
            <a:pPr marL="109537" indent="0" eaLnBrk="1" fontAlgn="auto" hangingPunct="1">
              <a:lnSpc>
                <a:spcPct val="90000"/>
              </a:lnSpc>
              <a:spcBef>
                <a:spcPct val="50000"/>
              </a:spcBef>
              <a:spcAft>
                <a:spcPts val="0"/>
              </a:spcAft>
              <a:buNone/>
              <a:defRPr/>
            </a:pPr>
            <a:r>
              <a:rPr lang="en-US" sz="700" dirty="0">
                <a:solidFill>
                  <a:schemeClr val="bg1"/>
                </a:solidFill>
                <a:latin typeface="Garamond" pitchFamily="18" charset="0"/>
              </a:rPr>
              <a:t>	</a:t>
            </a:r>
            <a:r>
              <a:rPr lang="en-US" sz="2800" dirty="0">
                <a:solidFill>
                  <a:schemeClr val="bg1"/>
                </a:solidFill>
                <a:latin typeface="Garamond" pitchFamily="18" charset="0"/>
              </a:rPr>
              <a:t>2021 CPI: </a:t>
            </a:r>
            <a:r>
              <a:rPr lang="en-US" sz="2800" dirty="0">
                <a:solidFill>
                  <a:srgbClr val="FFFF00"/>
                </a:solidFill>
                <a:latin typeface="Garamond" pitchFamily="18" charset="0"/>
              </a:rPr>
              <a:t>1.4%</a:t>
            </a:r>
            <a:r>
              <a:rPr lang="en-US" sz="2800" dirty="0">
                <a:solidFill>
                  <a:schemeClr val="bg1"/>
                </a:solidFill>
                <a:latin typeface="Garamond" pitchFamily="18" charset="0"/>
              </a:rPr>
              <a:t> </a:t>
            </a:r>
          </a:p>
          <a:p>
            <a:pPr marL="109537" indent="0" eaLnBrk="1" fontAlgn="auto" hangingPunct="1">
              <a:lnSpc>
                <a:spcPct val="90000"/>
              </a:lnSpc>
              <a:spcBef>
                <a:spcPct val="50000"/>
              </a:spcBef>
              <a:spcAft>
                <a:spcPts val="0"/>
              </a:spcAft>
              <a:buNone/>
              <a:defRPr/>
            </a:pPr>
            <a:endParaRPr lang="en-US" sz="700" dirty="0">
              <a:solidFill>
                <a:schemeClr val="bg1"/>
              </a:solidFill>
              <a:latin typeface="Garamond" pitchFamily="18" charset="0"/>
            </a:endParaRPr>
          </a:p>
          <a:p>
            <a:pPr marL="533400" indent="-533400" eaLnBrk="1" fontAlgn="auto" hangingPunct="1">
              <a:spcAft>
                <a:spcPts val="0"/>
              </a:spcAft>
              <a:buFontTx/>
              <a:buNone/>
              <a:defRPr/>
            </a:pPr>
            <a:r>
              <a:rPr lang="en-US" sz="2800" dirty="0">
                <a:solidFill>
                  <a:schemeClr val="bg1"/>
                </a:solidFill>
                <a:latin typeface="Garamond" pitchFamily="18" charset="0"/>
              </a:rPr>
              <a:t>		2021 Incentive Unit Values Are:</a:t>
            </a:r>
          </a:p>
          <a:p>
            <a:pPr marL="533400" indent="-533400" eaLnBrk="1" fontAlgn="auto" hangingPunct="1">
              <a:spcAft>
                <a:spcPts val="0"/>
              </a:spcAft>
              <a:buFontTx/>
              <a:buNone/>
              <a:defRPr/>
            </a:pPr>
            <a:r>
              <a:rPr lang="en-US" sz="2800" dirty="0">
                <a:solidFill>
                  <a:schemeClr val="bg1"/>
                </a:solidFill>
                <a:latin typeface="Garamond" pitchFamily="18" charset="0"/>
              </a:rPr>
              <a:t>			1</a:t>
            </a:r>
            <a:r>
              <a:rPr lang="en-US" sz="2800" baseline="30000" dirty="0">
                <a:solidFill>
                  <a:schemeClr val="bg1"/>
                </a:solidFill>
                <a:latin typeface="Garamond" pitchFamily="18" charset="0"/>
              </a:rPr>
              <a:t>st</a:t>
            </a:r>
            <a:r>
              <a:rPr lang="en-US" sz="2800" dirty="0">
                <a:solidFill>
                  <a:schemeClr val="bg1"/>
                </a:solidFill>
                <a:latin typeface="Garamond" pitchFamily="18" charset="0"/>
              </a:rPr>
              <a:t> unit  = </a:t>
            </a:r>
            <a:r>
              <a:rPr lang="en-US" sz="2800" dirty="0">
                <a:solidFill>
                  <a:srgbClr val="FFFF00"/>
                </a:solidFill>
                <a:latin typeface="Garamond" pitchFamily="18" charset="0"/>
              </a:rPr>
              <a:t>$1,093.24</a:t>
            </a:r>
            <a:r>
              <a:rPr lang="en-US" sz="2800" dirty="0">
                <a:solidFill>
                  <a:schemeClr val="bg1"/>
                </a:solidFill>
                <a:latin typeface="Garamond" pitchFamily="18" charset="0"/>
              </a:rPr>
              <a:t>			</a:t>
            </a:r>
          </a:p>
          <a:p>
            <a:pPr marL="533400" indent="-533400" eaLnBrk="1" fontAlgn="auto" hangingPunct="1">
              <a:spcAft>
                <a:spcPts val="0"/>
              </a:spcAft>
              <a:buFontTx/>
              <a:buNone/>
              <a:defRPr/>
            </a:pPr>
            <a:r>
              <a:rPr lang="en-US" sz="2800" dirty="0">
                <a:solidFill>
                  <a:schemeClr val="bg1"/>
                </a:solidFill>
                <a:latin typeface="Garamond" pitchFamily="18" charset="0"/>
              </a:rPr>
              <a:t>			2</a:t>
            </a:r>
            <a:r>
              <a:rPr lang="en-US" sz="2800" baseline="30000" dirty="0">
                <a:solidFill>
                  <a:schemeClr val="bg1"/>
                </a:solidFill>
                <a:latin typeface="Garamond" pitchFamily="18" charset="0"/>
              </a:rPr>
              <a:t>nd</a:t>
            </a:r>
            <a:r>
              <a:rPr lang="en-US" sz="2800" dirty="0">
                <a:solidFill>
                  <a:schemeClr val="bg1"/>
                </a:solidFill>
                <a:latin typeface="Garamond" pitchFamily="18" charset="0"/>
              </a:rPr>
              <a:t> unit = </a:t>
            </a:r>
            <a:r>
              <a:rPr lang="en-US" sz="2800" dirty="0">
                <a:solidFill>
                  <a:srgbClr val="FFFF00"/>
                </a:solidFill>
                <a:latin typeface="Garamond" pitchFamily="18" charset="0"/>
              </a:rPr>
              <a:t>$2,186.48</a:t>
            </a:r>
          </a:p>
          <a:p>
            <a:pPr marL="533400" indent="-533400" eaLnBrk="1" fontAlgn="auto" hangingPunct="1">
              <a:spcAft>
                <a:spcPts val="0"/>
              </a:spcAft>
              <a:buFontTx/>
              <a:buNone/>
              <a:defRPr/>
            </a:pPr>
            <a:r>
              <a:rPr lang="en-US" sz="2800" dirty="0">
                <a:solidFill>
                  <a:schemeClr val="bg1"/>
                </a:solidFill>
                <a:latin typeface="Garamond" pitchFamily="18" charset="0"/>
              </a:rPr>
              <a:t>			3</a:t>
            </a:r>
            <a:r>
              <a:rPr lang="en-US" sz="2800" baseline="30000" dirty="0">
                <a:solidFill>
                  <a:schemeClr val="bg1"/>
                </a:solidFill>
                <a:latin typeface="Garamond" pitchFamily="18" charset="0"/>
              </a:rPr>
              <a:t>rd</a:t>
            </a:r>
            <a:r>
              <a:rPr lang="en-US" sz="2800" dirty="0">
                <a:solidFill>
                  <a:schemeClr val="bg1"/>
                </a:solidFill>
                <a:latin typeface="Garamond" pitchFamily="18" charset="0"/>
              </a:rPr>
              <a:t> unit  = </a:t>
            </a:r>
            <a:r>
              <a:rPr lang="en-US" sz="2800" dirty="0">
                <a:solidFill>
                  <a:srgbClr val="FFFF00"/>
                </a:solidFill>
                <a:latin typeface="Garamond" pitchFamily="18" charset="0"/>
              </a:rPr>
              <a:t>$3,279.72</a:t>
            </a:r>
          </a:p>
          <a:p>
            <a:pPr marL="533400" indent="-533400" eaLnBrk="1" fontAlgn="auto" hangingPunct="1">
              <a:spcAft>
                <a:spcPts val="0"/>
              </a:spcAft>
              <a:buFontTx/>
              <a:buNone/>
              <a:defRPr/>
            </a:pPr>
            <a:r>
              <a:rPr lang="en-US" sz="2800" dirty="0">
                <a:solidFill>
                  <a:schemeClr val="bg1"/>
                </a:solidFill>
                <a:latin typeface="Garamond" pitchFamily="18" charset="0"/>
              </a:rPr>
              <a:t>			4</a:t>
            </a:r>
            <a:r>
              <a:rPr lang="en-US" sz="2800" baseline="30000" dirty="0">
                <a:solidFill>
                  <a:schemeClr val="bg1"/>
                </a:solidFill>
                <a:latin typeface="Garamond" pitchFamily="18" charset="0"/>
              </a:rPr>
              <a:t>th</a:t>
            </a:r>
            <a:r>
              <a:rPr lang="en-US" sz="2800" dirty="0">
                <a:solidFill>
                  <a:schemeClr val="bg1"/>
                </a:solidFill>
                <a:latin typeface="Garamond" pitchFamily="18" charset="0"/>
              </a:rPr>
              <a:t> unit  = </a:t>
            </a:r>
            <a:r>
              <a:rPr lang="en-US" sz="2800" dirty="0">
                <a:solidFill>
                  <a:srgbClr val="FFFF00"/>
                </a:solidFill>
                <a:latin typeface="Garamond" pitchFamily="18" charset="0"/>
              </a:rPr>
              <a:t>$4,372.96</a:t>
            </a:r>
            <a:endParaRPr lang="en-US" sz="2800" b="1" dirty="0">
              <a:solidFill>
                <a:srgbClr val="FFFF00"/>
              </a:solidFill>
              <a:latin typeface="Garamond" pitchFamily="18" charset="0"/>
            </a:endParaRPr>
          </a:p>
          <a:p>
            <a:pPr marL="0" indent="0" algn="ctr">
              <a:buNone/>
            </a:pPr>
            <a:endParaRPr lang="en-US" dirty="0"/>
          </a:p>
        </p:txBody>
      </p:sp>
      <p:sp>
        <p:nvSpPr>
          <p:cNvPr id="8" name="TextBox 7">
            <a:extLst>
              <a:ext uri="{FF2B5EF4-FFF2-40B4-BE49-F238E27FC236}">
                <a16:creationId xmlns:a16="http://schemas.microsoft.com/office/drawing/2014/main" id="{23AC6DF7-57CC-42E4-A2C8-4F92113EE902}"/>
              </a:ext>
            </a:extLst>
          </p:cNvPr>
          <p:cNvSpPr txBox="1"/>
          <p:nvPr/>
        </p:nvSpPr>
        <p:spPr>
          <a:xfrm>
            <a:off x="3154771" y="-381263"/>
            <a:ext cx="8755692" cy="1938992"/>
          </a:xfrm>
          <a:prstGeom prst="rect">
            <a:avLst/>
          </a:prstGeom>
          <a:noFill/>
        </p:spPr>
        <p:txBody>
          <a:bodyPr wrap="square">
            <a:spAutoFit/>
          </a:bodyPr>
          <a:lstStyle/>
          <a:p>
            <a:pPr algn="ctr"/>
            <a:endParaRPr lang="en-US" sz="6000" u="sng" dirty="0">
              <a:solidFill>
                <a:schemeClr val="bg1"/>
              </a:solidFill>
              <a:effectLst/>
              <a:latin typeface="Garamond" pitchFamily="18" charset="0"/>
            </a:endParaRPr>
          </a:p>
          <a:p>
            <a:pPr algn="ctr"/>
            <a:r>
              <a:rPr lang="en-US" sz="6000" u="sng" dirty="0">
                <a:solidFill>
                  <a:schemeClr val="bg1"/>
                </a:solidFill>
                <a:effectLst/>
                <a:latin typeface="Garamond" pitchFamily="18" charset="0"/>
              </a:rPr>
              <a:t>How Much is an Incentive?</a:t>
            </a:r>
            <a:endParaRPr lang="en-US" sz="6000" u="sng" dirty="0">
              <a:solidFill>
                <a:schemeClr val="bg1"/>
              </a:solidFill>
              <a:latin typeface="Garamond" panose="02020404030301010803" pitchFamily="18" charset="0"/>
            </a:endParaRPr>
          </a:p>
        </p:txBody>
      </p:sp>
      <p:pic>
        <p:nvPicPr>
          <p:cNvPr id="6" name="Picture 4" descr="MCj04247840000[1]">
            <a:extLst>
              <a:ext uri="{FF2B5EF4-FFF2-40B4-BE49-F238E27FC236}">
                <a16:creationId xmlns:a16="http://schemas.microsoft.com/office/drawing/2014/main" id="{86B7881D-3B50-48B3-B1FE-8DB07797609D}"/>
              </a:ext>
            </a:extLst>
          </p:cNvPr>
          <p:cNvPicPr>
            <a:picLocks noChangeAspect="1" noChangeArrowheads="1"/>
          </p:cNvPicPr>
          <p:nvPr/>
        </p:nvPicPr>
        <p:blipFill>
          <a:blip r:embed="rId2" cstate="print"/>
          <a:srcRect/>
          <a:stretch>
            <a:fillRect/>
          </a:stretch>
        </p:blipFill>
        <p:spPr bwMode="auto">
          <a:xfrm>
            <a:off x="6748398" y="4769285"/>
            <a:ext cx="2155825" cy="1295400"/>
          </a:xfrm>
          <a:prstGeom prst="rect">
            <a:avLst/>
          </a:prstGeom>
          <a:noFill/>
          <a:ln w="9525">
            <a:noFill/>
            <a:miter lim="800000"/>
            <a:headEnd/>
            <a:tailEnd/>
          </a:ln>
        </p:spPr>
      </p:pic>
    </p:spTree>
    <p:extLst>
      <p:ext uri="{BB962C8B-B14F-4D97-AF65-F5344CB8AC3E}">
        <p14:creationId xmlns:p14="http://schemas.microsoft.com/office/powerpoint/2010/main" val="17535573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p:txBody>
          <a:bodyPr>
            <a:noAutofit/>
          </a:bodyPr>
          <a:lstStyle/>
          <a:p>
            <a:br>
              <a:rPr lang="en-US" sz="6000" dirty="0">
                <a:solidFill>
                  <a:schemeClr val="bg1"/>
                </a:solidFill>
                <a:latin typeface="Garamond" panose="02020404030301010803"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a:xfrm>
            <a:off x="838200" y="2141537"/>
            <a:ext cx="10515600" cy="4351338"/>
          </a:xfrm>
        </p:spPr>
        <p:txBody>
          <a:bodyPr>
            <a:normAutofit/>
          </a:bodyPr>
          <a:lstStyle/>
          <a:p>
            <a:endParaRPr lang="en-US" dirty="0"/>
          </a:p>
          <a:p>
            <a:pPr marL="0" indent="0" algn="ctr">
              <a:buNone/>
            </a:pPr>
            <a:endParaRPr lang="en-US" dirty="0"/>
          </a:p>
          <a:p>
            <a:pPr marL="0" indent="0" algn="ctr">
              <a:buNone/>
            </a:pPr>
            <a:endParaRPr lang="en-US" dirty="0"/>
          </a:p>
        </p:txBody>
      </p:sp>
      <p:sp>
        <p:nvSpPr>
          <p:cNvPr id="8" name="TextBox 7">
            <a:extLst>
              <a:ext uri="{FF2B5EF4-FFF2-40B4-BE49-F238E27FC236}">
                <a16:creationId xmlns:a16="http://schemas.microsoft.com/office/drawing/2014/main" id="{23AC6DF7-57CC-42E4-A2C8-4F92113EE902}"/>
              </a:ext>
            </a:extLst>
          </p:cNvPr>
          <p:cNvSpPr txBox="1"/>
          <p:nvPr/>
        </p:nvSpPr>
        <p:spPr>
          <a:xfrm>
            <a:off x="2893512" y="520074"/>
            <a:ext cx="9031265" cy="1938992"/>
          </a:xfrm>
          <a:prstGeom prst="rect">
            <a:avLst/>
          </a:prstGeom>
          <a:noFill/>
        </p:spPr>
        <p:txBody>
          <a:bodyPr wrap="square">
            <a:spAutoFit/>
          </a:bodyPr>
          <a:lstStyle/>
          <a:p>
            <a:pPr algn="ctr"/>
            <a:endParaRPr lang="en-US" sz="6000" u="sng" dirty="0">
              <a:solidFill>
                <a:schemeClr val="bg1"/>
              </a:solidFill>
              <a:effectLst/>
              <a:latin typeface="Garamond" pitchFamily="18" charset="0"/>
            </a:endParaRPr>
          </a:p>
          <a:p>
            <a:pPr algn="ctr"/>
            <a:r>
              <a:rPr lang="en-US" sz="6000" u="sng" dirty="0">
                <a:solidFill>
                  <a:schemeClr val="bg1"/>
                </a:solidFill>
                <a:latin typeface="Garamond" panose="02020404030301010803" pitchFamily="18" charset="0"/>
              </a:rPr>
              <a:t>How do I find my incentive?</a:t>
            </a:r>
          </a:p>
        </p:txBody>
      </p:sp>
      <p:pic>
        <p:nvPicPr>
          <p:cNvPr id="9" name="Content Placeholder 5">
            <a:extLst>
              <a:ext uri="{FF2B5EF4-FFF2-40B4-BE49-F238E27FC236}">
                <a16:creationId xmlns:a16="http://schemas.microsoft.com/office/drawing/2014/main" id="{126AC4B7-59AA-4552-AD18-6460D3A1D6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56558" y="2459066"/>
            <a:ext cx="8505172" cy="4089748"/>
          </a:xfrm>
          <a:prstGeom prst="rect">
            <a:avLst/>
          </a:prstGeom>
        </p:spPr>
      </p:pic>
    </p:spTree>
    <p:extLst>
      <p:ext uri="{BB962C8B-B14F-4D97-AF65-F5344CB8AC3E}">
        <p14:creationId xmlns:p14="http://schemas.microsoft.com/office/powerpoint/2010/main" val="25278261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63138" y="0"/>
            <a:ext cx="7816788" cy="1325563"/>
          </a:xfrm>
        </p:spPr>
        <p:txBody>
          <a:bodyPr>
            <a:noAutofit/>
          </a:bodyPr>
          <a:lstStyle/>
          <a:p>
            <a:br>
              <a:rPr lang="en-US" sz="6000" dirty="0">
                <a:solidFill>
                  <a:schemeClr val="bg1"/>
                </a:solidFill>
                <a:latin typeface="Garamond" pitchFamily="18" charset="0"/>
              </a:rPr>
            </a:br>
            <a:br>
              <a:rPr lang="en-US" sz="6000" dirty="0">
                <a:solidFill>
                  <a:schemeClr val="bg1"/>
                </a:solidFill>
                <a:latin typeface="Garamond" pitchFamily="18" charset="0"/>
              </a:rPr>
            </a:br>
            <a:r>
              <a:rPr lang="en-US" sz="6000" dirty="0">
                <a:solidFill>
                  <a:schemeClr val="bg1"/>
                </a:solidFill>
                <a:effectLst/>
                <a:latin typeface="Garamond" pitchFamily="18" charset="0"/>
              </a:rPr>
              <a:t>When Will I Receive My                </a:t>
            </a:r>
            <a:r>
              <a:rPr lang="en-US" sz="6000" u="sng" dirty="0">
                <a:solidFill>
                  <a:schemeClr val="bg1"/>
                </a:solidFill>
                <a:effectLst/>
                <a:latin typeface="Garamond" pitchFamily="18" charset="0"/>
              </a:rPr>
              <a:t>Incentive Payment?</a:t>
            </a:r>
            <a:endParaRPr lang="en-US" sz="6000" u="sng" dirty="0">
              <a:solidFill>
                <a:schemeClr val="bg1"/>
              </a:solidFill>
              <a:latin typeface="Garamond"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a:xfrm>
            <a:off x="800622" y="2254685"/>
            <a:ext cx="11211838" cy="4359058"/>
          </a:xfrm>
        </p:spPr>
        <p:txBody>
          <a:bodyPr>
            <a:normAutofit fontScale="92500" lnSpcReduction="20000"/>
          </a:bodyPr>
          <a:lstStyle/>
          <a:p>
            <a:endParaRPr lang="en-US" dirty="0"/>
          </a:p>
          <a:p>
            <a:pPr marL="0" indent="0" algn="ctr">
              <a:buNone/>
            </a:pPr>
            <a:endParaRPr lang="en-US" dirty="0">
              <a:solidFill>
                <a:schemeClr val="bg1"/>
              </a:solidFill>
            </a:endParaRPr>
          </a:p>
          <a:p>
            <a:pPr marL="109537" indent="0" eaLnBrk="1" hangingPunct="1">
              <a:lnSpc>
                <a:spcPct val="80000"/>
              </a:lnSpc>
              <a:buClr>
                <a:schemeClr val="tx1"/>
              </a:buClr>
              <a:buNone/>
            </a:pPr>
            <a:r>
              <a:rPr lang="en-US" sz="2800" dirty="0">
                <a:solidFill>
                  <a:schemeClr val="bg1"/>
                </a:solidFill>
                <a:latin typeface="Garamond" pitchFamily="18" charset="0"/>
              </a:rPr>
              <a:t>Once you reach your 40 hours, DLG will mail notice to the Official, the County Judge/Executive, the County Treasurer, and the State Auditors Office.</a:t>
            </a:r>
          </a:p>
          <a:p>
            <a:pPr marL="109537" indent="0" eaLnBrk="1" hangingPunct="1">
              <a:lnSpc>
                <a:spcPct val="80000"/>
              </a:lnSpc>
              <a:buClr>
                <a:schemeClr val="tx1"/>
              </a:buClr>
              <a:buNone/>
            </a:pPr>
            <a:endParaRPr lang="en-US" sz="2800" dirty="0">
              <a:solidFill>
                <a:schemeClr val="bg1"/>
              </a:solidFill>
              <a:latin typeface="Garamond" pitchFamily="18" charset="0"/>
            </a:endParaRPr>
          </a:p>
          <a:p>
            <a:pPr marL="109537" indent="0" eaLnBrk="1" hangingPunct="1">
              <a:lnSpc>
                <a:spcPct val="80000"/>
              </a:lnSpc>
              <a:buClr>
                <a:schemeClr val="tx1"/>
              </a:buClr>
              <a:buNone/>
            </a:pPr>
            <a:r>
              <a:rPr lang="en-US" sz="2800" dirty="0">
                <a:solidFill>
                  <a:schemeClr val="bg1"/>
                </a:solidFill>
                <a:latin typeface="Garamond" pitchFamily="18" charset="0"/>
              </a:rPr>
              <a:t>Remember, the incentive payment is issued from County funds</a:t>
            </a:r>
          </a:p>
          <a:p>
            <a:pPr lvl="1" eaLnBrk="1" hangingPunct="1">
              <a:lnSpc>
                <a:spcPct val="80000"/>
              </a:lnSpc>
              <a:buClr>
                <a:schemeClr val="tx1"/>
              </a:buClr>
              <a:buFontTx/>
              <a:buChar char="•"/>
            </a:pPr>
            <a:r>
              <a:rPr lang="en-US" dirty="0">
                <a:solidFill>
                  <a:schemeClr val="bg1"/>
                </a:solidFill>
                <a:latin typeface="Garamond" pitchFamily="18" charset="0"/>
              </a:rPr>
              <a:t>It must be budgeted </a:t>
            </a:r>
          </a:p>
          <a:p>
            <a:pPr lvl="1" eaLnBrk="1" hangingPunct="1">
              <a:lnSpc>
                <a:spcPct val="80000"/>
              </a:lnSpc>
              <a:buClr>
                <a:schemeClr val="tx1"/>
              </a:buClr>
              <a:buFontTx/>
              <a:buChar char="•"/>
            </a:pPr>
            <a:r>
              <a:rPr lang="en-US" dirty="0">
                <a:solidFill>
                  <a:schemeClr val="bg1"/>
                </a:solidFill>
                <a:latin typeface="Garamond" pitchFamily="18" charset="0"/>
              </a:rPr>
              <a:t>It is subject to fiscal court review </a:t>
            </a:r>
          </a:p>
          <a:p>
            <a:pPr lvl="1" eaLnBrk="1" hangingPunct="1">
              <a:lnSpc>
                <a:spcPct val="80000"/>
              </a:lnSpc>
              <a:buClr>
                <a:schemeClr val="tx1"/>
              </a:buClr>
              <a:buFontTx/>
              <a:buChar char="•"/>
            </a:pPr>
            <a:r>
              <a:rPr lang="en-US" dirty="0">
                <a:solidFill>
                  <a:schemeClr val="bg1"/>
                </a:solidFill>
                <a:latin typeface="Garamond" pitchFamily="18" charset="0"/>
              </a:rPr>
              <a:t>It is subject to all State &amp; Federal withholdings </a:t>
            </a:r>
          </a:p>
          <a:p>
            <a:pPr lvl="1" eaLnBrk="1" hangingPunct="1">
              <a:lnSpc>
                <a:spcPct val="80000"/>
              </a:lnSpc>
              <a:buClr>
                <a:schemeClr val="tx1"/>
              </a:buClr>
              <a:buFontTx/>
              <a:buChar char="•"/>
            </a:pPr>
            <a:endParaRPr lang="en-US" sz="1100" b="1" dirty="0">
              <a:solidFill>
                <a:srgbClr val="EB0117"/>
              </a:solidFill>
              <a:latin typeface="Garamond" pitchFamily="18" charset="0"/>
            </a:endParaRPr>
          </a:p>
          <a:p>
            <a:pPr marL="109537" indent="0" eaLnBrk="1" hangingPunct="1">
              <a:lnSpc>
                <a:spcPct val="80000"/>
              </a:lnSpc>
              <a:buClr>
                <a:schemeClr val="tx1"/>
              </a:buClr>
              <a:buSzPct val="150000"/>
              <a:buNone/>
            </a:pPr>
            <a:r>
              <a:rPr lang="en-US" sz="2800" b="1" dirty="0">
                <a:solidFill>
                  <a:srgbClr val="FFFF00"/>
                </a:solidFill>
                <a:latin typeface="Garamond" pitchFamily="18" charset="0"/>
              </a:rPr>
              <a:t>Payment can not be issued until the authorization letter has been received by your treasurer.</a:t>
            </a:r>
          </a:p>
          <a:p>
            <a:pPr marL="109537" indent="0" eaLnBrk="1" hangingPunct="1">
              <a:lnSpc>
                <a:spcPct val="80000"/>
              </a:lnSpc>
              <a:buClr>
                <a:schemeClr val="tx1"/>
              </a:buClr>
              <a:buSzPct val="150000"/>
              <a:buNone/>
            </a:pPr>
            <a:r>
              <a:rPr lang="en-US" sz="2800" b="1" dirty="0">
                <a:solidFill>
                  <a:srgbClr val="FFFF00"/>
                </a:solidFill>
                <a:latin typeface="Garamond" pitchFamily="18" charset="0"/>
              </a:rPr>
              <a:t>Incentive payments are not allowed on Standing Orders. </a:t>
            </a:r>
          </a:p>
          <a:p>
            <a:pPr lvl="1" eaLnBrk="1" hangingPunct="1">
              <a:buNone/>
            </a:pPr>
            <a:endParaRPr lang="en-US" sz="3200" dirty="0">
              <a:solidFill>
                <a:schemeClr val="bg1"/>
              </a:solidFill>
              <a:latin typeface="Garamond" panose="02020404030301010803" pitchFamily="18" charset="0"/>
            </a:endParaRPr>
          </a:p>
        </p:txBody>
      </p:sp>
    </p:spTree>
    <p:extLst>
      <p:ext uri="{BB962C8B-B14F-4D97-AF65-F5344CB8AC3E}">
        <p14:creationId xmlns:p14="http://schemas.microsoft.com/office/powerpoint/2010/main" val="11373148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759081" y="143691"/>
            <a:ext cx="7816788" cy="388711"/>
          </a:xfrm>
        </p:spPr>
        <p:txBody>
          <a:bodyPr>
            <a:noAutofit/>
          </a:bodyPr>
          <a:lstStyle/>
          <a:p>
            <a:br>
              <a:rPr lang="en-US" sz="6000" dirty="0">
                <a:solidFill>
                  <a:schemeClr val="bg1"/>
                </a:solidFill>
                <a:latin typeface="Garamond" pitchFamily="18" charset="0"/>
              </a:rPr>
            </a:br>
            <a:br>
              <a:rPr lang="en-US" sz="6000" dirty="0">
                <a:solidFill>
                  <a:schemeClr val="bg1"/>
                </a:solidFill>
                <a:latin typeface="Garamond" pitchFamily="18" charset="0"/>
              </a:rPr>
            </a:br>
            <a:r>
              <a:rPr lang="en-US" sz="6000" b="1" dirty="0">
                <a:solidFill>
                  <a:schemeClr val="bg1"/>
                </a:solidFill>
                <a:effectLst/>
                <a:latin typeface="Garamond" pitchFamily="18" charset="0"/>
              </a:rPr>
              <a:t>When Are Incentive </a:t>
            </a:r>
            <a:r>
              <a:rPr lang="en-US" sz="6000" b="1" u="sng" dirty="0">
                <a:solidFill>
                  <a:schemeClr val="bg1"/>
                </a:solidFill>
                <a:effectLst/>
                <a:latin typeface="Garamond" pitchFamily="18" charset="0"/>
              </a:rPr>
              <a:t>Letters Issued</a:t>
            </a:r>
            <a:endParaRPr lang="en-US" sz="6000" u="sng" dirty="0">
              <a:solidFill>
                <a:schemeClr val="bg1"/>
              </a:solidFill>
              <a:latin typeface="Garamond"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a:xfrm>
            <a:off x="800622" y="2254685"/>
            <a:ext cx="11211838" cy="4359058"/>
          </a:xfrm>
        </p:spPr>
        <p:txBody>
          <a:bodyPr>
            <a:normAutofit/>
          </a:bodyPr>
          <a:lstStyle/>
          <a:p>
            <a:endParaRPr lang="en-US" dirty="0"/>
          </a:p>
          <a:p>
            <a:pPr marL="0" indent="0" algn="ctr">
              <a:buNone/>
            </a:pPr>
            <a:endParaRPr lang="en-US" dirty="0">
              <a:solidFill>
                <a:schemeClr val="bg1"/>
              </a:solidFill>
            </a:endParaRPr>
          </a:p>
          <a:p>
            <a:pPr marL="109537" indent="0">
              <a:buNone/>
              <a:defRPr/>
            </a:pPr>
            <a:r>
              <a:rPr lang="en-US" sz="2600" dirty="0">
                <a:solidFill>
                  <a:schemeClr val="bg1"/>
                </a:solidFill>
                <a:latin typeface="Garamond" pitchFamily="18" charset="0"/>
              </a:rPr>
              <a:t>On average, DLG issues incentive letters twice a month (around the 15</a:t>
            </a:r>
            <a:r>
              <a:rPr lang="en-US" sz="2600" baseline="30000" dirty="0">
                <a:solidFill>
                  <a:schemeClr val="bg1"/>
                </a:solidFill>
                <a:latin typeface="Garamond" pitchFamily="18" charset="0"/>
              </a:rPr>
              <a:t>th</a:t>
            </a:r>
            <a:r>
              <a:rPr lang="en-US" sz="2600" dirty="0">
                <a:solidFill>
                  <a:schemeClr val="bg1"/>
                </a:solidFill>
                <a:latin typeface="Garamond" pitchFamily="18" charset="0"/>
              </a:rPr>
              <a:t> and the 30</a:t>
            </a:r>
            <a:r>
              <a:rPr lang="en-US" sz="2600" baseline="30000" dirty="0">
                <a:solidFill>
                  <a:schemeClr val="bg1"/>
                </a:solidFill>
                <a:latin typeface="Garamond" pitchFamily="18" charset="0"/>
              </a:rPr>
              <a:t>th</a:t>
            </a:r>
            <a:r>
              <a:rPr lang="en-US" sz="2600" dirty="0">
                <a:solidFill>
                  <a:schemeClr val="bg1"/>
                </a:solidFill>
                <a:latin typeface="Garamond" pitchFamily="18" charset="0"/>
              </a:rPr>
              <a:t>).  However, there are times when the period between incentive letters are once a month.  </a:t>
            </a:r>
          </a:p>
          <a:p>
            <a:pPr marL="109537" indent="0">
              <a:buNone/>
              <a:defRPr/>
            </a:pPr>
            <a:endParaRPr lang="en-US" sz="2600" dirty="0">
              <a:solidFill>
                <a:schemeClr val="bg1"/>
              </a:solidFill>
              <a:latin typeface="Garamond" pitchFamily="18" charset="0"/>
            </a:endParaRPr>
          </a:p>
          <a:p>
            <a:pPr marL="109537" indent="0">
              <a:buNone/>
              <a:defRPr/>
            </a:pPr>
            <a:r>
              <a:rPr lang="en-US" sz="2600" dirty="0">
                <a:solidFill>
                  <a:schemeClr val="bg1"/>
                </a:solidFill>
                <a:latin typeface="Garamond" pitchFamily="18" charset="0"/>
              </a:rPr>
              <a:t>Letters are not issued during the months of May and June while we are working on fiscal court budgets. </a:t>
            </a:r>
          </a:p>
          <a:p>
            <a:pPr lvl="1" eaLnBrk="1" hangingPunct="1">
              <a:buNone/>
            </a:pPr>
            <a:endParaRPr lang="en-US" sz="3200" dirty="0">
              <a:solidFill>
                <a:schemeClr val="bg1"/>
              </a:solidFill>
              <a:latin typeface="Garamond" panose="02020404030301010803" pitchFamily="18" charset="0"/>
            </a:endParaRPr>
          </a:p>
        </p:txBody>
      </p:sp>
    </p:spTree>
    <p:extLst>
      <p:ext uri="{BB962C8B-B14F-4D97-AF65-F5344CB8AC3E}">
        <p14:creationId xmlns:p14="http://schemas.microsoft.com/office/powerpoint/2010/main" val="42048180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itchFamily="18" charset="0"/>
              </a:rPr>
            </a:br>
            <a:br>
              <a:rPr lang="en-US" sz="6000" dirty="0">
                <a:solidFill>
                  <a:schemeClr val="bg1"/>
                </a:solidFill>
                <a:latin typeface="Garamond" pitchFamily="18" charset="0"/>
              </a:rPr>
            </a:br>
            <a:r>
              <a:rPr lang="en-US" sz="6000" u="sng" dirty="0">
                <a:solidFill>
                  <a:schemeClr val="bg1"/>
                </a:solidFill>
                <a:effectLst/>
                <a:latin typeface="Garamond" pitchFamily="18" charset="0"/>
              </a:rPr>
              <a:t>Your Training Record</a:t>
            </a:r>
            <a:endParaRPr lang="en-US" sz="6000" u="sng" dirty="0">
              <a:solidFill>
                <a:schemeClr val="bg1"/>
              </a:solidFill>
              <a:latin typeface="Garamond"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a:xfrm>
            <a:off x="800622" y="2254685"/>
            <a:ext cx="11211838" cy="4359058"/>
          </a:xfrm>
        </p:spPr>
        <p:txBody>
          <a:bodyPr>
            <a:normAutofit lnSpcReduction="10000"/>
          </a:bodyPr>
          <a:lstStyle/>
          <a:p>
            <a:endParaRPr lang="en-US" dirty="0"/>
          </a:p>
          <a:p>
            <a:pPr marL="0" indent="0" algn="ctr">
              <a:buNone/>
            </a:pPr>
            <a:endParaRPr lang="en-US" sz="2600" dirty="0">
              <a:solidFill>
                <a:schemeClr val="bg1"/>
              </a:solidFill>
            </a:endParaRPr>
          </a:p>
          <a:p>
            <a:pPr marL="234950" indent="-234950" algn="just" eaLnBrk="1" fontAlgn="auto" hangingPunct="1">
              <a:spcAft>
                <a:spcPts val="0"/>
              </a:spcAft>
              <a:buFont typeface="Arial" panose="020B0604020202020204" pitchFamily="34" charset="0"/>
              <a:buChar char="•"/>
              <a:defRPr/>
            </a:pPr>
            <a:r>
              <a:rPr lang="en-US" sz="2600" b="1" dirty="0">
                <a:solidFill>
                  <a:schemeClr val="bg1"/>
                </a:solidFill>
                <a:latin typeface="Garamond" pitchFamily="18" charset="0"/>
              </a:rPr>
              <a:t>Reflects what you have certified that you attended on your Proof of Attendance Forms (POAs).  So fill them out accurately!</a:t>
            </a:r>
          </a:p>
          <a:p>
            <a:pPr marL="234950" indent="-234950" algn="just" eaLnBrk="1" fontAlgn="auto" hangingPunct="1">
              <a:spcAft>
                <a:spcPts val="0"/>
              </a:spcAft>
              <a:buFont typeface="Arial" panose="020B0604020202020204" pitchFamily="34" charset="0"/>
              <a:buChar char="•"/>
              <a:defRPr/>
            </a:pPr>
            <a:endParaRPr lang="en-US" sz="2600" b="1" dirty="0">
              <a:solidFill>
                <a:schemeClr val="bg1"/>
              </a:solidFill>
              <a:latin typeface="Garamond" pitchFamily="18" charset="0"/>
            </a:endParaRPr>
          </a:p>
          <a:p>
            <a:pPr marL="234950" indent="-234950" algn="just" eaLnBrk="1" fontAlgn="auto" hangingPunct="1">
              <a:spcAft>
                <a:spcPts val="0"/>
              </a:spcAft>
              <a:buFont typeface="Arial" panose="020B0604020202020204" pitchFamily="34" charset="0"/>
              <a:buChar char="•"/>
              <a:defRPr/>
            </a:pPr>
            <a:r>
              <a:rPr lang="en-US" sz="2600" b="1" dirty="0">
                <a:solidFill>
                  <a:schemeClr val="bg1"/>
                </a:solidFill>
                <a:latin typeface="Garamond" pitchFamily="18" charset="0"/>
              </a:rPr>
              <a:t>If you need to leave the session to make a phone call, please make it very brief or mark on your POA for the amount of time you left the session. </a:t>
            </a:r>
          </a:p>
          <a:p>
            <a:pPr marL="0" indent="0" algn="just" eaLnBrk="1" fontAlgn="auto" hangingPunct="1">
              <a:spcAft>
                <a:spcPts val="0"/>
              </a:spcAft>
              <a:buNone/>
              <a:defRPr/>
            </a:pPr>
            <a:endParaRPr lang="en-US" sz="2600" b="1" dirty="0">
              <a:solidFill>
                <a:schemeClr val="bg1"/>
              </a:solidFill>
              <a:latin typeface="Garamond" pitchFamily="18" charset="0"/>
            </a:endParaRPr>
          </a:p>
          <a:p>
            <a:pPr marL="234950" indent="-234950" algn="just" eaLnBrk="1" fontAlgn="auto" hangingPunct="1">
              <a:spcAft>
                <a:spcPts val="0"/>
              </a:spcAft>
              <a:buFont typeface="Arial" panose="020B0604020202020204" pitchFamily="34" charset="0"/>
              <a:buChar char="•"/>
              <a:defRPr/>
            </a:pPr>
            <a:r>
              <a:rPr lang="en-US" sz="2600" b="1" u="sng" dirty="0">
                <a:solidFill>
                  <a:srgbClr val="FFFF00"/>
                </a:solidFill>
                <a:latin typeface="Garamond" pitchFamily="18" charset="0"/>
              </a:rPr>
              <a:t>Your record is Subject To Open Records Requests!!! As are all of your Proof of Attendance Forms.</a:t>
            </a:r>
          </a:p>
          <a:p>
            <a:pPr lvl="1" eaLnBrk="1" hangingPunct="1">
              <a:buNone/>
            </a:pPr>
            <a:endParaRPr lang="en-US" sz="3200" dirty="0">
              <a:solidFill>
                <a:schemeClr val="bg1"/>
              </a:solidFill>
              <a:latin typeface="Garamond" panose="02020404030301010803" pitchFamily="18" charset="0"/>
            </a:endParaRPr>
          </a:p>
        </p:txBody>
      </p:sp>
    </p:spTree>
    <p:extLst>
      <p:ext uri="{BB962C8B-B14F-4D97-AF65-F5344CB8AC3E}">
        <p14:creationId xmlns:p14="http://schemas.microsoft.com/office/powerpoint/2010/main" val="11464828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10886" y="929122"/>
            <a:ext cx="7816788" cy="1325563"/>
          </a:xfrm>
        </p:spPr>
        <p:txBody>
          <a:bodyPr>
            <a:noAutofit/>
          </a:bodyPr>
          <a:lstStyle/>
          <a:p>
            <a:br>
              <a:rPr lang="en-US" sz="6000" dirty="0">
                <a:solidFill>
                  <a:schemeClr val="bg1"/>
                </a:solidFill>
                <a:latin typeface="Garamond" pitchFamily="18" charset="0"/>
              </a:rPr>
            </a:br>
            <a:r>
              <a:rPr lang="en-US" sz="6000" u="sng" dirty="0">
                <a:solidFill>
                  <a:schemeClr val="bg1"/>
                </a:solidFill>
                <a:latin typeface="Garamond" pitchFamily="18" charset="0"/>
              </a:rPr>
              <a:t>Other Training Questions</a:t>
            </a:r>
            <a:br>
              <a:rPr lang="en-US" sz="6000" u="sng" dirty="0">
                <a:solidFill>
                  <a:schemeClr val="bg1"/>
                </a:solidFill>
                <a:latin typeface="Garamond" pitchFamily="18" charset="0"/>
              </a:rPr>
            </a:br>
            <a:br>
              <a:rPr lang="en-US" sz="6000" dirty="0">
                <a:solidFill>
                  <a:schemeClr val="bg1"/>
                </a:solidFill>
                <a:latin typeface="Garamond" pitchFamily="18" charset="0"/>
              </a:rPr>
            </a:br>
            <a:endParaRPr lang="en-US" sz="6000" u="sng" dirty="0">
              <a:solidFill>
                <a:schemeClr val="bg1"/>
              </a:solidFill>
              <a:latin typeface="Garamond"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a:xfrm>
            <a:off x="800622" y="2254685"/>
            <a:ext cx="11211838" cy="4359058"/>
          </a:xfrm>
        </p:spPr>
        <p:txBody>
          <a:bodyPr>
            <a:normAutofit/>
          </a:bodyPr>
          <a:lstStyle/>
          <a:p>
            <a:endParaRPr lang="en-US" dirty="0"/>
          </a:p>
          <a:p>
            <a:pPr marL="0" indent="0" algn="ctr">
              <a:buNone/>
            </a:pPr>
            <a:endParaRPr lang="en-US" sz="2600" dirty="0">
              <a:solidFill>
                <a:schemeClr val="bg1"/>
              </a:solidFill>
            </a:endParaRPr>
          </a:p>
          <a:p>
            <a:pPr eaLnBrk="1" hangingPunct="1">
              <a:buFont typeface="Wingdings" pitchFamily="2" charset="2"/>
              <a:buNone/>
            </a:pPr>
            <a:r>
              <a:rPr lang="en-US" dirty="0">
                <a:solidFill>
                  <a:schemeClr val="bg1"/>
                </a:solidFill>
                <a:latin typeface="Garamond" pitchFamily="18" charset="0"/>
              </a:rPr>
              <a:t>   If you have any question about the Elected County Officials Training Program please contact Wendy Thompson at: </a:t>
            </a:r>
          </a:p>
          <a:p>
            <a:pPr algn="just" eaLnBrk="1" hangingPunct="1">
              <a:buFont typeface="Wingdings" pitchFamily="2" charset="2"/>
              <a:buNone/>
            </a:pPr>
            <a:endParaRPr lang="en-US" dirty="0">
              <a:solidFill>
                <a:schemeClr val="bg1"/>
              </a:solidFill>
              <a:latin typeface="Garamond" pitchFamily="18" charset="0"/>
            </a:endParaRPr>
          </a:p>
          <a:p>
            <a:pPr lvl="1" algn="just" eaLnBrk="1" hangingPunct="1">
              <a:buClr>
                <a:schemeClr val="tx1"/>
              </a:buClr>
              <a:buFontTx/>
              <a:buChar char="•"/>
            </a:pPr>
            <a:r>
              <a:rPr lang="en-US" sz="3000" dirty="0">
                <a:solidFill>
                  <a:schemeClr val="bg1"/>
                </a:solidFill>
                <a:latin typeface="Garamond" pitchFamily="18" charset="0"/>
              </a:rPr>
              <a:t>Toll Free Phone: 1-800-346-5606</a:t>
            </a:r>
          </a:p>
          <a:p>
            <a:pPr marL="392113" lvl="1" indent="0" algn="just" eaLnBrk="1" hangingPunct="1">
              <a:buClr>
                <a:schemeClr val="tx1"/>
              </a:buClr>
              <a:buNone/>
            </a:pPr>
            <a:endParaRPr lang="en-US" sz="1000" dirty="0">
              <a:solidFill>
                <a:schemeClr val="bg1"/>
              </a:solidFill>
              <a:latin typeface="Garamond" pitchFamily="18" charset="0"/>
            </a:endParaRPr>
          </a:p>
          <a:p>
            <a:pPr lvl="1" algn="just" eaLnBrk="1" hangingPunct="1">
              <a:buClr>
                <a:schemeClr val="tx1"/>
              </a:buClr>
              <a:buFontTx/>
              <a:buChar char="•"/>
            </a:pPr>
            <a:r>
              <a:rPr lang="en-US" sz="3000" dirty="0">
                <a:solidFill>
                  <a:schemeClr val="bg1"/>
                </a:solidFill>
                <a:latin typeface="Garamond" pitchFamily="18" charset="0"/>
              </a:rPr>
              <a:t>Direct to Desk: 502-892-3479 </a:t>
            </a:r>
          </a:p>
          <a:p>
            <a:pPr lvl="1" algn="just" eaLnBrk="1" hangingPunct="1">
              <a:buClr>
                <a:schemeClr val="tx1"/>
              </a:buClr>
              <a:buFontTx/>
              <a:buChar char="•"/>
            </a:pPr>
            <a:endParaRPr lang="en-US" sz="1100" dirty="0">
              <a:latin typeface="Garamond" pitchFamily="18" charset="0"/>
            </a:endParaRPr>
          </a:p>
          <a:p>
            <a:pPr lvl="1" algn="just" eaLnBrk="1" hangingPunct="1">
              <a:buClr>
                <a:schemeClr val="tx1"/>
              </a:buClr>
              <a:buFontTx/>
              <a:buChar char="•"/>
            </a:pPr>
            <a:r>
              <a:rPr lang="en-US" sz="3000" dirty="0">
                <a:solidFill>
                  <a:schemeClr val="bg1"/>
                </a:solidFill>
                <a:latin typeface="Garamond" pitchFamily="18" charset="0"/>
              </a:rPr>
              <a:t>E-mail:</a:t>
            </a:r>
            <a:r>
              <a:rPr lang="en-US" sz="3000" dirty="0">
                <a:latin typeface="Garamond" pitchFamily="18" charset="0"/>
              </a:rPr>
              <a:t> </a:t>
            </a:r>
            <a:r>
              <a:rPr lang="en-US" sz="3000" b="1" u="sng" dirty="0">
                <a:solidFill>
                  <a:srgbClr val="FFFF00"/>
                </a:solidFill>
                <a:latin typeface="Garamond" pitchFamily="18" charset="0"/>
              </a:rPr>
              <a:t>Wendy.Thompson@ky.gov</a:t>
            </a:r>
            <a:endParaRPr lang="en-US" dirty="0">
              <a:solidFill>
                <a:srgbClr val="FFFF00"/>
              </a:solidFill>
              <a:latin typeface="Garamond" pitchFamily="18" charset="0"/>
            </a:endParaRPr>
          </a:p>
          <a:p>
            <a:pPr lvl="1" eaLnBrk="1" hangingPunct="1">
              <a:buNone/>
            </a:pPr>
            <a:endParaRPr lang="en-US" sz="3200" dirty="0">
              <a:solidFill>
                <a:schemeClr val="bg1"/>
              </a:solidFill>
              <a:latin typeface="Garamond" panose="02020404030301010803" pitchFamily="18" charset="0"/>
            </a:endParaRPr>
          </a:p>
        </p:txBody>
      </p:sp>
    </p:spTree>
    <p:extLst>
      <p:ext uri="{BB962C8B-B14F-4D97-AF65-F5344CB8AC3E}">
        <p14:creationId xmlns:p14="http://schemas.microsoft.com/office/powerpoint/2010/main" val="1243558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ctrTitle"/>
          </p:nvPr>
        </p:nvSpPr>
        <p:spPr>
          <a:xfrm>
            <a:off x="4618333" y="1066822"/>
            <a:ext cx="8192989" cy="2387600"/>
          </a:xfrm>
        </p:spPr>
        <p:txBody>
          <a:bodyPr>
            <a:noAutofit/>
          </a:bodyPr>
          <a:lstStyle/>
          <a:p>
            <a:pPr algn="l"/>
            <a:r>
              <a:rPr lang="en-US" dirty="0">
                <a:solidFill>
                  <a:schemeClr val="bg1"/>
                </a:solidFill>
                <a:latin typeface="Garamond" panose="02020404030301010803" pitchFamily="18" charset="0"/>
              </a:rPr>
              <a:t>SEFA </a:t>
            </a:r>
            <a:br>
              <a:rPr lang="en-US" dirty="0">
                <a:solidFill>
                  <a:schemeClr val="bg1"/>
                </a:solidFill>
                <a:latin typeface="Garamond" panose="02020404030301010803" pitchFamily="18" charset="0"/>
              </a:rPr>
            </a:br>
            <a:r>
              <a:rPr lang="en-US" dirty="0">
                <a:solidFill>
                  <a:schemeClr val="bg1"/>
                </a:solidFill>
                <a:latin typeface="Garamond" panose="02020404030301010803" pitchFamily="18" charset="0"/>
              </a:rPr>
              <a:t>GASB 87</a:t>
            </a:r>
          </a:p>
        </p:txBody>
      </p:sp>
    </p:spTree>
    <p:extLst>
      <p:ext uri="{BB962C8B-B14F-4D97-AF65-F5344CB8AC3E}">
        <p14:creationId xmlns:p14="http://schemas.microsoft.com/office/powerpoint/2010/main" val="720674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br>
              <a:rPr lang="en-US" sz="6000" dirty="0">
                <a:solidFill>
                  <a:schemeClr val="bg1"/>
                </a:solidFill>
                <a:latin typeface="Garamond" panose="02020404030301010803" pitchFamily="18" charset="0"/>
              </a:rPr>
            </a:br>
            <a:r>
              <a:rPr lang="en-US" sz="6000" dirty="0">
                <a:solidFill>
                  <a:schemeClr val="bg1"/>
                </a:solidFill>
                <a:effectLst/>
                <a:latin typeface="Garamond" pitchFamily="18" charset="0"/>
              </a:rPr>
              <a:t>Online Training </a:t>
            </a:r>
            <a:r>
              <a:rPr lang="en-US" sz="6000" u="sng" dirty="0">
                <a:solidFill>
                  <a:schemeClr val="bg1"/>
                </a:solidFill>
                <a:effectLst/>
                <a:latin typeface="Garamond" pitchFamily="18" charset="0"/>
              </a:rPr>
              <a:t>Guidelines</a:t>
            </a:r>
            <a:br>
              <a:rPr lang="en-US" sz="6000" u="sng" dirty="0">
                <a:solidFill>
                  <a:schemeClr val="bg1"/>
                </a:solidFill>
                <a:effectLst/>
                <a:latin typeface="Garamond"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fontScale="92500" lnSpcReduction="20000"/>
          </a:bodyPr>
          <a:lstStyle/>
          <a:p>
            <a:endParaRPr lang="en-US" dirty="0"/>
          </a:p>
          <a:p>
            <a:pPr marL="0" indent="0" algn="ctr">
              <a:buNone/>
            </a:pPr>
            <a:endParaRPr lang="en-US" dirty="0"/>
          </a:p>
          <a:p>
            <a:pPr marL="0" indent="0" algn="ctr">
              <a:buNone/>
            </a:pPr>
            <a:endParaRPr lang="en-US" dirty="0"/>
          </a:p>
          <a:p>
            <a:pPr lvl="0">
              <a:buFont typeface="Arial" panose="020B0604020202020204" pitchFamily="34" charset="0"/>
              <a:buChar char="•"/>
            </a:pPr>
            <a:r>
              <a:rPr lang="en-US" dirty="0">
                <a:solidFill>
                  <a:schemeClr val="bg1"/>
                </a:solidFill>
                <a:latin typeface="Garamond" panose="02020404030301010803" pitchFamily="18" charset="0"/>
              </a:rPr>
              <a:t>All approved training will be listed on your training page under relevant upcoming courses. </a:t>
            </a:r>
            <a:r>
              <a:rPr lang="en-US" b="1" dirty="0">
                <a:solidFill>
                  <a:schemeClr val="bg1"/>
                </a:solidFill>
                <a:latin typeface="Garamond" panose="02020404030301010803" pitchFamily="18" charset="0"/>
              </a:rPr>
              <a:t>ONLY web-based training listed on this page will be accepted.</a:t>
            </a:r>
          </a:p>
          <a:p>
            <a:pPr lvl="0">
              <a:buFont typeface="Arial" panose="020B0604020202020204" pitchFamily="34" charset="0"/>
              <a:buChar char="•"/>
            </a:pPr>
            <a:endParaRPr lang="en-US" dirty="0">
              <a:solidFill>
                <a:schemeClr val="bg1"/>
              </a:solidFill>
              <a:latin typeface="Garamond" panose="02020404030301010803" pitchFamily="18" charset="0"/>
            </a:endParaRPr>
          </a:p>
          <a:p>
            <a:pPr>
              <a:buFont typeface="Arial" panose="020B0604020202020204" pitchFamily="34" charset="0"/>
              <a:buChar char="•"/>
            </a:pPr>
            <a:r>
              <a:rPr lang="en-US" dirty="0">
                <a:solidFill>
                  <a:schemeClr val="bg1"/>
                </a:solidFill>
                <a:latin typeface="Garamond" panose="02020404030301010803" pitchFamily="18" charset="0"/>
              </a:rPr>
              <a:t>You must attend the entire course with the camera on.  If they cannot see you, the training will not count. </a:t>
            </a:r>
          </a:p>
          <a:p>
            <a:pPr marL="109537" indent="0">
              <a:buNone/>
            </a:pPr>
            <a:endParaRPr lang="en-US" dirty="0">
              <a:solidFill>
                <a:schemeClr val="bg1"/>
              </a:solidFill>
              <a:latin typeface="Garamond" panose="02020404030301010803" pitchFamily="18" charset="0"/>
            </a:endParaRPr>
          </a:p>
          <a:p>
            <a:pPr>
              <a:buFont typeface="Arial" panose="020B0604020202020204" pitchFamily="34" charset="0"/>
              <a:buChar char="•"/>
            </a:pPr>
            <a:r>
              <a:rPr lang="en-US" dirty="0">
                <a:solidFill>
                  <a:schemeClr val="bg1"/>
                </a:solidFill>
                <a:latin typeface="Garamond" panose="02020404030301010803" pitchFamily="18" charset="0"/>
              </a:rPr>
              <a:t>Not all association training is approved for everyone.  Make sure you check!</a:t>
            </a:r>
          </a:p>
          <a:p>
            <a:pPr marL="0" indent="0">
              <a:buNone/>
            </a:pPr>
            <a:endParaRPr lang="en-US" dirty="0">
              <a:solidFill>
                <a:schemeClr val="bg1"/>
              </a:solidFill>
              <a:latin typeface="Garamond" panose="02020404030301010803" pitchFamily="18" charset="0"/>
            </a:endParaRPr>
          </a:p>
        </p:txBody>
      </p:sp>
    </p:spTree>
    <p:extLst>
      <p:ext uri="{BB962C8B-B14F-4D97-AF65-F5344CB8AC3E}">
        <p14:creationId xmlns:p14="http://schemas.microsoft.com/office/powerpoint/2010/main" val="17713584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r>
              <a:rPr lang="en-US" sz="6000" dirty="0">
                <a:solidFill>
                  <a:schemeClr val="bg1"/>
                </a:solidFill>
                <a:effectLst/>
                <a:latin typeface="Garamond" panose="02020404030301010803" pitchFamily="18" charset="0"/>
              </a:rPr>
              <a:t>GASB 87 </a:t>
            </a:r>
            <a:br>
              <a:rPr lang="en-US" sz="6000" dirty="0">
                <a:solidFill>
                  <a:schemeClr val="bg1"/>
                </a:solidFill>
                <a:effectLst/>
                <a:latin typeface="Garamond" panose="02020404030301010803" pitchFamily="18" charset="0"/>
              </a:rPr>
            </a:br>
            <a:r>
              <a:rPr lang="en-US" sz="6000" u="sng" dirty="0">
                <a:solidFill>
                  <a:schemeClr val="bg1"/>
                </a:solidFill>
                <a:effectLst/>
                <a:latin typeface="Garamond" panose="02020404030301010803" pitchFamily="18" charset="0"/>
              </a:rPr>
              <a:t>Lease Disclosures</a:t>
            </a: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a:p>
            <a:r>
              <a:rPr lang="en-US" dirty="0">
                <a:solidFill>
                  <a:schemeClr val="bg1"/>
                </a:solidFill>
                <a:latin typeface="Garamond" panose="02020404030301010803" pitchFamily="18" charset="0"/>
                <a:cs typeface="Gisha" panose="020B0604020202020204" pitchFamily="34" charset="-79"/>
              </a:rPr>
              <a:t>GASB 87 standard is required of the GAAP reporting counties. These counties will be responsible for preparing to meet the standard.</a:t>
            </a:r>
            <a:r>
              <a:rPr lang="en-US" sz="2400" dirty="0">
                <a:solidFill>
                  <a:schemeClr val="bg1"/>
                </a:solidFill>
                <a:latin typeface="Garamond" panose="02020404030301010803" pitchFamily="18" charset="0"/>
                <a:cs typeface="Gisha" panose="020B0604020202020204" pitchFamily="34" charset="-79"/>
              </a:rPr>
              <a:t> </a:t>
            </a:r>
          </a:p>
          <a:p>
            <a:pPr marL="109537" indent="0">
              <a:buNone/>
            </a:pPr>
            <a:r>
              <a:rPr lang="en-US" sz="2400" dirty="0">
                <a:solidFill>
                  <a:schemeClr val="bg1"/>
                </a:solidFill>
                <a:latin typeface="Garamond" panose="02020404030301010803" pitchFamily="18" charset="0"/>
                <a:cs typeface="Gisha" panose="020B0604020202020204" pitchFamily="34" charset="-79"/>
              </a:rPr>
              <a:t> </a:t>
            </a:r>
          </a:p>
          <a:p>
            <a:r>
              <a:rPr lang="en-US" dirty="0">
                <a:solidFill>
                  <a:schemeClr val="bg1"/>
                </a:solidFill>
                <a:latin typeface="Garamond" panose="02020404030301010803" pitchFamily="18" charset="0"/>
                <a:cs typeface="Gisha" panose="020B0604020202020204" pitchFamily="34" charset="-79"/>
              </a:rPr>
              <a:t>DLG Adopted a similar reporting requirement for all Regulatory counties, following the spirit of GASB 87, but less </a:t>
            </a:r>
            <a:r>
              <a:rPr lang="en-US" dirty="0" err="1">
                <a:solidFill>
                  <a:schemeClr val="bg1"/>
                </a:solidFill>
                <a:latin typeface="Garamond" panose="02020404030301010803" pitchFamily="18" charset="0"/>
                <a:cs typeface="Gisha" panose="020B0604020202020204" pitchFamily="34" charset="-79"/>
              </a:rPr>
              <a:t>stringient</a:t>
            </a:r>
            <a:r>
              <a:rPr lang="en-US" dirty="0">
                <a:solidFill>
                  <a:schemeClr val="bg1"/>
                </a:solidFill>
                <a:latin typeface="Garamond" panose="02020404030301010803" pitchFamily="18" charset="0"/>
                <a:cs typeface="Gisha" panose="020B0604020202020204" pitchFamily="34" charset="-79"/>
              </a:rPr>
              <a:t>.</a:t>
            </a:r>
          </a:p>
          <a:p>
            <a:pPr marL="0" indent="0">
              <a:buNone/>
            </a:pPr>
            <a:endParaRPr lang="en-US" dirty="0">
              <a:solidFill>
                <a:schemeClr val="bg1"/>
              </a:solidFill>
              <a:latin typeface="Garamond" panose="02020404030301010803" pitchFamily="18" charset="0"/>
            </a:endParaRPr>
          </a:p>
        </p:txBody>
      </p:sp>
    </p:spTree>
    <p:extLst>
      <p:ext uri="{BB962C8B-B14F-4D97-AF65-F5344CB8AC3E}">
        <p14:creationId xmlns:p14="http://schemas.microsoft.com/office/powerpoint/2010/main" val="29007288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r>
              <a:rPr lang="en-US" sz="6000" dirty="0">
                <a:solidFill>
                  <a:schemeClr val="bg1"/>
                </a:solidFill>
                <a:effectLst/>
                <a:latin typeface="Garamond" panose="02020404030301010803" pitchFamily="18" charset="0"/>
              </a:rPr>
              <a:t>Leases Covered </a:t>
            </a:r>
            <a:br>
              <a:rPr lang="en-US" sz="6000" dirty="0">
                <a:solidFill>
                  <a:schemeClr val="bg1"/>
                </a:solidFill>
                <a:effectLst/>
                <a:latin typeface="Garamond" panose="02020404030301010803" pitchFamily="18" charset="0"/>
              </a:rPr>
            </a:br>
            <a:r>
              <a:rPr lang="en-US" sz="6000" u="sng" dirty="0">
                <a:solidFill>
                  <a:schemeClr val="bg1"/>
                </a:solidFill>
                <a:effectLst/>
                <a:latin typeface="Garamond" panose="02020404030301010803" pitchFamily="18" charset="0"/>
              </a:rPr>
              <a:t>Under GASB 87</a:t>
            </a: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a:p>
            <a:pPr lvl="1">
              <a:buFont typeface="Arial" panose="020B0604020202020204" pitchFamily="34" charset="0"/>
              <a:buChar char="•"/>
            </a:pPr>
            <a:r>
              <a:rPr lang="en-US" sz="2800" dirty="0">
                <a:solidFill>
                  <a:schemeClr val="bg1"/>
                </a:solidFill>
                <a:latin typeface="Garamond" panose="02020404030301010803" pitchFamily="18" charset="0"/>
              </a:rPr>
              <a:t>This reporting standard is designed to disclose those items that you rent or are rented from the county. </a:t>
            </a:r>
          </a:p>
          <a:p>
            <a:pPr lvl="1">
              <a:buFont typeface="Arial" panose="020B0604020202020204" pitchFamily="34" charset="0"/>
              <a:buChar char="•"/>
            </a:pPr>
            <a:r>
              <a:rPr lang="en-US" sz="2800" dirty="0">
                <a:solidFill>
                  <a:schemeClr val="bg1"/>
                </a:solidFill>
                <a:latin typeface="Garamond" panose="02020404030301010803" pitchFamily="18" charset="0"/>
              </a:rPr>
              <a:t>These types of agreements do not involve the conveyance of ownership of the asset at the close of the term.</a:t>
            </a:r>
          </a:p>
          <a:p>
            <a:pPr lvl="1"/>
            <a:r>
              <a:rPr lang="en-US" sz="2400" dirty="0">
                <a:solidFill>
                  <a:schemeClr val="bg1"/>
                </a:solidFill>
                <a:latin typeface="Garamond" panose="02020404030301010803" pitchFamily="18" charset="0"/>
              </a:rPr>
              <a:t>Typically, these will be leases of equipment or space (either fixed or virtual) for term of more than one year.  </a:t>
            </a:r>
          </a:p>
          <a:p>
            <a:pPr lvl="1">
              <a:buFont typeface="Arial" panose="020B0604020202020204" pitchFamily="34" charset="0"/>
              <a:buChar char="•"/>
            </a:pPr>
            <a:endParaRPr lang="en-US" sz="2400" dirty="0">
              <a:solidFill>
                <a:schemeClr val="bg1"/>
              </a:solidFill>
              <a:latin typeface="Garamond" panose="02020404030301010803" pitchFamily="18" charset="0"/>
            </a:endParaRPr>
          </a:p>
          <a:p>
            <a:pPr marL="0" indent="0">
              <a:buNone/>
            </a:pPr>
            <a:endParaRPr lang="en-US" dirty="0">
              <a:solidFill>
                <a:schemeClr val="bg1"/>
              </a:solidFill>
              <a:latin typeface="Garamond" panose="02020404030301010803" pitchFamily="18" charset="0"/>
            </a:endParaRPr>
          </a:p>
        </p:txBody>
      </p:sp>
    </p:spTree>
    <p:extLst>
      <p:ext uri="{BB962C8B-B14F-4D97-AF65-F5344CB8AC3E}">
        <p14:creationId xmlns:p14="http://schemas.microsoft.com/office/powerpoint/2010/main" val="35466024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r>
              <a:rPr lang="en-US" sz="6000" u="sng" dirty="0">
                <a:solidFill>
                  <a:schemeClr val="bg1"/>
                </a:solidFill>
                <a:effectLst/>
                <a:latin typeface="Garamond" panose="02020404030301010803" pitchFamily="18" charset="0"/>
              </a:rPr>
              <a:t>GASB 87 – Reporting</a:t>
            </a: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fontScale="92500" lnSpcReduction="10000"/>
          </a:bodyPr>
          <a:lstStyle/>
          <a:p>
            <a:endParaRPr lang="en-US" dirty="0"/>
          </a:p>
          <a:p>
            <a:pPr marL="0" indent="0" algn="ctr">
              <a:buNone/>
            </a:pPr>
            <a:endParaRPr lang="en-US" dirty="0"/>
          </a:p>
          <a:p>
            <a:pPr marL="0" indent="0" algn="ctr">
              <a:buNone/>
            </a:pPr>
            <a:endParaRPr lang="en-US" dirty="0"/>
          </a:p>
          <a:p>
            <a:pPr lvl="0"/>
            <a:r>
              <a:rPr lang="en-US" dirty="0">
                <a:solidFill>
                  <a:schemeClr val="bg1"/>
                </a:solidFill>
                <a:latin typeface="Garamond" panose="02020404030301010803" pitchFamily="18" charset="0"/>
              </a:rPr>
              <a:t>Exemptions-</a:t>
            </a:r>
          </a:p>
          <a:p>
            <a:pPr lvl="1"/>
            <a:r>
              <a:rPr lang="en-US" dirty="0">
                <a:solidFill>
                  <a:schemeClr val="bg1"/>
                </a:solidFill>
                <a:latin typeface="Garamond" panose="02020404030301010803" pitchFamily="18" charset="0"/>
              </a:rPr>
              <a:t>Short term leases (less than 12 months) </a:t>
            </a:r>
          </a:p>
          <a:p>
            <a:pPr lvl="1"/>
            <a:r>
              <a:rPr lang="en-US" dirty="0">
                <a:solidFill>
                  <a:schemeClr val="bg1"/>
                </a:solidFill>
                <a:latin typeface="Garamond" panose="02020404030301010803" pitchFamily="18" charset="0"/>
              </a:rPr>
              <a:t>Service components of contracts</a:t>
            </a:r>
          </a:p>
          <a:p>
            <a:pPr lvl="1"/>
            <a:r>
              <a:rPr lang="en-US" dirty="0">
                <a:solidFill>
                  <a:schemeClr val="bg1"/>
                </a:solidFill>
                <a:latin typeface="Garamond" panose="02020404030301010803" pitchFamily="18" charset="0"/>
              </a:rPr>
              <a:t>As Lessor – leases of tangible assets that are considered investments (real estate)   </a:t>
            </a:r>
          </a:p>
          <a:p>
            <a:pPr lvl="0"/>
            <a:r>
              <a:rPr lang="en-US" dirty="0">
                <a:solidFill>
                  <a:schemeClr val="bg1"/>
                </a:solidFill>
                <a:latin typeface="Garamond" panose="02020404030301010803" pitchFamily="18" charset="0"/>
              </a:rPr>
              <a:t>Reporting threshold – set by the county but should be a point low enough to capture all the important leases but exclude the small stuff. </a:t>
            </a:r>
          </a:p>
          <a:p>
            <a:pPr lvl="1"/>
            <a:r>
              <a:rPr lang="en-US" dirty="0">
                <a:solidFill>
                  <a:schemeClr val="bg1"/>
                </a:solidFill>
                <a:latin typeface="Garamond" panose="02020404030301010803" pitchFamily="18" charset="0"/>
              </a:rPr>
              <a:t>Should be set high enough to capture all relevant expenditures. </a:t>
            </a:r>
            <a:endParaRPr lang="en-US" sz="2000" dirty="0">
              <a:solidFill>
                <a:schemeClr val="bg1"/>
              </a:solidFill>
              <a:latin typeface="Garamond" panose="02020404030301010803" pitchFamily="18" charset="0"/>
            </a:endParaRPr>
          </a:p>
          <a:p>
            <a:pPr lvl="1"/>
            <a:r>
              <a:rPr lang="en-US" dirty="0">
                <a:solidFill>
                  <a:schemeClr val="bg1"/>
                </a:solidFill>
                <a:latin typeface="Garamond" panose="02020404030301010803" pitchFamily="18" charset="0"/>
              </a:rPr>
              <a:t>The decision of the threshold limit is yours. </a:t>
            </a:r>
            <a:endParaRPr lang="en-US" sz="2000" dirty="0">
              <a:solidFill>
                <a:schemeClr val="bg1"/>
              </a:solidFill>
              <a:latin typeface="Garamond" panose="02020404030301010803" pitchFamily="18" charset="0"/>
            </a:endParaRPr>
          </a:p>
          <a:p>
            <a:pPr marL="0" indent="0">
              <a:buNone/>
            </a:pPr>
            <a:endParaRPr lang="en-US" dirty="0">
              <a:solidFill>
                <a:schemeClr val="bg1"/>
              </a:solidFill>
              <a:latin typeface="Garamond" panose="02020404030301010803" pitchFamily="18" charset="0"/>
            </a:endParaRPr>
          </a:p>
        </p:txBody>
      </p:sp>
    </p:spTree>
    <p:extLst>
      <p:ext uri="{BB962C8B-B14F-4D97-AF65-F5344CB8AC3E}">
        <p14:creationId xmlns:p14="http://schemas.microsoft.com/office/powerpoint/2010/main" val="38092709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r>
              <a:rPr lang="en-US" sz="6000" u="sng" dirty="0">
                <a:solidFill>
                  <a:schemeClr val="bg1"/>
                </a:solidFill>
                <a:effectLst/>
                <a:latin typeface="Garamond" panose="02020404030301010803" pitchFamily="18" charset="0"/>
              </a:rPr>
              <a:t>GASB 87 &amp; SEFA</a:t>
            </a: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a:p>
            <a:pPr lvl="0"/>
            <a:r>
              <a:rPr lang="en-US" sz="2600" dirty="0">
                <a:solidFill>
                  <a:schemeClr val="bg1"/>
                </a:solidFill>
                <a:latin typeface="Garamond" panose="02020404030301010803" pitchFamily="18" charset="0"/>
              </a:rPr>
              <a:t>GASB 87 is now in effect (began June 15</a:t>
            </a:r>
            <a:r>
              <a:rPr lang="en-US" sz="2600" baseline="30000" dirty="0">
                <a:solidFill>
                  <a:schemeClr val="bg1"/>
                </a:solidFill>
                <a:latin typeface="Garamond" panose="02020404030301010803" pitchFamily="18" charset="0"/>
              </a:rPr>
              <a:t>th</a:t>
            </a:r>
            <a:r>
              <a:rPr lang="en-US" sz="2600" dirty="0">
                <a:solidFill>
                  <a:schemeClr val="bg1"/>
                </a:solidFill>
                <a:latin typeface="Garamond" panose="02020404030301010803" pitchFamily="18" charset="0"/>
              </a:rPr>
              <a:t> 2021) and The SLFO is following this schedule for Regulatory Counties. </a:t>
            </a:r>
          </a:p>
          <a:p>
            <a:pPr lvl="0"/>
            <a:r>
              <a:rPr lang="en-US" sz="2600" dirty="0">
                <a:solidFill>
                  <a:schemeClr val="bg1"/>
                </a:solidFill>
                <a:latin typeface="Garamond" panose="02020404030301010803" pitchFamily="18" charset="0"/>
              </a:rPr>
              <a:t>To make this easier, we have combined the “GASB 87” Disclosure as a tab on a combined excel worksheet. </a:t>
            </a:r>
          </a:p>
          <a:p>
            <a:pPr lvl="0"/>
            <a:r>
              <a:rPr lang="en-US" sz="2600" dirty="0">
                <a:solidFill>
                  <a:schemeClr val="bg1"/>
                </a:solidFill>
                <a:latin typeface="Garamond" panose="02020404030301010803" pitchFamily="18" charset="0"/>
              </a:rPr>
              <a:t>If you have not submitted, please do so upon your return home.</a:t>
            </a:r>
          </a:p>
        </p:txBody>
      </p:sp>
    </p:spTree>
    <p:extLst>
      <p:ext uri="{BB962C8B-B14F-4D97-AF65-F5344CB8AC3E}">
        <p14:creationId xmlns:p14="http://schemas.microsoft.com/office/powerpoint/2010/main" val="34881900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ctrTitle"/>
          </p:nvPr>
        </p:nvSpPr>
        <p:spPr>
          <a:xfrm>
            <a:off x="3547178" y="1184388"/>
            <a:ext cx="8192989" cy="2387600"/>
          </a:xfrm>
        </p:spPr>
        <p:txBody>
          <a:bodyPr>
            <a:noAutofit/>
          </a:bodyPr>
          <a:lstStyle/>
          <a:p>
            <a:pPr algn="l"/>
            <a:r>
              <a:rPr lang="en-US" sz="8800" dirty="0">
                <a:solidFill>
                  <a:schemeClr val="bg1"/>
                </a:solidFill>
                <a:latin typeface="Garamond" panose="02020404030301010803" pitchFamily="18" charset="0"/>
              </a:rPr>
              <a:t>Fee Office</a:t>
            </a:r>
            <a:br>
              <a:rPr lang="en-US" sz="8800" dirty="0">
                <a:solidFill>
                  <a:schemeClr val="bg1"/>
                </a:solidFill>
                <a:latin typeface="Garamond" panose="02020404030301010803" pitchFamily="18" charset="0"/>
              </a:rPr>
            </a:br>
            <a:r>
              <a:rPr lang="en-US" sz="8800" dirty="0">
                <a:solidFill>
                  <a:schemeClr val="bg1"/>
                </a:solidFill>
                <a:latin typeface="Garamond" panose="02020404030301010803" pitchFamily="18" charset="0"/>
              </a:rPr>
              <a:t>Budget Timeline</a:t>
            </a:r>
          </a:p>
        </p:txBody>
      </p:sp>
      <p:sp>
        <p:nvSpPr>
          <p:cNvPr id="6" name="Subtitle 5">
            <a:extLst>
              <a:ext uri="{FF2B5EF4-FFF2-40B4-BE49-F238E27FC236}">
                <a16:creationId xmlns:a16="http://schemas.microsoft.com/office/drawing/2014/main" id="{ACB7C49C-8B5E-4A0A-9764-603114269026}"/>
              </a:ext>
            </a:extLst>
          </p:cNvPr>
          <p:cNvSpPr>
            <a:spLocks noGrp="1"/>
          </p:cNvSpPr>
          <p:nvPr>
            <p:ph type="subTitle" idx="1"/>
          </p:nvPr>
        </p:nvSpPr>
        <p:spPr>
          <a:xfrm>
            <a:off x="492642" y="5008902"/>
            <a:ext cx="9144000" cy="1655762"/>
          </a:xfrm>
        </p:spPr>
        <p:txBody>
          <a:bodyPr/>
          <a:lstStyle/>
          <a:p>
            <a:endParaRPr lang="en-US" dirty="0"/>
          </a:p>
        </p:txBody>
      </p:sp>
    </p:spTree>
    <p:extLst>
      <p:ext uri="{BB962C8B-B14F-4D97-AF65-F5344CB8AC3E}">
        <p14:creationId xmlns:p14="http://schemas.microsoft.com/office/powerpoint/2010/main" val="39855266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r>
              <a:rPr lang="en-US" sz="6000" dirty="0">
                <a:solidFill>
                  <a:schemeClr val="bg1"/>
                </a:solidFill>
                <a:latin typeface="Garamond" panose="02020404030301010803" pitchFamily="18" charset="0"/>
              </a:rPr>
              <a:t>	</a:t>
            </a:r>
            <a:r>
              <a:rPr lang="en-US" sz="6000" u="sng" dirty="0">
                <a:solidFill>
                  <a:schemeClr val="bg1"/>
                </a:solidFill>
                <a:latin typeface="Garamond" panose="02020404030301010803" pitchFamily="18" charset="0"/>
              </a:rPr>
              <a:t>Budget Process</a:t>
            </a: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buNone/>
            </a:pPr>
            <a:endParaRPr lang="en-US" dirty="0">
              <a:solidFill>
                <a:schemeClr val="bg1"/>
              </a:solidFill>
              <a:latin typeface="Garamond" panose="02020404030301010803" pitchFamily="18" charset="0"/>
            </a:endParaRPr>
          </a:p>
          <a:p>
            <a:pPr marL="0" indent="0" algn="ctr">
              <a:buNone/>
            </a:pPr>
            <a:r>
              <a:rPr lang="en-US" sz="3600" dirty="0">
                <a:solidFill>
                  <a:schemeClr val="bg1"/>
                </a:solidFill>
                <a:latin typeface="Garamond" panose="02020404030301010803" pitchFamily="18" charset="0"/>
              </a:rPr>
              <a:t>October / November</a:t>
            </a:r>
          </a:p>
          <a:p>
            <a:pPr marL="0" indent="0" algn="ctr">
              <a:buNone/>
            </a:pPr>
            <a:endParaRPr lang="en-US" dirty="0">
              <a:solidFill>
                <a:schemeClr val="bg1"/>
              </a:solidFill>
              <a:latin typeface="Garamond" panose="02020404030301010803" pitchFamily="18" charset="0"/>
            </a:endParaRPr>
          </a:p>
          <a:p>
            <a:pPr lvl="1">
              <a:buFont typeface="Wingdings" panose="05000000000000000000" pitchFamily="2" charset="2"/>
              <a:buChar char="§"/>
            </a:pPr>
            <a:r>
              <a:rPr lang="en-US" dirty="0">
                <a:solidFill>
                  <a:schemeClr val="bg1"/>
                </a:solidFill>
                <a:latin typeface="Garamond" panose="02020404030301010803" pitchFamily="18" charset="0"/>
              </a:rPr>
              <a:t>Reminder to begin preparing budget</a:t>
            </a:r>
          </a:p>
          <a:p>
            <a:pPr lvl="1">
              <a:buFont typeface="Wingdings" panose="05000000000000000000" pitchFamily="2" charset="2"/>
              <a:buChar char="§"/>
            </a:pPr>
            <a:r>
              <a:rPr lang="en-US" dirty="0">
                <a:solidFill>
                  <a:schemeClr val="bg1"/>
                </a:solidFill>
                <a:latin typeface="Garamond" panose="02020404030301010803" pitchFamily="18" charset="0"/>
              </a:rPr>
              <a:t>The Official Fee Budget Form</a:t>
            </a:r>
          </a:p>
          <a:p>
            <a:pPr lvl="1">
              <a:buFont typeface="Wingdings" panose="05000000000000000000" pitchFamily="2" charset="2"/>
              <a:buChar char="§"/>
            </a:pPr>
            <a:r>
              <a:rPr lang="en-US" dirty="0">
                <a:solidFill>
                  <a:schemeClr val="bg1"/>
                </a:solidFill>
                <a:latin typeface="Garamond" panose="02020404030301010803" pitchFamily="18" charset="0"/>
              </a:rPr>
              <a:t>Fee Office Budget Forms on Website – </a:t>
            </a:r>
          </a:p>
          <a:p>
            <a:pPr marL="457200" lvl="1" indent="0">
              <a:buNone/>
            </a:pPr>
            <a:r>
              <a:rPr lang="en-US" dirty="0">
                <a:solidFill>
                  <a:srgbClr val="FF0000"/>
                </a:solidFill>
                <a:latin typeface="Garamond" panose="02020404030301010803" pitchFamily="18" charset="0"/>
                <a:hlinkClick r:id="rId2">
                  <a:extLst>
                    <a:ext uri="{A12FA001-AC4F-418D-AE19-62706E023703}">
                      <ahyp:hlinkClr xmlns:ahyp="http://schemas.microsoft.com/office/drawing/2018/hyperlinkcolor" val="tx"/>
                    </a:ext>
                  </a:extLst>
                </a:hlinkClick>
              </a:rPr>
              <a:t>www.kydlgweb.ky.gov</a:t>
            </a:r>
            <a:endParaRPr lang="en-US" dirty="0">
              <a:solidFill>
                <a:srgbClr val="FF0000"/>
              </a:solidFill>
              <a:latin typeface="Garamond" panose="02020404030301010803" pitchFamily="18" charset="0"/>
            </a:endParaRPr>
          </a:p>
          <a:p>
            <a:pPr marL="457200" lvl="1" indent="0">
              <a:buNone/>
            </a:pPr>
            <a:endParaRPr lang="en-US" dirty="0">
              <a:solidFill>
                <a:schemeClr val="bg1"/>
              </a:solidFill>
              <a:latin typeface="Garamond" panose="02020404030301010803" pitchFamily="18" charset="0"/>
            </a:endParaRPr>
          </a:p>
        </p:txBody>
      </p:sp>
    </p:spTree>
    <p:extLst>
      <p:ext uri="{BB962C8B-B14F-4D97-AF65-F5344CB8AC3E}">
        <p14:creationId xmlns:p14="http://schemas.microsoft.com/office/powerpoint/2010/main" val="30529110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r>
              <a:rPr lang="en-US" sz="6000" dirty="0">
                <a:solidFill>
                  <a:schemeClr val="bg1"/>
                </a:solidFill>
                <a:latin typeface="Garamond" panose="02020404030301010803" pitchFamily="18" charset="0"/>
              </a:rPr>
              <a:t>	</a:t>
            </a:r>
            <a:r>
              <a:rPr lang="en-US" sz="6000" u="sng" dirty="0">
                <a:solidFill>
                  <a:schemeClr val="bg1"/>
                </a:solidFill>
                <a:latin typeface="Garamond" panose="02020404030301010803" pitchFamily="18" charset="0"/>
              </a:rPr>
              <a:t>Budget Process </a:t>
            </a:r>
            <a:br>
              <a:rPr lang="en-US" sz="6000" u="sng" dirty="0">
                <a:solidFill>
                  <a:schemeClr val="bg1"/>
                </a:solidFill>
                <a:latin typeface="Garamond" panose="02020404030301010803"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a:xfrm>
            <a:off x="838200" y="2455817"/>
            <a:ext cx="10515600" cy="3721146"/>
          </a:xfrm>
        </p:spPr>
        <p:txBody>
          <a:bodyPr>
            <a:normAutofit/>
          </a:bodyPr>
          <a:lstStyle/>
          <a:p>
            <a:pPr marL="0" indent="0">
              <a:buNone/>
            </a:pPr>
            <a:r>
              <a:rPr lang="en-US" dirty="0"/>
              <a:t>				</a:t>
            </a:r>
            <a:r>
              <a:rPr lang="en-US" dirty="0">
                <a:solidFill>
                  <a:schemeClr val="bg1"/>
                </a:solidFill>
                <a:latin typeface="Garamond" panose="02020404030301010803" pitchFamily="18" charset="0"/>
              </a:rPr>
              <a:t>State Local Finance Officer Letter</a:t>
            </a:r>
          </a:p>
          <a:p>
            <a:pPr marL="914400" lvl="2" indent="0">
              <a:buNone/>
            </a:pPr>
            <a:endParaRPr lang="en-US" dirty="0">
              <a:solidFill>
                <a:schemeClr val="bg1"/>
              </a:solidFill>
              <a:latin typeface="Garamond" panose="02020404030301010803" pitchFamily="18" charset="0"/>
            </a:endParaRPr>
          </a:p>
          <a:p>
            <a:pPr marL="914400" lvl="2" indent="0">
              <a:buNone/>
            </a:pPr>
            <a:endParaRPr lang="en-US" dirty="0">
              <a:solidFill>
                <a:schemeClr val="bg1"/>
              </a:solidFill>
              <a:latin typeface="Garamond" panose="02020404030301010803" pitchFamily="18" charset="0"/>
            </a:endParaRPr>
          </a:p>
          <a:p>
            <a:pPr lvl="2"/>
            <a:r>
              <a:rPr lang="en-US" dirty="0">
                <a:solidFill>
                  <a:schemeClr val="bg1"/>
                </a:solidFill>
                <a:latin typeface="Garamond" panose="02020404030301010803" pitchFamily="18" charset="0"/>
              </a:rPr>
              <a:t>Salary Info.</a:t>
            </a:r>
          </a:p>
          <a:p>
            <a:pPr lvl="3">
              <a:buFont typeface="Wingdings" panose="05000000000000000000" pitchFamily="2" charset="2"/>
              <a:buChar char="§"/>
            </a:pPr>
            <a:r>
              <a:rPr lang="en-US" sz="2000" dirty="0">
                <a:solidFill>
                  <a:schemeClr val="bg1"/>
                </a:solidFill>
                <a:latin typeface="Garamond" panose="02020404030301010803" pitchFamily="18" charset="0"/>
              </a:rPr>
              <a:t>CPI</a:t>
            </a:r>
          </a:p>
          <a:p>
            <a:pPr lvl="3">
              <a:buFont typeface="Wingdings" panose="05000000000000000000" pitchFamily="2" charset="2"/>
              <a:buChar char="§"/>
            </a:pPr>
            <a:r>
              <a:rPr lang="en-US" sz="2000" dirty="0">
                <a:solidFill>
                  <a:schemeClr val="bg1"/>
                </a:solidFill>
                <a:latin typeface="Garamond" panose="02020404030301010803" pitchFamily="18" charset="0"/>
              </a:rPr>
              <a:t>Budget your current Year Salary</a:t>
            </a:r>
          </a:p>
          <a:p>
            <a:pPr lvl="2"/>
            <a:r>
              <a:rPr lang="en-US" dirty="0">
                <a:solidFill>
                  <a:schemeClr val="bg1"/>
                </a:solidFill>
                <a:latin typeface="Garamond" panose="02020404030301010803" pitchFamily="18" charset="0"/>
              </a:rPr>
              <a:t>Quarterly Report Dates</a:t>
            </a:r>
          </a:p>
          <a:p>
            <a:pPr lvl="3">
              <a:buFont typeface="Wingdings" panose="05000000000000000000" pitchFamily="2" charset="2"/>
              <a:buChar char="§"/>
            </a:pPr>
            <a:r>
              <a:rPr lang="en-US" sz="2000" dirty="0">
                <a:solidFill>
                  <a:schemeClr val="bg1"/>
                </a:solidFill>
                <a:latin typeface="Garamond" panose="02020404030301010803" pitchFamily="18" charset="0"/>
              </a:rPr>
              <a:t>March, June, September, &amp; December</a:t>
            </a:r>
          </a:p>
          <a:p>
            <a:endParaRPr lang="en-US" dirty="0">
              <a:solidFill>
                <a:schemeClr val="bg1"/>
              </a:solidFill>
              <a:latin typeface="Garamond" panose="02020404030301010803" pitchFamily="18" charset="0"/>
            </a:endParaRPr>
          </a:p>
        </p:txBody>
      </p:sp>
    </p:spTree>
    <p:extLst>
      <p:ext uri="{BB962C8B-B14F-4D97-AF65-F5344CB8AC3E}">
        <p14:creationId xmlns:p14="http://schemas.microsoft.com/office/powerpoint/2010/main" val="24522136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r>
              <a:rPr lang="en-US" sz="6000" u="sng" dirty="0">
                <a:solidFill>
                  <a:schemeClr val="bg1"/>
                </a:solidFill>
                <a:latin typeface="Garamond" panose="02020404030301010803" pitchFamily="18" charset="0"/>
              </a:rPr>
              <a:t>Budget Schedule</a:t>
            </a: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a:p>
            <a:pPr marL="0" indent="0" algn="ctr">
              <a:buNone/>
            </a:pPr>
            <a:r>
              <a:rPr lang="en-US" dirty="0">
                <a:solidFill>
                  <a:schemeClr val="bg1"/>
                </a:solidFill>
                <a:latin typeface="Garamond" panose="02020404030301010803" pitchFamily="18" charset="0"/>
              </a:rPr>
              <a:t>	Budget is due to the Fiscal Court By:</a:t>
            </a:r>
          </a:p>
          <a:p>
            <a:pPr marL="0" indent="0" algn="ctr">
              <a:buNone/>
            </a:pPr>
            <a:r>
              <a:rPr lang="en-US" dirty="0">
                <a:solidFill>
                  <a:schemeClr val="bg1"/>
                </a:solidFill>
                <a:latin typeface="Garamond" panose="02020404030301010803" pitchFamily="18" charset="0"/>
              </a:rPr>
              <a:t>	January 15th</a:t>
            </a:r>
          </a:p>
        </p:txBody>
      </p:sp>
    </p:spTree>
    <p:extLst>
      <p:ext uri="{BB962C8B-B14F-4D97-AF65-F5344CB8AC3E}">
        <p14:creationId xmlns:p14="http://schemas.microsoft.com/office/powerpoint/2010/main" val="10476483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r>
              <a:rPr lang="en-US" sz="6000" dirty="0">
                <a:solidFill>
                  <a:schemeClr val="bg1"/>
                </a:solidFill>
                <a:latin typeface="Garamond" panose="02020404030301010803" pitchFamily="18" charset="0"/>
              </a:rPr>
              <a:t>	Approving Fee</a:t>
            </a:r>
            <a:br>
              <a:rPr lang="en-US" sz="6000" u="sng" dirty="0">
                <a:solidFill>
                  <a:schemeClr val="bg1"/>
                </a:solidFill>
                <a:latin typeface="Garamond" panose="02020404030301010803" pitchFamily="18" charset="0"/>
              </a:rPr>
            </a:br>
            <a:r>
              <a:rPr lang="en-US" sz="6000" dirty="0">
                <a:solidFill>
                  <a:schemeClr val="bg1"/>
                </a:solidFill>
                <a:latin typeface="Garamond" panose="02020404030301010803" pitchFamily="18" charset="0"/>
              </a:rPr>
              <a:t>	</a:t>
            </a:r>
            <a:r>
              <a:rPr lang="en-US" sz="6000" u="sng" dirty="0">
                <a:solidFill>
                  <a:schemeClr val="bg1"/>
                </a:solidFill>
                <a:latin typeface="Garamond" panose="02020404030301010803" pitchFamily="18" charset="0"/>
              </a:rPr>
              <a:t>Office Budgets</a:t>
            </a: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pPr lvl="1"/>
            <a:endParaRPr lang="en-US" dirty="0"/>
          </a:p>
          <a:p>
            <a:pPr marL="0" indent="0" algn="ctr">
              <a:buNone/>
            </a:pPr>
            <a:endParaRPr lang="en-US" dirty="0"/>
          </a:p>
          <a:p>
            <a:pPr marL="0" indent="0" algn="ctr">
              <a:buNone/>
            </a:pPr>
            <a:endParaRPr lang="en-US" dirty="0"/>
          </a:p>
          <a:p>
            <a:pPr marL="0" indent="0">
              <a:buNone/>
            </a:pPr>
            <a:r>
              <a:rPr lang="en-US" dirty="0">
                <a:solidFill>
                  <a:schemeClr val="bg1"/>
                </a:solidFill>
                <a:latin typeface="Garamond" panose="02020404030301010803" pitchFamily="18" charset="0"/>
              </a:rPr>
              <a:t>	Approve as a whole</a:t>
            </a:r>
          </a:p>
          <a:p>
            <a:pPr lvl="2"/>
            <a:r>
              <a:rPr lang="en-US" dirty="0">
                <a:solidFill>
                  <a:schemeClr val="bg1"/>
                </a:solidFill>
                <a:latin typeface="Garamond" panose="02020404030301010803" pitchFamily="18" charset="0"/>
              </a:rPr>
              <a:t>Without spending caps</a:t>
            </a:r>
          </a:p>
          <a:p>
            <a:pPr marL="914400" lvl="2" indent="0">
              <a:buNone/>
            </a:pPr>
            <a:endParaRPr lang="en-US" dirty="0">
              <a:solidFill>
                <a:schemeClr val="bg1"/>
              </a:solidFill>
              <a:latin typeface="Garamond" panose="02020404030301010803" pitchFamily="18" charset="0"/>
            </a:endParaRPr>
          </a:p>
          <a:p>
            <a:pPr marL="914400" lvl="2" indent="0">
              <a:buNone/>
            </a:pPr>
            <a:r>
              <a:rPr lang="en-US" sz="2800" dirty="0">
                <a:solidFill>
                  <a:schemeClr val="bg1"/>
                </a:solidFill>
                <a:latin typeface="Garamond" panose="02020404030301010803" pitchFamily="18" charset="0"/>
              </a:rPr>
              <a:t>Approve each line item</a:t>
            </a:r>
          </a:p>
          <a:p>
            <a:pPr lvl="2"/>
            <a:r>
              <a:rPr lang="en-US" dirty="0">
                <a:solidFill>
                  <a:schemeClr val="bg1"/>
                </a:solidFill>
                <a:latin typeface="Garamond" panose="02020404030301010803" pitchFamily="18" charset="0"/>
              </a:rPr>
              <a:t>Put a spending cap on each line item</a:t>
            </a:r>
          </a:p>
          <a:p>
            <a:pPr lvl="2"/>
            <a:endParaRPr lang="en-US" dirty="0">
              <a:solidFill>
                <a:schemeClr val="bg1"/>
              </a:solidFill>
              <a:latin typeface="Garamond" panose="02020404030301010803" pitchFamily="18" charset="0"/>
            </a:endParaRPr>
          </a:p>
          <a:p>
            <a:pPr marL="914400" lvl="2" indent="0">
              <a:buNone/>
            </a:pPr>
            <a:r>
              <a:rPr lang="en-US" u="sng" dirty="0">
                <a:solidFill>
                  <a:schemeClr val="bg1"/>
                </a:solidFill>
                <a:latin typeface="Garamond" panose="02020404030301010803" pitchFamily="18" charset="0"/>
              </a:rPr>
              <a:t>Order must state specifics of approval</a:t>
            </a:r>
          </a:p>
        </p:txBody>
      </p:sp>
    </p:spTree>
    <p:extLst>
      <p:ext uri="{BB962C8B-B14F-4D97-AF65-F5344CB8AC3E}">
        <p14:creationId xmlns:p14="http://schemas.microsoft.com/office/powerpoint/2010/main" val="19019996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r>
              <a:rPr lang="en-US" sz="6000" dirty="0">
                <a:solidFill>
                  <a:schemeClr val="bg1"/>
                </a:solidFill>
                <a:latin typeface="Garamond" panose="02020404030301010803" pitchFamily="18" charset="0"/>
              </a:rPr>
              <a:t>	Approving Fee</a:t>
            </a:r>
            <a:br>
              <a:rPr lang="en-US" sz="6000" u="sng" dirty="0">
                <a:solidFill>
                  <a:schemeClr val="bg1"/>
                </a:solidFill>
                <a:latin typeface="Garamond" panose="02020404030301010803" pitchFamily="18" charset="0"/>
              </a:rPr>
            </a:br>
            <a:r>
              <a:rPr lang="en-US" sz="6000" dirty="0">
                <a:solidFill>
                  <a:schemeClr val="bg1"/>
                </a:solidFill>
                <a:latin typeface="Garamond" panose="02020404030301010803" pitchFamily="18" charset="0"/>
              </a:rPr>
              <a:t>	</a:t>
            </a:r>
            <a:r>
              <a:rPr lang="en-US" sz="6000" u="sng" dirty="0">
                <a:solidFill>
                  <a:schemeClr val="bg1"/>
                </a:solidFill>
                <a:latin typeface="Garamond" panose="02020404030301010803" pitchFamily="18" charset="0"/>
              </a:rPr>
              <a:t>Office Budgets</a:t>
            </a: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a:p>
            <a:pPr lvl="1">
              <a:buFont typeface="Wingdings" panose="05000000000000000000" pitchFamily="2" charset="2"/>
              <a:buChar char="q"/>
            </a:pPr>
            <a:r>
              <a:rPr lang="en-US" sz="2800" dirty="0">
                <a:solidFill>
                  <a:schemeClr val="bg1"/>
                </a:solidFill>
                <a:latin typeface="Garamond" panose="02020404030301010803" pitchFamily="18" charset="0"/>
              </a:rPr>
              <a:t> KRS 64.530</a:t>
            </a:r>
          </a:p>
          <a:p>
            <a:pPr marL="457200" lvl="1" indent="0">
              <a:buNone/>
            </a:pPr>
            <a:endParaRPr lang="en-US" sz="2800" u="sng" dirty="0">
              <a:solidFill>
                <a:schemeClr val="bg1"/>
              </a:solidFill>
              <a:latin typeface="Garamond" panose="02020404030301010803" pitchFamily="18" charset="0"/>
            </a:endParaRPr>
          </a:p>
          <a:p>
            <a:pPr lvl="1">
              <a:buFont typeface="Wingdings" panose="05000000000000000000" pitchFamily="2" charset="2"/>
              <a:buChar char="q"/>
            </a:pPr>
            <a:r>
              <a:rPr lang="en-US" sz="2800" dirty="0">
                <a:solidFill>
                  <a:schemeClr val="bg1"/>
                </a:solidFill>
                <a:latin typeface="Garamond" panose="02020404030301010803" pitchFamily="18" charset="0"/>
              </a:rPr>
              <a:t> The Fiscal Court shall fix annually the maximum amount including fringe benefits which the County Clerk and Sheriff may expend for deputies and assistants.</a:t>
            </a:r>
          </a:p>
        </p:txBody>
      </p:sp>
    </p:spTree>
    <p:extLst>
      <p:ext uri="{BB962C8B-B14F-4D97-AF65-F5344CB8AC3E}">
        <p14:creationId xmlns:p14="http://schemas.microsoft.com/office/powerpoint/2010/main" val="3481092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br>
              <a:rPr lang="en-US" sz="6000" dirty="0">
                <a:solidFill>
                  <a:schemeClr val="bg1"/>
                </a:solidFill>
                <a:latin typeface="Garamond" panose="02020404030301010803" pitchFamily="18" charset="0"/>
              </a:rPr>
            </a:br>
            <a:r>
              <a:rPr lang="en-US" sz="6000" b="1" dirty="0">
                <a:solidFill>
                  <a:schemeClr val="bg1"/>
                </a:solidFill>
                <a:effectLst/>
                <a:latin typeface="Garamond" pitchFamily="18" charset="0"/>
              </a:rPr>
              <a:t>Reporting Your </a:t>
            </a:r>
            <a:r>
              <a:rPr lang="en-US" sz="6000" b="1" u="sng" dirty="0">
                <a:solidFill>
                  <a:schemeClr val="bg1"/>
                </a:solidFill>
                <a:effectLst/>
                <a:latin typeface="Garamond" pitchFamily="18" charset="0"/>
              </a:rPr>
              <a:t>Attendance</a:t>
            </a:r>
            <a:br>
              <a:rPr lang="en-US" sz="6000" u="sng" dirty="0">
                <a:solidFill>
                  <a:schemeClr val="bg1"/>
                </a:solidFill>
                <a:effectLst/>
                <a:latin typeface="Garamond"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fontScale="92500" lnSpcReduction="20000"/>
          </a:bodyPr>
          <a:lstStyle/>
          <a:p>
            <a:endParaRPr lang="en-US" dirty="0"/>
          </a:p>
          <a:p>
            <a:pPr marL="0" indent="0" algn="ctr">
              <a:buNone/>
            </a:pPr>
            <a:endParaRPr lang="en-US" dirty="0"/>
          </a:p>
          <a:p>
            <a:pPr marL="0" indent="0" algn="ctr">
              <a:buNone/>
            </a:pPr>
            <a:endParaRPr lang="en-US" dirty="0"/>
          </a:p>
          <a:p>
            <a:pPr marL="685800" indent="-457200">
              <a:buFont typeface="Arial" panose="020B0604020202020204" pitchFamily="34" charset="0"/>
              <a:buChar char="•"/>
              <a:defRPr/>
            </a:pPr>
            <a:r>
              <a:rPr lang="en-US" sz="2800" dirty="0">
                <a:solidFill>
                  <a:schemeClr val="bg1"/>
                </a:solidFill>
                <a:latin typeface="Garamond" pitchFamily="18" charset="0"/>
              </a:rPr>
              <a:t>For online training, your trainer will submit your hours.  You will still need to double check that the hours are correct.</a:t>
            </a:r>
          </a:p>
          <a:p>
            <a:pPr marL="517525" indent="-288925">
              <a:buFont typeface="Arial" panose="020B0604020202020204" pitchFamily="34" charset="0"/>
              <a:buChar char="•"/>
              <a:defRPr/>
            </a:pPr>
            <a:endParaRPr lang="en-US" sz="1050" dirty="0">
              <a:solidFill>
                <a:schemeClr val="bg1"/>
              </a:solidFill>
              <a:latin typeface="Garamond" pitchFamily="18" charset="0"/>
            </a:endParaRPr>
          </a:p>
          <a:p>
            <a:pPr marL="685800" indent="-457200">
              <a:buFont typeface="Arial" panose="020B0604020202020204" pitchFamily="34" charset="0"/>
              <a:buChar char="•"/>
              <a:defRPr/>
            </a:pPr>
            <a:r>
              <a:rPr lang="en-US" sz="2800" dirty="0">
                <a:solidFill>
                  <a:schemeClr val="bg1"/>
                </a:solidFill>
                <a:latin typeface="Garamond" pitchFamily="18" charset="0"/>
              </a:rPr>
              <a:t>Courses for UK Transportation Center – Please forward your certificate to me.</a:t>
            </a:r>
          </a:p>
          <a:p>
            <a:pPr marL="685800" indent="-457200">
              <a:buFont typeface="Arial" panose="020B0604020202020204" pitchFamily="34" charset="0"/>
              <a:buChar char="•"/>
              <a:defRPr/>
            </a:pPr>
            <a:endParaRPr lang="en-US" sz="2800" dirty="0">
              <a:solidFill>
                <a:schemeClr val="bg1"/>
              </a:solidFill>
              <a:latin typeface="Garamond" pitchFamily="18" charset="0"/>
            </a:endParaRPr>
          </a:p>
          <a:p>
            <a:pPr marL="685800" indent="-457200">
              <a:buFont typeface="Arial" panose="020B0604020202020204" pitchFamily="34" charset="0"/>
              <a:buChar char="•"/>
              <a:defRPr/>
            </a:pPr>
            <a:r>
              <a:rPr lang="en-US" sz="2800" dirty="0">
                <a:solidFill>
                  <a:schemeClr val="bg1"/>
                </a:solidFill>
                <a:latin typeface="Garamond" pitchFamily="18" charset="0"/>
              </a:rPr>
              <a:t>Proof of an official’s training attendance should be submitted to our office within </a:t>
            </a:r>
            <a:r>
              <a:rPr lang="en-US" sz="2800" dirty="0">
                <a:solidFill>
                  <a:srgbClr val="FFFF00"/>
                </a:solidFill>
                <a:latin typeface="Garamond" pitchFamily="18" charset="0"/>
              </a:rPr>
              <a:t>60 days of completing the training</a:t>
            </a:r>
            <a:r>
              <a:rPr lang="en-US" sz="2800" dirty="0">
                <a:solidFill>
                  <a:schemeClr val="bg1"/>
                </a:solidFill>
                <a:latin typeface="Garamond" pitchFamily="18" charset="0"/>
              </a:rPr>
              <a:t>. (109 KAR 2:020 Section 3(8)).  This pertains to both web-based and in-person.</a:t>
            </a:r>
          </a:p>
          <a:p>
            <a:pPr marL="0" indent="0">
              <a:buNone/>
            </a:pPr>
            <a:endParaRPr lang="en-US" dirty="0">
              <a:solidFill>
                <a:schemeClr val="bg1"/>
              </a:solidFill>
              <a:latin typeface="Garamond" panose="02020404030301010803" pitchFamily="18" charset="0"/>
            </a:endParaRPr>
          </a:p>
        </p:txBody>
      </p:sp>
    </p:spTree>
    <p:extLst>
      <p:ext uri="{BB962C8B-B14F-4D97-AF65-F5344CB8AC3E}">
        <p14:creationId xmlns:p14="http://schemas.microsoft.com/office/powerpoint/2010/main" val="17485367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p:txBody>
      </p:sp>
      <p:pic>
        <p:nvPicPr>
          <p:cNvPr id="3" name="Picture 2" descr="Table, letter&#10;&#10;Description automatically generated">
            <a:extLst>
              <a:ext uri="{FF2B5EF4-FFF2-40B4-BE49-F238E27FC236}">
                <a16:creationId xmlns:a16="http://schemas.microsoft.com/office/drawing/2014/main" id="{0FE35B54-909B-42AA-A258-334140077F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4299" y="243067"/>
            <a:ext cx="4913393" cy="6215605"/>
          </a:xfrm>
          <a:prstGeom prst="rect">
            <a:avLst/>
          </a:prstGeom>
        </p:spPr>
      </p:pic>
    </p:spTree>
    <p:extLst>
      <p:ext uri="{BB962C8B-B14F-4D97-AF65-F5344CB8AC3E}">
        <p14:creationId xmlns:p14="http://schemas.microsoft.com/office/powerpoint/2010/main" val="35200639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ctrTitle"/>
          </p:nvPr>
        </p:nvSpPr>
        <p:spPr>
          <a:xfrm>
            <a:off x="3651681" y="2621302"/>
            <a:ext cx="8192989" cy="2387600"/>
          </a:xfrm>
        </p:spPr>
        <p:txBody>
          <a:bodyPr>
            <a:noAutofit/>
          </a:bodyPr>
          <a:lstStyle/>
          <a:p>
            <a:pPr algn="l"/>
            <a:r>
              <a:rPr lang="en-US" sz="9600" dirty="0">
                <a:solidFill>
                  <a:schemeClr val="bg1"/>
                </a:solidFill>
                <a:latin typeface="Garamond" panose="02020404030301010803" pitchFamily="18" charset="0"/>
              </a:rPr>
              <a:t>Question &amp; Answers</a:t>
            </a:r>
          </a:p>
        </p:txBody>
      </p:sp>
      <p:sp>
        <p:nvSpPr>
          <p:cNvPr id="6" name="Subtitle 5">
            <a:extLst>
              <a:ext uri="{FF2B5EF4-FFF2-40B4-BE49-F238E27FC236}">
                <a16:creationId xmlns:a16="http://schemas.microsoft.com/office/drawing/2014/main" id="{ACB7C49C-8B5E-4A0A-9764-603114269026}"/>
              </a:ext>
            </a:extLst>
          </p:cNvPr>
          <p:cNvSpPr>
            <a:spLocks noGrp="1"/>
          </p:cNvSpPr>
          <p:nvPr>
            <p:ph type="subTitle" idx="1"/>
          </p:nvPr>
        </p:nvSpPr>
        <p:spPr>
          <a:xfrm>
            <a:off x="492642" y="5008902"/>
            <a:ext cx="9144000" cy="1655762"/>
          </a:xfrm>
        </p:spPr>
        <p:txBody>
          <a:bodyPr/>
          <a:lstStyle/>
          <a:p>
            <a:endParaRPr lang="en-US" dirty="0"/>
          </a:p>
        </p:txBody>
      </p:sp>
    </p:spTree>
    <p:extLst>
      <p:ext uri="{BB962C8B-B14F-4D97-AF65-F5344CB8AC3E}">
        <p14:creationId xmlns:p14="http://schemas.microsoft.com/office/powerpoint/2010/main" val="3827182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746018" y="0"/>
            <a:ext cx="7816788" cy="1325563"/>
          </a:xfrm>
        </p:spPr>
        <p:txBody>
          <a:bodyPr>
            <a:noAutofit/>
          </a:bodyPr>
          <a:lstStyle/>
          <a:p>
            <a:br>
              <a:rPr lang="en-US" sz="6000" dirty="0">
                <a:solidFill>
                  <a:schemeClr val="bg1"/>
                </a:solidFill>
                <a:latin typeface="Garamond" panose="02020404030301010803" pitchFamily="18" charset="0"/>
              </a:rPr>
            </a:br>
            <a:br>
              <a:rPr lang="en-US" sz="6000" dirty="0">
                <a:solidFill>
                  <a:schemeClr val="bg1"/>
                </a:solidFill>
                <a:latin typeface="Garamond" panose="02020404030301010803" pitchFamily="18" charset="0"/>
              </a:rPr>
            </a:br>
            <a:r>
              <a:rPr lang="en-US" sz="6000" b="1" spc="-300" dirty="0">
                <a:solidFill>
                  <a:schemeClr val="bg1"/>
                </a:solidFill>
                <a:effectLst/>
                <a:latin typeface="Garamond" pitchFamily="18" charset="0"/>
              </a:rPr>
              <a:t>Reporting In-Person </a:t>
            </a:r>
            <a:r>
              <a:rPr lang="en-US" sz="6000" b="1" u="sng" spc="-300" dirty="0">
                <a:solidFill>
                  <a:schemeClr val="bg1"/>
                </a:solidFill>
                <a:effectLst/>
                <a:latin typeface="Garamond" pitchFamily="18" charset="0"/>
              </a:rPr>
              <a:t>Attendance</a:t>
            </a: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fontScale="92500"/>
          </a:bodyPr>
          <a:lstStyle/>
          <a:p>
            <a:endParaRPr lang="en-US" dirty="0"/>
          </a:p>
          <a:p>
            <a:pPr marL="0" indent="0" algn="ctr">
              <a:buNone/>
            </a:pPr>
            <a:endParaRPr lang="en-US" dirty="0"/>
          </a:p>
          <a:p>
            <a:pPr marL="0" indent="0" algn="ctr">
              <a:buNone/>
            </a:pPr>
            <a:endParaRPr lang="en-US" dirty="0">
              <a:solidFill>
                <a:schemeClr val="bg1"/>
              </a:solidFill>
            </a:endParaRPr>
          </a:p>
          <a:p>
            <a:pPr>
              <a:buFont typeface="Arial" panose="020B0604020202020204" pitchFamily="34" charset="0"/>
              <a:buChar char="•"/>
              <a:defRPr/>
            </a:pPr>
            <a:r>
              <a:rPr lang="en-US" sz="2800" dirty="0">
                <a:solidFill>
                  <a:schemeClr val="bg1"/>
                </a:solidFill>
                <a:latin typeface="Garamond" pitchFamily="18" charset="0"/>
              </a:rPr>
              <a:t>For Proof of Attendance (POA) forms - Always make sure your “</a:t>
            </a:r>
            <a:r>
              <a:rPr lang="en-US" sz="2800" u="sng" dirty="0">
                <a:solidFill>
                  <a:srgbClr val="FFFF00"/>
                </a:solidFill>
                <a:latin typeface="Garamond" pitchFamily="18" charset="0"/>
              </a:rPr>
              <a:t>Name</a:t>
            </a:r>
            <a:r>
              <a:rPr lang="en-US" sz="2800" dirty="0">
                <a:solidFill>
                  <a:schemeClr val="bg1"/>
                </a:solidFill>
                <a:latin typeface="Garamond" pitchFamily="18" charset="0"/>
              </a:rPr>
              <a:t>”, “</a:t>
            </a:r>
            <a:r>
              <a:rPr lang="en-US" sz="2800" u="sng" dirty="0">
                <a:solidFill>
                  <a:srgbClr val="FFFF00"/>
                </a:solidFill>
                <a:latin typeface="Garamond" pitchFamily="18" charset="0"/>
              </a:rPr>
              <a:t>County</a:t>
            </a:r>
            <a:r>
              <a:rPr lang="en-US" sz="2800" dirty="0">
                <a:solidFill>
                  <a:schemeClr val="bg1"/>
                </a:solidFill>
                <a:latin typeface="Garamond" pitchFamily="18" charset="0"/>
              </a:rPr>
              <a:t>” and “</a:t>
            </a:r>
            <a:r>
              <a:rPr lang="en-US" sz="2800" u="sng" dirty="0">
                <a:solidFill>
                  <a:srgbClr val="FFFF00"/>
                </a:solidFill>
                <a:latin typeface="Garamond" pitchFamily="18" charset="0"/>
              </a:rPr>
              <a:t>Office</a:t>
            </a:r>
            <a:r>
              <a:rPr lang="en-US" sz="2800" dirty="0">
                <a:solidFill>
                  <a:schemeClr val="bg1"/>
                </a:solidFill>
                <a:latin typeface="Garamond" pitchFamily="18" charset="0"/>
              </a:rPr>
              <a:t>” are legible on your attendance form and you have CORRECTLY INITIALED the form before submitting it. Send documentation by mail or e-mail.  NO PICTURES</a:t>
            </a:r>
          </a:p>
          <a:p>
            <a:pPr algn="just">
              <a:buFont typeface="Arial" panose="020B0604020202020204" pitchFamily="34" charset="0"/>
              <a:buChar char="•"/>
              <a:defRPr/>
            </a:pPr>
            <a:endParaRPr lang="en-US" sz="2800" dirty="0">
              <a:latin typeface="Garamond" pitchFamily="18" charset="0"/>
            </a:endParaRPr>
          </a:p>
          <a:p>
            <a:pPr algn="just">
              <a:buFont typeface="Arial" panose="020B0604020202020204" pitchFamily="34" charset="0"/>
              <a:buChar char="•"/>
              <a:defRPr/>
            </a:pPr>
            <a:r>
              <a:rPr lang="en-US" sz="2800" b="1" dirty="0">
                <a:solidFill>
                  <a:srgbClr val="FFFF00"/>
                </a:solidFill>
                <a:latin typeface="Garamond" pitchFamily="18" charset="0"/>
              </a:rPr>
              <a:t>Ultimately it is the responsibility of the official to make sure their attendance information has been turned into DLG in a timely basis.</a:t>
            </a:r>
          </a:p>
          <a:p>
            <a:pPr marL="0" indent="0">
              <a:buNone/>
            </a:pPr>
            <a:endParaRPr lang="en-US" dirty="0">
              <a:solidFill>
                <a:schemeClr val="bg1"/>
              </a:solidFill>
              <a:latin typeface="Garamond" panose="02020404030301010803" pitchFamily="18" charset="0"/>
            </a:endParaRPr>
          </a:p>
        </p:txBody>
      </p:sp>
    </p:spTree>
    <p:extLst>
      <p:ext uri="{BB962C8B-B14F-4D97-AF65-F5344CB8AC3E}">
        <p14:creationId xmlns:p14="http://schemas.microsoft.com/office/powerpoint/2010/main" val="2817396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837457" y="0"/>
            <a:ext cx="7816788" cy="1325563"/>
          </a:xfrm>
        </p:spPr>
        <p:txBody>
          <a:bodyPr>
            <a:noAutofit/>
          </a:bodyPr>
          <a:lstStyle/>
          <a:p>
            <a:br>
              <a:rPr lang="en-US" sz="6000" dirty="0">
                <a:solidFill>
                  <a:schemeClr val="bg1"/>
                </a:solidFill>
                <a:latin typeface="Garamond" panose="02020404030301010803" pitchFamily="18" charset="0"/>
              </a:rPr>
            </a:br>
            <a:br>
              <a:rPr lang="en-US" sz="6000" dirty="0">
                <a:solidFill>
                  <a:schemeClr val="bg1"/>
                </a:solidFill>
                <a:latin typeface="Garamond" panose="02020404030301010803" pitchFamily="18" charset="0"/>
              </a:rPr>
            </a:br>
            <a:r>
              <a:rPr lang="en-US" sz="6000" b="1" dirty="0">
                <a:solidFill>
                  <a:schemeClr val="bg1"/>
                </a:solidFill>
                <a:effectLst/>
                <a:latin typeface="Garamond" pitchFamily="18" charset="0"/>
              </a:rPr>
              <a:t>How To Access Your Training Page</a:t>
            </a: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solidFill>
                <a:schemeClr val="bg1"/>
              </a:solidFill>
            </a:endParaRPr>
          </a:p>
          <a:p>
            <a:pPr>
              <a:buFont typeface="Arial" panose="020B0604020202020204" pitchFamily="34" charset="0"/>
              <a:buChar char="•"/>
              <a:defRPr/>
            </a:pPr>
            <a:r>
              <a:rPr lang="en-US" sz="2600" dirty="0">
                <a:solidFill>
                  <a:schemeClr val="bg1"/>
                </a:solidFill>
                <a:latin typeface="Garamond" pitchFamily="18" charset="0"/>
              </a:rPr>
              <a:t>Go to the DLG website </a:t>
            </a:r>
            <a:r>
              <a:rPr lang="en-US" sz="2600" b="1" u="sng" dirty="0">
                <a:solidFill>
                  <a:srgbClr val="FFFF00"/>
                </a:solidFill>
                <a:latin typeface="Garamond" panose="02020404030301010803" pitchFamily="18" charset="0"/>
              </a:rPr>
              <a:t>http://kydlgweb.ky.gov</a:t>
            </a:r>
            <a:r>
              <a:rPr lang="en-US" sz="2600" b="1" dirty="0">
                <a:solidFill>
                  <a:schemeClr val="bg1"/>
                </a:solidFill>
                <a:latin typeface="Garamond" pitchFamily="18" charset="0"/>
              </a:rPr>
              <a:t>.</a:t>
            </a:r>
          </a:p>
          <a:p>
            <a:pPr marL="109537" indent="0">
              <a:buNone/>
              <a:defRPr/>
            </a:pPr>
            <a:endParaRPr lang="en-US" sz="2600" b="1" dirty="0">
              <a:solidFill>
                <a:schemeClr val="bg1"/>
              </a:solidFill>
              <a:latin typeface="Garamond" pitchFamily="18" charset="0"/>
            </a:endParaRPr>
          </a:p>
          <a:p>
            <a:pPr>
              <a:buFont typeface="Arial" panose="020B0604020202020204" pitchFamily="34" charset="0"/>
              <a:buChar char="•"/>
              <a:defRPr/>
            </a:pPr>
            <a:r>
              <a:rPr lang="en-US" sz="2600" dirty="0">
                <a:solidFill>
                  <a:schemeClr val="bg1"/>
                </a:solidFill>
                <a:latin typeface="Garamond" pitchFamily="18" charset="0"/>
              </a:rPr>
              <a:t>You will see a list of links that take you to the different areas of our agency.</a:t>
            </a:r>
          </a:p>
          <a:p>
            <a:pPr>
              <a:buFont typeface="Arial" panose="020B0604020202020204" pitchFamily="34" charset="0"/>
              <a:buChar char="•"/>
              <a:defRPr/>
            </a:pPr>
            <a:endParaRPr lang="en-US" sz="2600" dirty="0">
              <a:solidFill>
                <a:schemeClr val="bg1"/>
              </a:solidFill>
              <a:latin typeface="Garamond" pitchFamily="18" charset="0"/>
            </a:endParaRPr>
          </a:p>
          <a:p>
            <a:pPr>
              <a:buFont typeface="Arial" panose="020B0604020202020204" pitchFamily="34" charset="0"/>
              <a:buChar char="•"/>
              <a:defRPr/>
            </a:pPr>
            <a:r>
              <a:rPr lang="en-US" sz="2600" dirty="0">
                <a:solidFill>
                  <a:schemeClr val="bg1"/>
                </a:solidFill>
                <a:latin typeface="Garamond" pitchFamily="18" charset="0"/>
              </a:rPr>
              <a:t>Second row, 3</a:t>
            </a:r>
            <a:r>
              <a:rPr lang="en-US" sz="2600" baseline="30000" dirty="0">
                <a:solidFill>
                  <a:schemeClr val="bg1"/>
                </a:solidFill>
                <a:latin typeface="Garamond" pitchFamily="18" charset="0"/>
              </a:rPr>
              <a:t>rd</a:t>
            </a:r>
            <a:r>
              <a:rPr lang="en-US" sz="2600" dirty="0">
                <a:solidFill>
                  <a:schemeClr val="bg1"/>
                </a:solidFill>
                <a:latin typeface="Garamond" pitchFamily="18" charset="0"/>
              </a:rPr>
              <a:t> button is the County Officials Training Program Link.</a:t>
            </a:r>
          </a:p>
          <a:p>
            <a:pPr marL="0" indent="0">
              <a:buNone/>
            </a:pPr>
            <a:endParaRPr lang="en-US" dirty="0">
              <a:solidFill>
                <a:schemeClr val="bg1"/>
              </a:solidFill>
              <a:latin typeface="Garamond" panose="02020404030301010803" pitchFamily="18" charset="0"/>
            </a:endParaRPr>
          </a:p>
        </p:txBody>
      </p:sp>
    </p:spTree>
    <p:extLst>
      <p:ext uri="{BB962C8B-B14F-4D97-AF65-F5344CB8AC3E}">
        <p14:creationId xmlns:p14="http://schemas.microsoft.com/office/powerpoint/2010/main" val="2569830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p:txBody>
      </p:sp>
      <p:pic>
        <p:nvPicPr>
          <p:cNvPr id="5" name="Picture 6" descr="http://kydlgweb.ky.gov/images/Badges/16_Training.gif">
            <a:extLst>
              <a:ext uri="{FF2B5EF4-FFF2-40B4-BE49-F238E27FC236}">
                <a16:creationId xmlns:a16="http://schemas.microsoft.com/office/drawing/2014/main" id="{03697384-2DE4-483A-95D1-7EF6FAA983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716" y="111715"/>
            <a:ext cx="4949825"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7572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876647" y="108176"/>
            <a:ext cx="7816788" cy="1325563"/>
          </a:xfrm>
        </p:spPr>
        <p:txBody>
          <a:bodyPr>
            <a:noAutofit/>
          </a:bodyPr>
          <a:lstStyle/>
          <a:p>
            <a:br>
              <a:rPr lang="en-US" sz="6000" dirty="0">
                <a:solidFill>
                  <a:schemeClr val="bg1"/>
                </a:solidFill>
                <a:latin typeface="Garamond" panose="02020404030301010803" pitchFamily="18" charset="0"/>
              </a:rPr>
            </a:br>
            <a:br>
              <a:rPr lang="en-US" sz="6000" dirty="0">
                <a:solidFill>
                  <a:schemeClr val="bg1"/>
                </a:solidFill>
                <a:latin typeface="Garamond" panose="02020404030301010803" pitchFamily="18" charset="0"/>
              </a:rPr>
            </a:br>
            <a:br>
              <a:rPr lang="en-US" sz="6000" dirty="0">
                <a:solidFill>
                  <a:schemeClr val="bg1"/>
                </a:solidFill>
                <a:latin typeface="Garamond" panose="02020404030301010803" pitchFamily="18" charset="0"/>
              </a:rPr>
            </a:br>
            <a:r>
              <a:rPr lang="en-US" altLang="en-US" sz="6000" b="1" u="sng" dirty="0">
                <a:solidFill>
                  <a:schemeClr val="bg1"/>
                </a:solidFill>
                <a:latin typeface="Garamond" panose="02020404030301010803" pitchFamily="18" charset="0"/>
                <a:cs typeface="Arial" panose="020B0604020202020204" pitchFamily="34" charset="0"/>
              </a:rPr>
              <a:t>Reports and Forms</a:t>
            </a:r>
            <a:br>
              <a:rPr lang="en-US" sz="6000" dirty="0">
                <a:solidFill>
                  <a:schemeClr val="bg1"/>
                </a:solidFill>
                <a:latin typeface="Garamond" panose="02020404030301010803" pitchFamily="18" charset="0"/>
              </a:rPr>
            </a:br>
            <a:br>
              <a:rPr lang="en-US" altLang="en-US" sz="6000" b="1" dirty="0">
                <a:solidFill>
                  <a:srgbClr val="000000"/>
                </a:solidFill>
                <a:latin typeface="Titillium Web"/>
                <a:cs typeface="Arial" panose="020B0604020202020204" pitchFamily="34"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a:xfrm>
            <a:off x="130629" y="1920240"/>
            <a:ext cx="11744045" cy="5068389"/>
          </a:xfrm>
        </p:spPr>
        <p:txBody>
          <a:bodyPr>
            <a:normAutofit/>
          </a:bodyPr>
          <a:lstStyle/>
          <a:p>
            <a:endParaRPr lang="en-US" dirty="0"/>
          </a:p>
          <a:p>
            <a:pPr marL="0" indent="0" algn="ctr">
              <a:buNone/>
            </a:pPr>
            <a:endParaRPr lang="en-US" dirty="0"/>
          </a:p>
          <a:p>
            <a:pPr marL="0" indent="0">
              <a:buNone/>
            </a:pPr>
            <a:r>
              <a:rPr kumimoji="0" lang="en-US" altLang="en-US" sz="1400" b="0" i="0" u="none" strike="noStrike" kern="1200" cap="none" spc="0" normalizeH="0" baseline="0" noProof="0" dirty="0">
                <a:ln>
                  <a:noFill/>
                </a:ln>
                <a:solidFill>
                  <a:schemeClr val="bg1"/>
                </a:solidFill>
                <a:effectLst/>
                <a:uLnTx/>
                <a:uFillTx/>
                <a:latin typeface="Titillium Web"/>
                <a:ea typeface="+mn-ea"/>
                <a:cs typeface="Arial" panose="020B0604020202020204" pitchFamily="34" charset="0"/>
              </a:rPr>
              <a:t>Below are reports and forms that officials participating in the County Elected Officials Training Program will utilize. To view the corresponding report or forms click the heading of each section.</a:t>
            </a:r>
            <a:br>
              <a:rPr kumimoji="0" lang="en-US" altLang="en-US" sz="14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br>
            <a:br>
              <a:rPr kumimoji="0" lang="en-US" altLang="en-US" sz="14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br>
            <a:r>
              <a:rPr kumimoji="0" lang="en-US" altLang="en-US" sz="1400" b="0" i="0" u="none" strike="noStrike" kern="1200" cap="none" spc="0" normalizeH="0" baseline="0" noProof="0" dirty="0">
                <a:ln>
                  <a:noFill/>
                </a:ln>
                <a:solidFill>
                  <a:schemeClr val="accent4">
                    <a:lumMod val="60000"/>
                    <a:lumOff val="40000"/>
                  </a:schemeClr>
                </a:solidFill>
                <a:effectLst/>
                <a:uLnTx/>
                <a:uFillTx/>
                <a:latin typeface="Titillium Web"/>
                <a:ea typeface="+mn-ea"/>
                <a:cs typeface="Arial" panose="020B0604020202020204" pitchFamily="34" charset="0"/>
                <a:hlinkClick r:id="rId2">
                  <a:extLst>
                    <a:ext uri="{A12FA001-AC4F-418D-AE19-62706E023703}">
                      <ahyp:hlinkClr xmlns:ahyp="http://schemas.microsoft.com/office/drawing/2018/hyperlinkcolor" val="tx"/>
                    </a:ext>
                  </a:extLst>
                </a:hlinkClick>
              </a:rPr>
              <a:t>County Elected Officials Training Program Participation Form</a:t>
            </a:r>
            <a:r>
              <a:rPr kumimoji="0" lang="en-US" altLang="en-US" sz="1400" b="0" i="0" u="none" strike="noStrike" kern="1200" cap="none" spc="0" normalizeH="0" baseline="0" noProof="0" dirty="0">
                <a:ln>
                  <a:noFill/>
                </a:ln>
                <a:solidFill>
                  <a:schemeClr val="bg1"/>
                </a:solidFill>
                <a:effectLst/>
                <a:uLnTx/>
                <a:uFillTx/>
                <a:latin typeface="Titillium Web"/>
                <a:ea typeface="+mn-ea"/>
                <a:cs typeface="Arial" panose="020B0604020202020204" pitchFamily="34" charset="0"/>
              </a:rPr>
              <a:t> (Adobe 125 KB)</a:t>
            </a:r>
            <a:br>
              <a:rPr kumimoji="0" lang="en-US" altLang="en-US" sz="14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br>
            <a:r>
              <a:rPr kumimoji="0" lang="en-US" altLang="en-US" sz="1400" b="0" i="0" u="none" strike="noStrike" kern="1200" cap="none" spc="0" normalizeH="0" baseline="0" noProof="0" dirty="0">
                <a:ln>
                  <a:noFill/>
                </a:ln>
                <a:solidFill>
                  <a:schemeClr val="bg1"/>
                </a:solidFill>
                <a:effectLst/>
                <a:uLnTx/>
                <a:uFillTx/>
                <a:latin typeface="Titillium Web"/>
                <a:ea typeface="+mn-ea"/>
                <a:cs typeface="Arial" panose="020B0604020202020204" pitchFamily="34" charset="0"/>
              </a:rPr>
              <a:t>Elected or appointed officials who wish to participate in the County Elected Officials Training Program will need to complete and submit the County Elected Officials Training Program Participation Form before they will be included in the program. Newly elected or appointed officials who wish to participate in the County officials training program will need to complete this form and submit it to our office in order to be enrolled in the training incentive program.</a:t>
            </a:r>
            <a:br>
              <a:rPr kumimoji="0" lang="en-US" altLang="en-US" sz="14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br>
            <a:br>
              <a:rPr kumimoji="0" lang="en-US" altLang="en-US" sz="14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br>
            <a:r>
              <a:rPr kumimoji="0" lang="en-US" altLang="en-US" sz="1400" b="0" i="0" u="none" strike="noStrike" kern="1200" cap="none" spc="0" normalizeH="0" baseline="0" noProof="0" dirty="0">
                <a:ln>
                  <a:noFill/>
                </a:ln>
                <a:solidFill>
                  <a:schemeClr val="accent4">
                    <a:lumMod val="60000"/>
                    <a:lumOff val="40000"/>
                  </a:schemeClr>
                </a:solidFill>
                <a:effectLst/>
                <a:uLnTx/>
                <a:uFillTx/>
                <a:latin typeface="Titillium Web"/>
                <a:ea typeface="+mn-ea"/>
                <a:cs typeface="Arial" panose="020B0604020202020204" pitchFamily="34" charset="0"/>
                <a:hlinkClick r:id="rId3">
                  <a:extLst>
                    <a:ext uri="{A12FA001-AC4F-418D-AE19-62706E023703}">
                      <ahyp:hlinkClr xmlns:ahyp="http://schemas.microsoft.com/office/drawing/2018/hyperlinkcolor" val="tx"/>
                    </a:ext>
                  </a:extLst>
                </a:hlinkClick>
              </a:rPr>
              <a:t>Individual Training Records </a:t>
            </a:r>
            <a:br>
              <a:rPr kumimoji="0" lang="en-US" altLang="en-US" sz="14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br>
            <a:r>
              <a:rPr kumimoji="0" lang="en-US" altLang="en-US" sz="1400" b="0" i="0" u="none" strike="noStrike" kern="1200" cap="none" spc="0" normalizeH="0" baseline="0" noProof="0" dirty="0">
                <a:ln>
                  <a:noFill/>
                </a:ln>
                <a:solidFill>
                  <a:schemeClr val="bg1"/>
                </a:solidFill>
                <a:effectLst/>
                <a:uLnTx/>
                <a:uFillTx/>
                <a:latin typeface="Titillium Web"/>
                <a:ea typeface="+mn-ea"/>
                <a:cs typeface="Arial" panose="020B0604020202020204" pitchFamily="34" charset="0"/>
              </a:rPr>
              <a:t>By clicking the link above, program participants may view their individual training record online by entering their name, county, office or any combination thereof.</a:t>
            </a:r>
            <a:br>
              <a:rPr kumimoji="0" lang="en-US" altLang="en-US" sz="14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br>
            <a:br>
              <a:rPr kumimoji="0" lang="en-US" altLang="en-US" sz="14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br>
            <a:r>
              <a:rPr kumimoji="0" lang="en-US" altLang="en-US" sz="1400" b="0" i="0" u="none" strike="noStrike" kern="1200" cap="none" spc="0" normalizeH="0" baseline="0" noProof="0" dirty="0">
                <a:ln>
                  <a:noFill/>
                </a:ln>
                <a:solidFill>
                  <a:schemeClr val="accent4">
                    <a:lumMod val="60000"/>
                    <a:lumOff val="40000"/>
                  </a:schemeClr>
                </a:solidFill>
                <a:effectLst/>
                <a:uLnTx/>
                <a:uFillTx/>
                <a:latin typeface="Titillium Web"/>
                <a:ea typeface="+mn-ea"/>
                <a:cs typeface="Arial" panose="020B0604020202020204" pitchFamily="34" charset="0"/>
                <a:hlinkClick r:id="rId4">
                  <a:extLst>
                    <a:ext uri="{A12FA001-AC4F-418D-AE19-62706E023703}">
                      <ahyp:hlinkClr xmlns:ahyp="http://schemas.microsoft.com/office/drawing/2018/hyperlinkcolor" val="tx"/>
                    </a:ext>
                  </a:extLst>
                </a:hlinkClick>
              </a:rPr>
              <a:t>Training Approval Request Form</a:t>
            </a:r>
            <a:r>
              <a:rPr kumimoji="0" lang="en-US" altLang="en-US" sz="1400" b="0" i="0" u="none" strike="noStrike" kern="1200" cap="none" spc="0" normalizeH="0" baseline="0" noProof="0" dirty="0">
                <a:ln>
                  <a:noFill/>
                </a:ln>
                <a:solidFill>
                  <a:schemeClr val="accent4">
                    <a:lumMod val="60000"/>
                    <a:lumOff val="40000"/>
                  </a:schemeClr>
                </a:solidFill>
                <a:effectLst/>
                <a:uLnTx/>
                <a:uFillTx/>
                <a:latin typeface="Titillium Web"/>
                <a:ea typeface="+mn-ea"/>
                <a:cs typeface="Arial" panose="020B0604020202020204" pitchFamily="34" charset="0"/>
              </a:rPr>
              <a:t> </a:t>
            </a:r>
            <a:r>
              <a:rPr kumimoji="0" lang="en-US" altLang="en-US" sz="1400" b="0" i="0" u="none" strike="noStrike" kern="1200" cap="none" spc="0" normalizeH="0" baseline="0" noProof="0" dirty="0">
                <a:ln>
                  <a:noFill/>
                </a:ln>
                <a:solidFill>
                  <a:schemeClr val="bg1"/>
                </a:solidFill>
                <a:effectLst/>
                <a:uLnTx/>
                <a:uFillTx/>
                <a:latin typeface="Titillium Web"/>
                <a:ea typeface="+mn-ea"/>
                <a:cs typeface="Arial" panose="020B0604020202020204" pitchFamily="34" charset="0"/>
              </a:rPr>
              <a:t>(Adobe 136 KB)</a:t>
            </a:r>
            <a:br>
              <a:rPr kumimoji="0" lang="en-US" altLang="en-US" sz="14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br>
            <a:r>
              <a:rPr kumimoji="0" lang="en-US" altLang="en-US" sz="1400" b="0" i="0" u="none" strike="noStrike" kern="1200" cap="none" spc="0" normalizeH="0" baseline="0" noProof="0" dirty="0">
                <a:ln>
                  <a:noFill/>
                </a:ln>
                <a:solidFill>
                  <a:schemeClr val="bg1"/>
                </a:solidFill>
                <a:effectLst/>
                <a:uLnTx/>
                <a:uFillTx/>
                <a:latin typeface="Titillium Web"/>
                <a:ea typeface="+mn-ea"/>
                <a:cs typeface="Arial" panose="020B0604020202020204" pitchFamily="34" charset="0"/>
              </a:rPr>
              <a:t>For training events not listed in the Upcoming Approved Training Events, approval may be requested by completing and submitting the Training Approval Request Form, along with a detailed event agenda listing all training times and indicating any breaks and meals during the training event. To complete this form click the link in the heading listed above this section.</a:t>
            </a:r>
            <a:br>
              <a:rPr kumimoji="0" lang="en-US" altLang="en-US" sz="14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br>
            <a:br>
              <a:rPr kumimoji="0" lang="en-US" altLang="en-US" sz="14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br>
            <a:r>
              <a:rPr kumimoji="0" lang="en-US" altLang="en-US" sz="1400" b="0" i="0" u="none" strike="noStrike" kern="1200" cap="none" spc="0" normalizeH="0" baseline="0" noProof="0" dirty="0">
                <a:ln>
                  <a:noFill/>
                </a:ln>
                <a:solidFill>
                  <a:schemeClr val="bg1"/>
                </a:solidFill>
                <a:effectLst/>
                <a:uLnTx/>
                <a:uFillTx/>
                <a:latin typeface="Titillium Web"/>
                <a:ea typeface="+mn-ea"/>
                <a:cs typeface="Arial" panose="020B0604020202020204" pitchFamily="34" charset="0"/>
              </a:rPr>
              <a:t>For questions concerning the County Elected Officials Training Program please contact </a:t>
            </a:r>
            <a:r>
              <a:rPr kumimoji="0" lang="en-US" altLang="en-US" sz="1400" b="0" i="0" u="none" strike="noStrike" kern="1200" cap="none" spc="0" normalizeH="0" baseline="0" noProof="0" dirty="0">
                <a:ln>
                  <a:noFill/>
                </a:ln>
                <a:solidFill>
                  <a:schemeClr val="accent4">
                    <a:lumMod val="60000"/>
                    <a:lumOff val="40000"/>
                  </a:schemeClr>
                </a:solidFill>
                <a:effectLst/>
                <a:uLnTx/>
                <a:uFillTx/>
                <a:latin typeface="Titillium Web"/>
                <a:ea typeface="+mn-ea"/>
                <a:cs typeface="Arial" panose="020B0604020202020204" pitchFamily="34" charset="0"/>
                <a:hlinkClick r:id="rId5">
                  <a:extLst>
                    <a:ext uri="{A12FA001-AC4F-418D-AE19-62706E023703}">
                      <ahyp:hlinkClr xmlns:ahyp="http://schemas.microsoft.com/office/drawing/2018/hyperlinkcolor" val="tx"/>
                    </a:ext>
                  </a:extLst>
                </a:hlinkClick>
              </a:rPr>
              <a:t>Wendy Thompson</a:t>
            </a:r>
            <a:r>
              <a:rPr kumimoji="0" lang="en-US" altLang="en-US" sz="1400" b="0" i="0" u="none" strike="noStrike" kern="1200" cap="none" spc="0" normalizeH="0" baseline="0" noProof="0" dirty="0">
                <a:ln>
                  <a:noFill/>
                </a:ln>
                <a:solidFill>
                  <a:schemeClr val="bg1"/>
                </a:solidFill>
                <a:effectLst/>
                <a:uLnTx/>
                <a:uFillTx/>
                <a:latin typeface="Titillium Web"/>
                <a:ea typeface="+mn-ea"/>
                <a:cs typeface="Arial" panose="020B0604020202020204" pitchFamily="34" charset="0"/>
              </a:rPr>
              <a:t>, Training Coordinator.</a:t>
            </a:r>
            <a:endParaRPr lang="en-US" altLang="en-US" sz="2800" dirty="0">
              <a:solidFill>
                <a:schemeClr val="bg1"/>
              </a:solidFill>
              <a:latin typeface="Titillium Web"/>
              <a:cs typeface="Arial" panose="020B0604020202020204" pitchFamily="34" charset="0"/>
              <a:hlinkClick r:id="rId3">
                <a:extLst>
                  <a:ext uri="{A12FA001-AC4F-418D-AE19-62706E023703}">
                    <ahyp:hlinkClr xmlns:ahyp="http://schemas.microsoft.com/office/drawing/2018/hyperlinkcolor" val="tx"/>
                  </a:ext>
                </a:extLst>
              </a:hlinkClick>
            </a:endParaRPr>
          </a:p>
          <a:p>
            <a:pPr marL="0" indent="0" algn="ctr">
              <a:buNone/>
            </a:pPr>
            <a:endParaRPr lang="en-US" dirty="0">
              <a:solidFill>
                <a:schemeClr val="bg1"/>
              </a:solidFill>
            </a:endParaRPr>
          </a:p>
        </p:txBody>
      </p:sp>
    </p:spTree>
    <p:extLst>
      <p:ext uri="{BB962C8B-B14F-4D97-AF65-F5344CB8AC3E}">
        <p14:creationId xmlns:p14="http://schemas.microsoft.com/office/powerpoint/2010/main" val="1539873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A557D3-3FFD-4A89-904C-82BF5E5A2464}"/>
              </a:ext>
            </a:extLst>
          </p:cNvPr>
          <p:cNvSpPr>
            <a:spLocks noGrp="1"/>
          </p:cNvSpPr>
          <p:nvPr>
            <p:ph type="title"/>
          </p:nvPr>
        </p:nvSpPr>
        <p:spPr>
          <a:xfrm>
            <a:off x="3537012" y="500062"/>
            <a:ext cx="7816788" cy="1325563"/>
          </a:xfrm>
        </p:spPr>
        <p:txBody>
          <a:bodyPr>
            <a:noAutofit/>
          </a:bodyPr>
          <a:lstStyle/>
          <a:p>
            <a:br>
              <a:rPr lang="en-US" sz="6000" dirty="0">
                <a:solidFill>
                  <a:schemeClr val="bg1"/>
                </a:solidFill>
                <a:latin typeface="Garamond" panose="02020404030301010803" pitchFamily="18" charset="0"/>
              </a:rPr>
            </a:br>
            <a:endParaRPr lang="en-US" sz="6000" u="sng" dirty="0">
              <a:solidFill>
                <a:schemeClr val="bg1"/>
              </a:solidFill>
              <a:latin typeface="Garamond" panose="02020404030301010803" pitchFamily="18" charset="0"/>
            </a:endParaRPr>
          </a:p>
        </p:txBody>
      </p:sp>
      <p:sp>
        <p:nvSpPr>
          <p:cNvPr id="7" name="Content Placeholder 6">
            <a:extLst>
              <a:ext uri="{FF2B5EF4-FFF2-40B4-BE49-F238E27FC236}">
                <a16:creationId xmlns:a16="http://schemas.microsoft.com/office/drawing/2014/main" id="{33FF8CC8-93E8-4036-9EB0-67C2614879B3}"/>
              </a:ext>
            </a:extLst>
          </p:cNvPr>
          <p:cNvSpPr>
            <a:spLocks noGrp="1"/>
          </p:cNvSpPr>
          <p:nvPr>
            <p:ph idx="1"/>
          </p:nvPr>
        </p:nvSpPr>
        <p:spPr/>
        <p:txBody>
          <a:bodyPr>
            <a:normAutofit/>
          </a:bodyPr>
          <a:lstStyle/>
          <a:p>
            <a:endParaRPr lang="en-US" dirty="0"/>
          </a:p>
          <a:p>
            <a:pPr marL="0" indent="0" algn="ctr">
              <a:buNone/>
            </a:pPr>
            <a:endParaRPr lang="en-US" dirty="0"/>
          </a:p>
          <a:p>
            <a:pPr marL="0" indent="0" algn="ctr">
              <a:buNone/>
            </a:pPr>
            <a:endParaRPr lang="en-US" dirty="0"/>
          </a:p>
        </p:txBody>
      </p:sp>
      <p:pic>
        <p:nvPicPr>
          <p:cNvPr id="6" name="Picture 1">
            <a:extLst>
              <a:ext uri="{FF2B5EF4-FFF2-40B4-BE49-F238E27FC236}">
                <a16:creationId xmlns:a16="http://schemas.microsoft.com/office/drawing/2014/main" id="{B868AD0C-102B-4E5B-A493-C55AF9F9A9C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24457" y="500062"/>
            <a:ext cx="8823195" cy="3540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976358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412</TotalTime>
  <Words>1607</Words>
  <Application>Microsoft Office PowerPoint</Application>
  <PresentationFormat>Widescreen</PresentationFormat>
  <Paragraphs>232</Paragraphs>
  <Slides>41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Arial</vt:lpstr>
      <vt:lpstr>Calibri</vt:lpstr>
      <vt:lpstr>Calibri Light</vt:lpstr>
      <vt:lpstr>Century Schoolbook</vt:lpstr>
      <vt:lpstr>Garamond</vt:lpstr>
      <vt:lpstr>Titillium Web</vt:lpstr>
      <vt:lpstr>Wingdings</vt:lpstr>
      <vt:lpstr>1_Office Theme</vt:lpstr>
      <vt:lpstr>PowerPoint Presentation</vt:lpstr>
      <vt:lpstr>County Elected Officials    Training Incentive Program</vt:lpstr>
      <vt:lpstr>  Online Training Guidelines </vt:lpstr>
      <vt:lpstr>  Reporting Your Attendance </vt:lpstr>
      <vt:lpstr>  Reporting In-Person Attendance</vt:lpstr>
      <vt:lpstr>  How To Access Your Training Page</vt:lpstr>
      <vt:lpstr> </vt:lpstr>
      <vt:lpstr>   Reports and Forms  </vt:lpstr>
      <vt:lpstr> </vt:lpstr>
      <vt:lpstr> </vt:lpstr>
      <vt:lpstr> </vt:lpstr>
      <vt:lpstr> </vt:lpstr>
      <vt:lpstr> </vt:lpstr>
      <vt:lpstr> </vt:lpstr>
      <vt:lpstr> </vt:lpstr>
      <vt:lpstr>   Why is there a 0 for  my course hours?  </vt:lpstr>
      <vt:lpstr> </vt:lpstr>
      <vt:lpstr>  Reminders:</vt:lpstr>
      <vt:lpstr>  Reminders:</vt:lpstr>
      <vt:lpstr>  Carry Forward Hours</vt:lpstr>
      <vt:lpstr> </vt:lpstr>
      <vt:lpstr> </vt:lpstr>
      <vt:lpstr> </vt:lpstr>
      <vt:lpstr> </vt:lpstr>
      <vt:lpstr>  When Will I Receive My                Incentive Payment?</vt:lpstr>
      <vt:lpstr>  When Are Incentive Letters Issued</vt:lpstr>
      <vt:lpstr>  Your Training Record</vt:lpstr>
      <vt:lpstr> Other Training Questions  </vt:lpstr>
      <vt:lpstr>SEFA  GASB 87</vt:lpstr>
      <vt:lpstr> GASB 87  Lease Disclosures</vt:lpstr>
      <vt:lpstr> Leases Covered  Under GASB 87</vt:lpstr>
      <vt:lpstr> GASB 87 – Reporting</vt:lpstr>
      <vt:lpstr> GASB 87 &amp; SEFA</vt:lpstr>
      <vt:lpstr>Fee Office Budget Timeline</vt:lpstr>
      <vt:lpstr>  Budget Process</vt:lpstr>
      <vt:lpstr>  Budget Process  </vt:lpstr>
      <vt:lpstr> Budget Schedule</vt:lpstr>
      <vt:lpstr>  Approving Fee  Office Budgets</vt:lpstr>
      <vt:lpstr>  Approving Fee  Office Budgets</vt:lpstr>
      <vt:lpstr> </vt:lpstr>
      <vt:lpstr>Question &amp; Answers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Summersett, William N (DLG)</dc:creator>
  <cp:lastModifiedBy>Rhodes, Wil K (DLG)</cp:lastModifiedBy>
  <cp:revision>26</cp:revision>
  <dcterms:created xsi:type="dcterms:W3CDTF">2021-08-13T12:54:28Z</dcterms:created>
  <dcterms:modified xsi:type="dcterms:W3CDTF">2021-08-23T17:52:59Z</dcterms:modified>
</cp:coreProperties>
</file>