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Lst>
  <p:notesMasterIdLst>
    <p:notesMasterId r:id="rId40"/>
  </p:notesMasterIdLst>
  <p:sldIdLst>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56" r:id="rId32"/>
    <p:sldId id="257" r:id="rId33"/>
    <p:sldId id="258" r:id="rId34"/>
    <p:sldId id="259" r:id="rId35"/>
    <p:sldId id="260" r:id="rId36"/>
    <p:sldId id="261" r:id="rId37"/>
    <p:sldId id="262" r:id="rId38"/>
    <p:sldId id="263"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James" id="{99E0A5AB-995D-42E8-B513-CE14C2F509A6}">
          <p14:sldIdLst>
            <p14:sldId id="264"/>
            <p14:sldId id="265"/>
            <p14:sldId id="266"/>
            <p14:sldId id="267"/>
            <p14:sldId id="268"/>
            <p14:sldId id="269"/>
            <p14:sldId id="270"/>
            <p14:sldId id="271"/>
            <p14:sldId id="272"/>
            <p14:sldId id="273"/>
            <p14:sldId id="274"/>
            <p14:sldId id="275"/>
          </p14:sldIdLst>
        </p14:section>
        <p14:section name="Colin" id="{01EDA7C3-1DA0-47A7-88A0-88610094A20A}">
          <p14:sldIdLst>
            <p14:sldId id="276"/>
            <p14:sldId id="277"/>
            <p14:sldId id="278"/>
            <p14:sldId id="279"/>
            <p14:sldId id="280"/>
            <p14:sldId id="281"/>
            <p14:sldId id="282"/>
            <p14:sldId id="283"/>
            <p14:sldId id="284"/>
            <p14:sldId id="285"/>
            <p14:sldId id="286"/>
            <p14:sldId id="287"/>
            <p14:sldId id="288"/>
            <p14:sldId id="289"/>
            <p14:sldId id="290"/>
          </p14:sldIdLst>
        </p14:section>
        <p14:section name="Phillip" id="{31FCA340-8629-469F-8A55-04FA5270F5D3}">
          <p14:sldIdLst>
            <p14:sldId id="256"/>
            <p14:sldId id="257"/>
            <p14:sldId id="258"/>
            <p14:sldId id="259"/>
            <p14:sldId id="260"/>
            <p14:sldId id="261"/>
            <p14:sldId id="262"/>
            <p14:sldId id="26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910"/>
    <a:srgbClr val="003B77"/>
    <a:srgbClr val="013E7F"/>
    <a:srgbClr val="001020"/>
    <a:srgbClr val="011C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96" d="100"/>
          <a:sy n="96" d="100"/>
        </p:scale>
        <p:origin x="-228" y="4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FD77D2-C8CE-4978-B47D-9148788C30CA}" type="datetimeFigureOut">
              <a:rPr lang="en-US" smtClean="0"/>
              <a:t>8/19/2021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9C3738E-BF87-4AAD-9996-FD4B4B9FFF07}" type="slidenum">
              <a:rPr lang="en-US" smtClean="0"/>
              <a:t>‹#›</a:t>
            </a:fld>
            <a:endParaRPr lang="en-US"/>
          </a:p>
        </p:txBody>
      </p:sp>
    </p:spTree>
    <p:extLst>
      <p:ext uri="{BB962C8B-B14F-4D97-AF65-F5344CB8AC3E}">
        <p14:creationId xmlns:p14="http://schemas.microsoft.com/office/powerpoint/2010/main" val="42704173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Slide Image Placeholder 1">
            <a:extLst>
              <a:ext uri="{FF2B5EF4-FFF2-40B4-BE49-F238E27FC236}">
                <a16:creationId xmlns:a16="http://schemas.microsoft.com/office/drawing/2014/main" id="{6E7B7A17-F475-3844-BB9A-8736365FED72}"/>
              </a:ext>
            </a:extLst>
          </p:cNvPr>
          <p:cNvSpPr>
            <a:spLocks noGrp="1" noRot="1" noChangeAspect="1" noChangeArrowheads="1" noTextEdit="1"/>
          </p:cNvSpPr>
          <p:nvPr>
            <p:ph type="sldImg"/>
          </p:nvPr>
        </p:nvSpPr>
        <p:spPr>
          <a:ln/>
        </p:spPr>
      </p:sp>
      <p:sp>
        <p:nvSpPr>
          <p:cNvPr id="12290" name="Notes Placeholder 2">
            <a:extLst>
              <a:ext uri="{FF2B5EF4-FFF2-40B4-BE49-F238E27FC236}">
                <a16:creationId xmlns:a16="http://schemas.microsoft.com/office/drawing/2014/main" id="{10FCB50E-EC7A-4346-AD6C-E685A639B1B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latin typeface="Times" pitchFamily="2" charset="0"/>
              </a:rPr>
              <a:t>Change Presenter’s Name and Date in Slide Master view.</a:t>
            </a:r>
          </a:p>
        </p:txBody>
      </p:sp>
      <p:sp>
        <p:nvSpPr>
          <p:cNvPr id="12291" name="Slide Number Placeholder 3">
            <a:extLst>
              <a:ext uri="{FF2B5EF4-FFF2-40B4-BE49-F238E27FC236}">
                <a16:creationId xmlns:a16="http://schemas.microsoft.com/office/drawing/2014/main" id="{70FC1FAB-DFF2-014B-8D8C-C0309AA50F3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92175">
              <a:defRPr sz="2400">
                <a:solidFill>
                  <a:schemeClr val="tx1"/>
                </a:solidFill>
                <a:latin typeface="Arial" panose="020B0604020202020204" pitchFamily="34" charset="0"/>
              </a:defRPr>
            </a:lvl1pPr>
            <a:lvl2pPr marL="742950" indent="-285750" defTabSz="892175">
              <a:defRPr sz="2400">
                <a:solidFill>
                  <a:schemeClr val="tx1"/>
                </a:solidFill>
                <a:latin typeface="Arial" panose="020B0604020202020204" pitchFamily="34" charset="0"/>
              </a:defRPr>
            </a:lvl2pPr>
            <a:lvl3pPr marL="1143000" indent="-228600" defTabSz="892175">
              <a:defRPr sz="2400">
                <a:solidFill>
                  <a:schemeClr val="tx1"/>
                </a:solidFill>
                <a:latin typeface="Arial" panose="020B0604020202020204" pitchFamily="34" charset="0"/>
              </a:defRPr>
            </a:lvl3pPr>
            <a:lvl4pPr marL="1600200" indent="-228600" defTabSz="892175">
              <a:defRPr sz="2400">
                <a:solidFill>
                  <a:schemeClr val="tx1"/>
                </a:solidFill>
                <a:latin typeface="Arial" panose="020B0604020202020204" pitchFamily="34" charset="0"/>
              </a:defRPr>
            </a:lvl4pPr>
            <a:lvl5pPr marL="2057400" indent="-228600" defTabSz="892175">
              <a:defRPr sz="2400">
                <a:solidFill>
                  <a:schemeClr val="tx1"/>
                </a:solidFill>
                <a:latin typeface="Arial" panose="020B0604020202020204" pitchFamily="34" charset="0"/>
              </a:defRPr>
            </a:lvl5pPr>
            <a:lvl6pPr marL="2514600" indent="-228600" defTabSz="892175" eaLnBrk="0" fontAlgn="base" hangingPunct="0">
              <a:spcBef>
                <a:spcPct val="0"/>
              </a:spcBef>
              <a:spcAft>
                <a:spcPct val="0"/>
              </a:spcAft>
              <a:defRPr sz="2400">
                <a:solidFill>
                  <a:schemeClr val="tx1"/>
                </a:solidFill>
                <a:latin typeface="Arial" panose="020B0604020202020204" pitchFamily="34" charset="0"/>
              </a:defRPr>
            </a:lvl6pPr>
            <a:lvl7pPr marL="2971800" indent="-228600" defTabSz="892175" eaLnBrk="0" fontAlgn="base" hangingPunct="0">
              <a:spcBef>
                <a:spcPct val="0"/>
              </a:spcBef>
              <a:spcAft>
                <a:spcPct val="0"/>
              </a:spcAft>
              <a:defRPr sz="2400">
                <a:solidFill>
                  <a:schemeClr val="tx1"/>
                </a:solidFill>
                <a:latin typeface="Arial" panose="020B0604020202020204" pitchFamily="34" charset="0"/>
              </a:defRPr>
            </a:lvl7pPr>
            <a:lvl8pPr marL="3429000" indent="-228600" defTabSz="892175" eaLnBrk="0" fontAlgn="base" hangingPunct="0">
              <a:spcBef>
                <a:spcPct val="0"/>
              </a:spcBef>
              <a:spcAft>
                <a:spcPct val="0"/>
              </a:spcAft>
              <a:defRPr sz="2400">
                <a:solidFill>
                  <a:schemeClr val="tx1"/>
                </a:solidFill>
                <a:latin typeface="Arial" panose="020B0604020202020204" pitchFamily="34" charset="0"/>
              </a:defRPr>
            </a:lvl8pPr>
            <a:lvl9pPr marL="3886200" indent="-228600" defTabSz="892175"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r" defTabSz="892175" rtl="0" eaLnBrk="0" fontAlgn="base" latinLnBrk="0" hangingPunct="0">
              <a:lnSpc>
                <a:spcPct val="100000"/>
              </a:lnSpc>
              <a:spcBef>
                <a:spcPct val="0"/>
              </a:spcBef>
              <a:spcAft>
                <a:spcPct val="0"/>
              </a:spcAft>
              <a:buClrTx/>
              <a:buSzTx/>
              <a:buFontTx/>
              <a:buNone/>
              <a:tabLst/>
              <a:defRPr/>
            </a:pPr>
            <a:fld id="{BB054DAE-9B1D-0349-9765-1B40B3DA898D}" type="slidenum">
              <a:rPr kumimoji="0" lang="en-US" altLang="en-US" sz="1200" b="0" i="0" u="none" strike="noStrike" kern="1200" cap="none" spc="0" normalizeH="0" baseline="0" noProof="0" smtClean="0">
                <a:ln>
                  <a:noFill/>
                </a:ln>
                <a:solidFill>
                  <a:srgbClr val="000000"/>
                </a:solidFill>
                <a:effectLst/>
                <a:uLnTx/>
                <a:uFillTx/>
                <a:latin typeface="Times" pitchFamily="2" charset="0"/>
                <a:ea typeface="+mn-ea"/>
                <a:cs typeface="+mn-cs"/>
              </a:rPr>
              <a:pPr marL="0" marR="0" lvl="0" indent="0" algn="r" defTabSz="892175" rtl="0" eaLnBrk="0" fontAlgn="base" latinLnBrk="0" hangingPunct="0">
                <a:lnSpc>
                  <a:spcPct val="100000"/>
                </a:lnSpc>
                <a:spcBef>
                  <a:spcPct val="0"/>
                </a:spcBef>
                <a:spcAft>
                  <a:spcPct val="0"/>
                </a:spcAft>
                <a:buClrTx/>
                <a:buSzTx/>
                <a:buFontTx/>
                <a:buNone/>
                <a:tabLst/>
                <a:defRPr/>
              </a:pPr>
              <a:t>13</a:t>
            </a:fld>
            <a:endParaRPr kumimoji="0" lang="en-US" altLang="en-US" sz="1200" b="0" i="0" u="none" strike="noStrike" kern="1200" cap="none" spc="0" normalizeH="0" baseline="0" noProof="0">
              <a:ln>
                <a:noFill/>
              </a:ln>
              <a:solidFill>
                <a:srgbClr val="000000"/>
              </a:solidFill>
              <a:effectLst/>
              <a:uLnTx/>
              <a:uFillTx/>
              <a:latin typeface="Times" pitchFamily="2" charset="0"/>
              <a:ea typeface="+mn-ea"/>
              <a:cs typeface="+mn-cs"/>
            </a:endParaRPr>
          </a:p>
        </p:txBody>
      </p:sp>
    </p:spTree>
    <p:extLst>
      <p:ext uri="{BB962C8B-B14F-4D97-AF65-F5344CB8AC3E}">
        <p14:creationId xmlns:p14="http://schemas.microsoft.com/office/powerpoint/2010/main" val="31910918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attack path begins with a step required by many real-world attacks: gaining Initial Access [TA0001]. Next in the path is establishing Command and Control [TA0011]. Using the initial foothold within the network, Lateral Movement [TA0008] is conducted, followed by attempts at Privilege Escalation [TA0004]. Once entrenched in the network, the focus of our path switches to the Collection [TA0009] of sensitive data and concludes with Exfiltration [TA0010].</a:t>
            </a:r>
          </a:p>
        </p:txBody>
      </p:sp>
      <p:sp>
        <p:nvSpPr>
          <p:cNvPr id="4" name="Slide Number Placeholder 3"/>
          <p:cNvSpPr>
            <a:spLocks noGrp="1"/>
          </p:cNvSpPr>
          <p:nvPr>
            <p:ph type="sldNum" sz="quarter" idx="5"/>
          </p:nvPr>
        </p:nvSpPr>
        <p:spPr/>
        <p:txBody>
          <a:bodyPr/>
          <a:lstStyle/>
          <a:p>
            <a:pPr marL="0" marR="0" lvl="0" indent="0" algn="r" defTabSz="892175" rtl="0" eaLnBrk="0" fontAlgn="base" latinLnBrk="0" hangingPunct="0">
              <a:lnSpc>
                <a:spcPct val="100000"/>
              </a:lnSpc>
              <a:spcBef>
                <a:spcPct val="0"/>
              </a:spcBef>
              <a:spcAft>
                <a:spcPct val="0"/>
              </a:spcAft>
              <a:buClrTx/>
              <a:buSzTx/>
              <a:buFontTx/>
              <a:buNone/>
              <a:tabLst/>
              <a:defRPr/>
            </a:pPr>
            <a:fld id="{09D8B99D-00E8-1541-BE04-F0148888E3EE}" type="slidenum">
              <a:rPr kumimoji="0" lang="en-US" altLang="en-US" sz="1200" b="0" i="0" u="none" strike="noStrike" kern="1200" cap="none" spc="0" normalizeH="0" baseline="0" noProof="0" smtClean="0">
                <a:ln>
                  <a:noFill/>
                </a:ln>
                <a:solidFill>
                  <a:srgbClr val="000000"/>
                </a:solidFill>
                <a:effectLst/>
                <a:uLnTx/>
                <a:uFillTx/>
                <a:latin typeface="Times" panose="02020603050405020304" pitchFamily="18" charset="0"/>
                <a:ea typeface="+mn-ea"/>
                <a:cs typeface="+mn-cs"/>
              </a:rPr>
              <a:pPr marL="0" marR="0" lvl="0" indent="0" algn="r" defTabSz="892175" rtl="0" eaLnBrk="0" fontAlgn="base" latinLnBrk="0" hangingPunct="0">
                <a:lnSpc>
                  <a:spcPct val="100000"/>
                </a:lnSpc>
                <a:spcBef>
                  <a:spcPct val="0"/>
                </a:spcBef>
                <a:spcAft>
                  <a:spcPct val="0"/>
                </a:spcAft>
                <a:buClrTx/>
                <a:buSzTx/>
                <a:buFontTx/>
                <a:buNone/>
                <a:tabLst/>
                <a:defRPr/>
              </a:pPr>
              <a:t>18</a:t>
            </a:fld>
            <a:endParaRPr kumimoji="0" lang="en-US" altLang="en-US" sz="1200" b="0" i="0" u="none" strike="noStrike" kern="1200" cap="none" spc="0" normalizeH="0" baseline="0" noProof="0">
              <a:ln>
                <a:noFill/>
              </a:ln>
              <a:solidFill>
                <a:srgbClr val="000000"/>
              </a:solidFill>
              <a:effectLst/>
              <a:uLnTx/>
              <a:uFillTx/>
              <a:latin typeface="Times" panose="02020603050405020304" pitchFamily="18" charset="0"/>
              <a:ea typeface="+mn-ea"/>
              <a:cs typeface="+mn-cs"/>
            </a:endParaRPr>
          </a:p>
        </p:txBody>
      </p:sp>
    </p:spTree>
    <p:extLst>
      <p:ext uri="{BB962C8B-B14F-4D97-AF65-F5344CB8AC3E}">
        <p14:creationId xmlns:p14="http://schemas.microsoft.com/office/powerpoint/2010/main" val="38271393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090104C-272B-4500-BA2F-618643BB538D}" type="datetimeFigureOut">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45E669-39C8-4D3F-9FC5-356E75EF3330}" type="slidenum">
              <a:rPr lang="en-US" smtClean="0"/>
              <a:t>‹#›</a:t>
            </a:fld>
            <a:endParaRPr lang="en-US"/>
          </a:p>
        </p:txBody>
      </p:sp>
    </p:spTree>
    <p:extLst>
      <p:ext uri="{BB962C8B-B14F-4D97-AF65-F5344CB8AC3E}">
        <p14:creationId xmlns:p14="http://schemas.microsoft.com/office/powerpoint/2010/main" val="38282777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0104C-272B-4500-BA2F-618643BB538D}" type="datetimeFigureOut">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45E669-39C8-4D3F-9FC5-356E75EF3330}" type="slidenum">
              <a:rPr lang="en-US" smtClean="0"/>
              <a:t>‹#›</a:t>
            </a:fld>
            <a:endParaRPr lang="en-US"/>
          </a:p>
        </p:txBody>
      </p:sp>
    </p:spTree>
    <p:extLst>
      <p:ext uri="{BB962C8B-B14F-4D97-AF65-F5344CB8AC3E}">
        <p14:creationId xmlns:p14="http://schemas.microsoft.com/office/powerpoint/2010/main" val="1733564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2"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0104C-272B-4500-BA2F-618643BB538D}" type="datetimeFigureOut">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45E669-39C8-4D3F-9FC5-356E75EF3330}" type="slidenum">
              <a:rPr lang="en-US" smtClean="0"/>
              <a:t>‹#›</a:t>
            </a:fld>
            <a:endParaRPr lang="en-US"/>
          </a:p>
        </p:txBody>
      </p:sp>
    </p:spTree>
    <p:extLst>
      <p:ext uri="{BB962C8B-B14F-4D97-AF65-F5344CB8AC3E}">
        <p14:creationId xmlns:p14="http://schemas.microsoft.com/office/powerpoint/2010/main" val="3225374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630816C-E748-0043-A32A-FDCA83BC78A8}" type="datetimeFigureOut">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648F39E-9C37-485F-AC97-16BB4BDF9F49}" type="slidenum">
              <a:rPr kumimoji="0" lang="en-US" smtClean="0"/>
              <a:t>‹#›</a:t>
            </a:fld>
            <a:endParaRPr kumimoji="0" lang="en-US"/>
          </a:p>
        </p:txBody>
      </p:sp>
    </p:spTree>
    <p:extLst>
      <p:ext uri="{BB962C8B-B14F-4D97-AF65-F5344CB8AC3E}">
        <p14:creationId xmlns:p14="http://schemas.microsoft.com/office/powerpoint/2010/main" val="37368890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30816C-E748-0043-A32A-FDCA83BC78A8}" type="datetimeFigureOut">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F6A092-462A-D84E-B372-5EB858BC1034}" type="slidenum">
              <a:rPr lang="en-US" smtClean="0"/>
              <a:t>‹#›</a:t>
            </a:fld>
            <a:endParaRPr lang="en-US"/>
          </a:p>
        </p:txBody>
      </p:sp>
    </p:spTree>
    <p:extLst>
      <p:ext uri="{BB962C8B-B14F-4D97-AF65-F5344CB8AC3E}">
        <p14:creationId xmlns:p14="http://schemas.microsoft.com/office/powerpoint/2010/main" val="21623722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30816C-E748-0043-A32A-FDCA83BC78A8}" type="datetimeFigureOut">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F6A092-462A-D84E-B372-5EB858BC1034}" type="slidenum">
              <a:rPr lang="en-US" smtClean="0"/>
              <a:t>‹#›</a:t>
            </a:fld>
            <a:endParaRPr lang="en-US"/>
          </a:p>
        </p:txBody>
      </p:sp>
    </p:spTree>
    <p:extLst>
      <p:ext uri="{BB962C8B-B14F-4D97-AF65-F5344CB8AC3E}">
        <p14:creationId xmlns:p14="http://schemas.microsoft.com/office/powerpoint/2010/main" val="8758590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630816C-E748-0043-A32A-FDCA83BC78A8}" type="datetimeFigureOut">
              <a:rPr lang="en-US" smtClean="0"/>
              <a:t>8/19/2021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F6A092-462A-D84E-B372-5EB858BC1034}" type="slidenum">
              <a:rPr lang="en-US" smtClean="0"/>
              <a:t>‹#›</a:t>
            </a:fld>
            <a:endParaRPr lang="en-US"/>
          </a:p>
        </p:txBody>
      </p:sp>
    </p:spTree>
    <p:extLst>
      <p:ext uri="{BB962C8B-B14F-4D97-AF65-F5344CB8AC3E}">
        <p14:creationId xmlns:p14="http://schemas.microsoft.com/office/powerpoint/2010/main" val="16980978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630816C-E748-0043-A32A-FDCA83BC78A8}" type="datetimeFigureOut">
              <a:rPr lang="en-US" smtClean="0"/>
              <a:t>8/19/2021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7F6A092-462A-D84E-B372-5EB858BC1034}" type="slidenum">
              <a:rPr lang="en-US" smtClean="0"/>
              <a:t>‹#›</a:t>
            </a:fld>
            <a:endParaRPr lang="en-US"/>
          </a:p>
        </p:txBody>
      </p:sp>
    </p:spTree>
    <p:extLst>
      <p:ext uri="{BB962C8B-B14F-4D97-AF65-F5344CB8AC3E}">
        <p14:creationId xmlns:p14="http://schemas.microsoft.com/office/powerpoint/2010/main" val="29202122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630816C-E748-0043-A32A-FDCA83BC78A8}" type="datetimeFigureOut">
              <a:rPr lang="en-US" smtClean="0"/>
              <a:t>8/19/2021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7F6A092-462A-D84E-B372-5EB858BC1034}" type="slidenum">
              <a:rPr lang="en-US" smtClean="0"/>
              <a:t>‹#›</a:t>
            </a:fld>
            <a:endParaRPr lang="en-US"/>
          </a:p>
        </p:txBody>
      </p:sp>
    </p:spTree>
    <p:extLst>
      <p:ext uri="{BB962C8B-B14F-4D97-AF65-F5344CB8AC3E}">
        <p14:creationId xmlns:p14="http://schemas.microsoft.com/office/powerpoint/2010/main" val="1320835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30816C-E748-0043-A32A-FDCA83BC78A8}" type="datetimeFigureOut">
              <a:rPr lang="en-US" smtClean="0"/>
              <a:t>8/19/2021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7F6A092-462A-D84E-B372-5EB858BC1034}" type="slidenum">
              <a:rPr lang="en-US" smtClean="0"/>
              <a:t>‹#›</a:t>
            </a:fld>
            <a:endParaRPr lang="en-US"/>
          </a:p>
        </p:txBody>
      </p:sp>
    </p:spTree>
    <p:extLst>
      <p:ext uri="{BB962C8B-B14F-4D97-AF65-F5344CB8AC3E}">
        <p14:creationId xmlns:p14="http://schemas.microsoft.com/office/powerpoint/2010/main" val="2931452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30816C-E748-0043-A32A-FDCA83BC78A8}" type="datetimeFigureOut">
              <a:rPr lang="en-US" smtClean="0"/>
              <a:t>8/19/2021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648F39E-9C37-485F-AC97-16BB4BDF9F49}" type="slidenum">
              <a:rPr kumimoji="0" lang="en-US" smtClean="0"/>
              <a:t>‹#›</a:t>
            </a:fld>
            <a:endParaRPr kumimoji="0" lang="en-US"/>
          </a:p>
        </p:txBody>
      </p:sp>
    </p:spTree>
    <p:extLst>
      <p:ext uri="{BB962C8B-B14F-4D97-AF65-F5344CB8AC3E}">
        <p14:creationId xmlns:p14="http://schemas.microsoft.com/office/powerpoint/2010/main" val="9815818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90104C-272B-4500-BA2F-618643BB538D}" type="datetimeFigureOut">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45E669-39C8-4D3F-9FC5-356E75EF3330}" type="slidenum">
              <a:rPr lang="en-US" smtClean="0"/>
              <a:t>‹#›</a:t>
            </a:fld>
            <a:endParaRPr lang="en-US"/>
          </a:p>
        </p:txBody>
      </p:sp>
    </p:spTree>
    <p:extLst>
      <p:ext uri="{BB962C8B-B14F-4D97-AF65-F5344CB8AC3E}">
        <p14:creationId xmlns:p14="http://schemas.microsoft.com/office/powerpoint/2010/main" val="17421507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30816C-E748-0043-A32A-FDCA83BC78A8}" type="datetimeFigureOut">
              <a:rPr lang="en-US" smtClean="0"/>
              <a:t>8/19/2021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7F6A092-462A-D84E-B372-5EB858BC1034}" type="slidenum">
              <a:rPr lang="en-US" smtClean="0"/>
              <a:t>‹#›</a:t>
            </a:fld>
            <a:endParaRPr lang="en-US"/>
          </a:p>
        </p:txBody>
      </p:sp>
    </p:spTree>
    <p:extLst>
      <p:ext uri="{BB962C8B-B14F-4D97-AF65-F5344CB8AC3E}">
        <p14:creationId xmlns:p14="http://schemas.microsoft.com/office/powerpoint/2010/main" val="5469493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30816C-E748-0043-A32A-FDCA83BC78A8}" type="datetimeFigureOut">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F6A092-462A-D84E-B372-5EB858BC1034}" type="slidenum">
              <a:rPr lang="en-US" smtClean="0"/>
              <a:t>‹#›</a:t>
            </a:fld>
            <a:endParaRPr lang="en-US"/>
          </a:p>
        </p:txBody>
      </p:sp>
    </p:spTree>
    <p:extLst>
      <p:ext uri="{BB962C8B-B14F-4D97-AF65-F5344CB8AC3E}">
        <p14:creationId xmlns:p14="http://schemas.microsoft.com/office/powerpoint/2010/main" val="480806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630816C-E748-0043-A32A-FDCA83BC78A8}" type="datetimeFigureOut">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7F6A092-462A-D84E-B372-5EB858BC1034}" type="slidenum">
              <a:rPr lang="en-US" smtClean="0"/>
              <a:t>‹#›</a:t>
            </a:fld>
            <a:endParaRPr lang="en-US"/>
          </a:p>
        </p:txBody>
      </p:sp>
    </p:spTree>
    <p:extLst>
      <p:ext uri="{BB962C8B-B14F-4D97-AF65-F5344CB8AC3E}">
        <p14:creationId xmlns:p14="http://schemas.microsoft.com/office/powerpoint/2010/main" val="283131133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showMasterPhAnim="0" type="title" preserve="1">
  <p:cSld name="Title Slide">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ctrTitle"/>
          </p:nvPr>
        </p:nvSpPr>
        <p:spPr>
          <a:xfrm>
            <a:off x="2438400" y="2057400"/>
            <a:ext cx="9753600" cy="1371600"/>
          </a:xfrm>
        </p:spPr>
        <p:txBody>
          <a:bodyPr/>
          <a:lstStyle>
            <a:lvl1pPr>
              <a:lnSpc>
                <a:spcPct val="90000"/>
              </a:lnSpc>
              <a:defRPr sz="5400" b="0">
                <a:solidFill>
                  <a:schemeClr val="bg1"/>
                </a:solidFill>
              </a:defRPr>
            </a:lvl1pPr>
          </a:lstStyle>
          <a:p>
            <a:r>
              <a:rPr lang="en-US"/>
              <a:t>Click to edit Master title style</a:t>
            </a:r>
          </a:p>
        </p:txBody>
      </p:sp>
      <p:sp>
        <p:nvSpPr>
          <p:cNvPr id="36867" name="Rectangle 3"/>
          <p:cNvSpPr>
            <a:spLocks noGrp="1" noChangeArrowheads="1"/>
          </p:cNvSpPr>
          <p:nvPr>
            <p:ph type="subTitle" idx="1"/>
          </p:nvPr>
        </p:nvSpPr>
        <p:spPr>
          <a:xfrm>
            <a:off x="609600" y="5486400"/>
            <a:ext cx="9652000" cy="609600"/>
          </a:xfrm>
        </p:spPr>
        <p:txBody>
          <a:bodyPr/>
          <a:lstStyle>
            <a:lvl1pPr marL="0" indent="0">
              <a:buFont typeface="Wingdings" pitchFamily="2" charset="2"/>
              <a:buNone/>
              <a:defRPr sz="2800">
                <a:solidFill>
                  <a:schemeClr val="accent2"/>
                </a:solidFill>
              </a:defRPr>
            </a:lvl1pPr>
          </a:lstStyle>
          <a:p>
            <a:r>
              <a:rPr lang="en-US"/>
              <a:t>Click to edit Master subtitle style</a:t>
            </a:r>
          </a:p>
        </p:txBody>
      </p:sp>
      <p:sp>
        <p:nvSpPr>
          <p:cNvPr id="4" name="Rectangle 4"/>
          <p:cNvSpPr>
            <a:spLocks noGrp="1" noChangeArrowheads="1"/>
          </p:cNvSpPr>
          <p:nvPr>
            <p:ph type="dt" sz="half" idx="10"/>
          </p:nvPr>
        </p:nvSpPr>
        <p:spPr>
          <a:xfrm>
            <a:off x="609600" y="6381750"/>
            <a:ext cx="3657600" cy="476250"/>
          </a:xfrm>
        </p:spPr>
        <p:txBody>
          <a:bodyPr/>
          <a:lstStyle>
            <a:lvl1pPr>
              <a:defRPr>
                <a:solidFill>
                  <a:schemeClr val="bg1"/>
                </a:solidFill>
              </a:defRPr>
            </a:lvl1pPr>
          </a:lstStyle>
          <a:p>
            <a:pPr>
              <a:defRPr/>
            </a:pPr>
            <a:endParaRPr lang="en-US" dirty="0">
              <a:solidFill>
                <a:srgbClr val="FFFFFF"/>
              </a:solidFill>
            </a:endParaRPr>
          </a:p>
        </p:txBody>
      </p:sp>
      <p:sp>
        <p:nvSpPr>
          <p:cNvPr id="5" name="Rectangle 5"/>
          <p:cNvSpPr>
            <a:spLocks noGrp="1" noChangeArrowheads="1"/>
          </p:cNvSpPr>
          <p:nvPr>
            <p:ph type="ftr" sz="quarter" idx="11"/>
          </p:nvPr>
        </p:nvSpPr>
        <p:spPr>
          <a:xfrm>
            <a:off x="7721600" y="6381750"/>
            <a:ext cx="3860800" cy="476250"/>
          </a:xfrm>
        </p:spPr>
        <p:txBody>
          <a:bodyPr/>
          <a:lstStyle>
            <a:lvl1pPr>
              <a:defRPr>
                <a:solidFill>
                  <a:schemeClr val="bg1"/>
                </a:solidFill>
              </a:defRPr>
            </a:lvl1pPr>
          </a:lstStyle>
          <a:p>
            <a:pPr>
              <a:defRPr/>
            </a:pPr>
            <a:endParaRPr lang="en-US" dirty="0">
              <a:solidFill>
                <a:srgbClr val="FFFFFF"/>
              </a:solidFill>
            </a:endParaRPr>
          </a:p>
        </p:txBody>
      </p:sp>
    </p:spTree>
    <p:extLst>
      <p:ext uri="{BB962C8B-B14F-4D97-AF65-F5344CB8AC3E}">
        <p14:creationId xmlns:p14="http://schemas.microsoft.com/office/powerpoint/2010/main" val="41925820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93753C7A-8591-4C24-8A5B-11F22989627C}" type="slidenum">
              <a:rPr lang="en-US">
                <a:solidFill>
                  <a:srgbClr val="000000"/>
                </a:solidFill>
              </a:rPr>
              <a:pPr>
                <a:defRPr/>
              </a:pPr>
              <a:t>‹#›</a:t>
            </a:fld>
            <a:endParaRPr lang="en-US" dirty="0">
              <a:solidFill>
                <a:srgbClr val="000000"/>
              </a:solidFill>
            </a:endParaRPr>
          </a:p>
        </p:txBody>
      </p:sp>
      <p:pic>
        <p:nvPicPr>
          <p:cNvPr id="9" name="Picture 8">
            <a:extLst>
              <a:ext uri="{FF2B5EF4-FFF2-40B4-BE49-F238E27FC236}">
                <a16:creationId xmlns:a16="http://schemas.microsoft.com/office/drawing/2014/main" id="{7A89F3FC-6885-457E-AB76-F092123C541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52376" y="6046470"/>
            <a:ext cx="3734824" cy="670561"/>
          </a:xfrm>
          <a:prstGeom prst="rect">
            <a:avLst/>
          </a:prstGeom>
        </p:spPr>
      </p:pic>
    </p:spTree>
    <p:extLst>
      <p:ext uri="{BB962C8B-B14F-4D97-AF65-F5344CB8AC3E}">
        <p14:creationId xmlns:p14="http://schemas.microsoft.com/office/powerpoint/2010/main" val="14589870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12DFBF14-6CEA-479A-82FD-68D0B48B615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9498954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1600201"/>
            <a:ext cx="52324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50000" y="1600201"/>
            <a:ext cx="52324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160EEE6-BABF-4133-91F9-6FCE51A3C309}"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5969358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33B94878-B726-4786-A799-8359A9B4173A}"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2006131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B55C48CF-2879-47F4-8967-00D131E95D0A}"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76023242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CD779F65-83A5-4BE9-8AAE-13207C0E4945}"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249980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2"/>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7"/>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A090104C-272B-4500-BA2F-618643BB538D}" type="datetimeFigureOut">
              <a:rPr lang="en-US" smtClean="0"/>
              <a:t>8/19/2021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45E669-39C8-4D3F-9FC5-356E75EF3330}" type="slidenum">
              <a:rPr lang="en-US" smtClean="0"/>
              <a:t>‹#›</a:t>
            </a:fld>
            <a:endParaRPr lang="en-US"/>
          </a:p>
        </p:txBody>
      </p:sp>
    </p:spTree>
    <p:extLst>
      <p:ext uri="{BB962C8B-B14F-4D97-AF65-F5344CB8AC3E}">
        <p14:creationId xmlns:p14="http://schemas.microsoft.com/office/powerpoint/2010/main" val="1427842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9EFD06C4-3965-4F67-A86B-90645A692723}"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20113699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3A43AED1-B625-4FAC-A235-02630EC35EA8}"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10638042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221413F-3A05-4C48-B18A-186BBF420530}"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62254654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44000" y="304801"/>
            <a:ext cx="2743200" cy="582136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304801"/>
            <a:ext cx="8026400" cy="582136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dirty="0">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US" dirty="0">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806D8526-5468-4E39-A505-637D86C141F7}" type="slidenum">
              <a:rPr lang="en-US">
                <a:solidFill>
                  <a:srgbClr val="000000"/>
                </a:solidFill>
              </a:rPr>
              <a:pPr>
                <a:defRPr/>
              </a:pPr>
              <a:t>‹#›</a:t>
            </a:fld>
            <a:endParaRPr lang="en-US" dirty="0">
              <a:solidFill>
                <a:srgbClr val="000000"/>
              </a:solidFill>
            </a:endParaRPr>
          </a:p>
        </p:txBody>
      </p:sp>
    </p:spTree>
    <p:extLst>
      <p:ext uri="{BB962C8B-B14F-4D97-AF65-F5344CB8AC3E}">
        <p14:creationId xmlns:p14="http://schemas.microsoft.com/office/powerpoint/2010/main" val="32864600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Main Title">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3E6398-9017-E14D-BBE5-FC9BA91C7692}"/>
              </a:ext>
            </a:extLst>
          </p:cNvPr>
          <p:cNvSpPr txBox="1"/>
          <p:nvPr userDrawn="1"/>
        </p:nvSpPr>
        <p:spPr>
          <a:xfrm>
            <a:off x="0" y="0"/>
            <a:ext cx="12192000" cy="914400"/>
          </a:xfrm>
          <a:prstGeom prst="rect">
            <a:avLst/>
          </a:prstGeom>
          <a:solidFill>
            <a:srgbClr val="005288"/>
          </a:solidFill>
        </p:spPr>
        <p:txBody>
          <a:bodyPr lIns="640080" tIns="640080">
            <a:spAutoFit/>
          </a:bodyPr>
          <a:lstStyle/>
          <a:p>
            <a:pPr>
              <a:defRPr/>
            </a:pPr>
            <a:r>
              <a:rPr lang="en-US" sz="1200" b="1" spc="300" dirty="0"/>
              <a:t>CISA | </a:t>
            </a:r>
            <a:r>
              <a:rPr lang="en-US" sz="1200" spc="300" dirty="0"/>
              <a:t>CYBERSECURITY AND INFRASTRUCTURE SECURITY AGENCY</a:t>
            </a:r>
          </a:p>
        </p:txBody>
      </p:sp>
      <p:cxnSp>
        <p:nvCxnSpPr>
          <p:cNvPr id="6" name="Straight Connector 7">
            <a:extLst>
              <a:ext uri="{FF2B5EF4-FFF2-40B4-BE49-F238E27FC236}">
                <a16:creationId xmlns:a16="http://schemas.microsoft.com/office/drawing/2014/main" id="{40614A13-4D0E-664B-9224-7A2DA393E458}"/>
              </a:ext>
            </a:extLst>
          </p:cNvPr>
          <p:cNvCxnSpPr>
            <a:cxnSpLocks/>
          </p:cNvCxnSpPr>
          <p:nvPr userDrawn="1"/>
        </p:nvCxnSpPr>
        <p:spPr bwMode="auto">
          <a:xfrm>
            <a:off x="609600" y="914400"/>
            <a:ext cx="10972800"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cxnSp>
        <p:nvCxnSpPr>
          <p:cNvPr id="7" name="Straight Connector 7">
            <a:extLst>
              <a:ext uri="{FF2B5EF4-FFF2-40B4-BE49-F238E27FC236}">
                <a16:creationId xmlns:a16="http://schemas.microsoft.com/office/drawing/2014/main" id="{94F684AC-3A4A-274E-8BC8-9BD91CA9E2C1}"/>
              </a:ext>
            </a:extLst>
          </p:cNvPr>
          <p:cNvCxnSpPr>
            <a:cxnSpLocks/>
          </p:cNvCxnSpPr>
          <p:nvPr userDrawn="1"/>
        </p:nvCxnSpPr>
        <p:spPr bwMode="auto">
          <a:xfrm>
            <a:off x="609600" y="901700"/>
            <a:ext cx="10972800" cy="0"/>
          </a:xfrm>
          <a:prstGeom prst="line">
            <a:avLst/>
          </a:prstGeom>
          <a:noFill/>
          <a:ln w="12700" algn="ctr">
            <a:solidFill>
              <a:schemeClr val="tx1"/>
            </a:solidFill>
            <a:round/>
            <a:headEnd/>
            <a:tailEnd/>
          </a:ln>
          <a:extLst>
            <a:ext uri="{909E8E84-426E-40DD-AFC4-6F175D3DCCD1}">
              <a14:hiddenFill xmlns:a14="http://schemas.microsoft.com/office/drawing/2010/main">
                <a:noFill/>
              </a14:hiddenFill>
            </a:ext>
          </a:extLst>
        </p:spPr>
      </p:cxnSp>
      <p:sp>
        <p:nvSpPr>
          <p:cNvPr id="2" name="Title 1"/>
          <p:cNvSpPr>
            <a:spLocks noGrp="1"/>
          </p:cNvSpPr>
          <p:nvPr>
            <p:ph type="title"/>
          </p:nvPr>
        </p:nvSpPr>
        <p:spPr>
          <a:xfrm>
            <a:off x="0" y="917574"/>
            <a:ext cx="12192000" cy="4495800"/>
          </a:xfrm>
          <a:prstGeom prst="rect">
            <a:avLst/>
          </a:prstGeom>
          <a:solidFill>
            <a:srgbClr val="005288"/>
          </a:solidFill>
        </p:spPr>
        <p:txBody>
          <a:bodyPr lIns="640080" tIns="182880" anchor="t"/>
          <a:lstStyle>
            <a:lvl1pPr algn="l">
              <a:defRPr sz="4000" b="1" cap="all">
                <a:solidFill>
                  <a:schemeClr val="tx1"/>
                </a:solidFill>
              </a:defRPr>
            </a:lvl1pPr>
          </a:lstStyle>
          <a:p>
            <a:r>
              <a:rPr lang="en-US" dirty="0"/>
              <a:t>Click to edit Master title style</a:t>
            </a:r>
          </a:p>
        </p:txBody>
      </p:sp>
      <p:sp>
        <p:nvSpPr>
          <p:cNvPr id="8" name="Slide Number Placeholder 6">
            <a:extLst>
              <a:ext uri="{FF2B5EF4-FFF2-40B4-BE49-F238E27FC236}">
                <a16:creationId xmlns:a16="http://schemas.microsoft.com/office/drawing/2014/main" id="{C18776B3-B187-934B-8B8D-A209B2D5EEE9}"/>
              </a:ext>
            </a:extLst>
          </p:cNvPr>
          <p:cNvSpPr>
            <a:spLocks noGrp="1" noChangeArrowheads="1"/>
          </p:cNvSpPr>
          <p:nvPr>
            <p:ph type="sldNum" sz="quarter" idx="10"/>
          </p:nvPr>
        </p:nvSpPr>
        <p:spPr/>
        <p:txBody>
          <a:bodyPr/>
          <a:lstStyle>
            <a:lvl1pPr>
              <a:defRPr/>
            </a:lvl1pPr>
          </a:lstStyle>
          <a:p>
            <a:pPr>
              <a:defRPr/>
            </a:pPr>
            <a:fld id="{143B84AA-2AAB-D841-BF17-2D4C9BCE0719}" type="slidenum">
              <a:rPr lang="en-US" altLang="en-US"/>
              <a:pPr>
                <a:defRPr/>
              </a:pPr>
              <a:t>‹#›</a:t>
            </a:fld>
            <a:endParaRPr lang="en-US" altLang="en-US" dirty="0"/>
          </a:p>
        </p:txBody>
      </p:sp>
      <p:pic>
        <p:nvPicPr>
          <p:cNvPr id="10" name="Picture 9">
            <a:extLst>
              <a:ext uri="{FF2B5EF4-FFF2-40B4-BE49-F238E27FC236}">
                <a16:creationId xmlns:a16="http://schemas.microsoft.com/office/drawing/2014/main" id="{CB762023-F5BC-9B4E-AC64-53DEAAA2C6D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381000" y="5643650"/>
            <a:ext cx="1066800" cy="1061950"/>
          </a:xfrm>
          <a:prstGeom prst="rect">
            <a:avLst/>
          </a:prstGeom>
        </p:spPr>
      </p:pic>
    </p:spTree>
    <p:extLst>
      <p:ext uri="{BB962C8B-B14F-4D97-AF65-F5344CB8AC3E}">
        <p14:creationId xmlns:p14="http://schemas.microsoft.com/office/powerpoint/2010/main" val="36497213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600201"/>
            <a:ext cx="10972800" cy="3810000"/>
          </a:xfrm>
          <a:prstGeom prst="rect">
            <a:avLst/>
          </a:prstGeom>
        </p:spPr>
        <p:txBody>
          <a:bodyPr/>
          <a:lstStyle>
            <a:lvl1pPr>
              <a:defRPr>
                <a:solidFill>
                  <a:srgbClr val="5A5B5D"/>
                </a:solidFill>
              </a:defRPr>
            </a:lvl1pPr>
            <a:lvl2pPr>
              <a:defRPr sz="2000">
                <a:solidFill>
                  <a:srgbClr val="5A5B5D"/>
                </a:solidFill>
              </a:defRPr>
            </a:lvl2pPr>
            <a:lvl3pPr>
              <a:defRPr sz="1800">
                <a:solidFill>
                  <a:srgbClr val="5A5B5D"/>
                </a:solidFill>
              </a:defRPr>
            </a:lvl3pPr>
            <a:lvl4pPr>
              <a:defRPr sz="1600">
                <a:solidFill>
                  <a:srgbClr val="5A5B5D"/>
                </a:solidFill>
              </a:defRPr>
            </a:lvl4pPr>
            <a:lvl5pPr>
              <a:defRPr sz="1400">
                <a:solidFill>
                  <a:srgbClr val="5A5B5D"/>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2">
            <a:extLst>
              <a:ext uri="{FF2B5EF4-FFF2-40B4-BE49-F238E27FC236}">
                <a16:creationId xmlns:a16="http://schemas.microsoft.com/office/drawing/2014/main" id="{DEE8B7DF-B902-7749-B266-7817A506DB4A}"/>
              </a:ext>
            </a:extLst>
          </p:cNvPr>
          <p:cNvSpPr>
            <a:spLocks noGrp="1" noChangeArrowheads="1"/>
          </p:cNvSpPr>
          <p:nvPr>
            <p:ph type="ctrTitle"/>
          </p:nvPr>
        </p:nvSpPr>
        <p:spPr>
          <a:xfrm>
            <a:off x="0" y="0"/>
            <a:ext cx="12192000" cy="1143000"/>
          </a:xfrm>
          <a:prstGeom prst="rect">
            <a:avLst/>
          </a:prstGeom>
          <a:solidFill>
            <a:srgbClr val="005288"/>
          </a:solidFill>
        </p:spPr>
        <p:txBody>
          <a:bodyPr lIns="640080" tIns="274320" bIns="91440"/>
          <a:lstStyle>
            <a:lvl1pPr>
              <a:defRPr b="1">
                <a:solidFill>
                  <a:schemeClr val="tx1"/>
                </a:solidFill>
              </a:defRPr>
            </a:lvl1pPr>
          </a:lstStyle>
          <a:p>
            <a:r>
              <a:rPr lang="en-US"/>
              <a:t>Click to edit Master title style</a:t>
            </a:r>
            <a:endParaRPr lang="en-US" dirty="0"/>
          </a:p>
        </p:txBody>
      </p:sp>
      <p:sp>
        <p:nvSpPr>
          <p:cNvPr id="6" name="Rectangle 6">
            <a:extLst>
              <a:ext uri="{FF2B5EF4-FFF2-40B4-BE49-F238E27FC236}">
                <a16:creationId xmlns:a16="http://schemas.microsoft.com/office/drawing/2014/main" id="{5C856BAD-8753-0449-A526-572E9A2EA067}"/>
              </a:ext>
            </a:extLst>
          </p:cNvPr>
          <p:cNvSpPr>
            <a:spLocks noGrp="1" noChangeArrowheads="1"/>
          </p:cNvSpPr>
          <p:nvPr>
            <p:ph type="sldNum" sz="quarter" idx="10"/>
          </p:nvPr>
        </p:nvSpPr>
        <p:spPr/>
        <p:txBody>
          <a:bodyPr/>
          <a:lstStyle>
            <a:lvl1pPr>
              <a:defRPr/>
            </a:lvl1pPr>
          </a:lstStyle>
          <a:p>
            <a:pPr>
              <a:defRPr/>
            </a:pPr>
            <a:fld id="{E5B367E4-E490-5D4C-B162-F1E62EFCCBB8}" type="slidenum">
              <a:rPr lang="en-US" altLang="en-US"/>
              <a:pPr>
                <a:defRPr/>
              </a:pPr>
              <a:t>‹#›</a:t>
            </a:fld>
            <a:endParaRPr lang="en-US" altLang="en-US" dirty="0"/>
          </a:p>
        </p:txBody>
      </p:sp>
    </p:spTree>
    <p:extLst>
      <p:ext uri="{BB962C8B-B14F-4D97-AF65-F5344CB8AC3E}">
        <p14:creationId xmlns:p14="http://schemas.microsoft.com/office/powerpoint/2010/main" val="171693940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Rectangle 2">
            <a:extLst>
              <a:ext uri="{FF2B5EF4-FFF2-40B4-BE49-F238E27FC236}">
                <a16:creationId xmlns:a16="http://schemas.microsoft.com/office/drawing/2014/main" id="{38ECC622-1EF7-304A-800A-F6F715A81DAE}"/>
              </a:ext>
            </a:extLst>
          </p:cNvPr>
          <p:cNvSpPr>
            <a:spLocks noGrp="1" noChangeArrowheads="1"/>
          </p:cNvSpPr>
          <p:nvPr>
            <p:ph type="ctrTitle"/>
          </p:nvPr>
        </p:nvSpPr>
        <p:spPr>
          <a:xfrm>
            <a:off x="0" y="0"/>
            <a:ext cx="12192000" cy="1143000"/>
          </a:xfrm>
          <a:prstGeom prst="rect">
            <a:avLst/>
          </a:prstGeom>
          <a:solidFill>
            <a:srgbClr val="005288"/>
          </a:solidFill>
        </p:spPr>
        <p:txBody>
          <a:bodyPr lIns="640080" tIns="274320" bIns="91440"/>
          <a:lstStyle>
            <a:lvl1pPr>
              <a:defRPr b="1">
                <a:solidFill>
                  <a:schemeClr val="tx1"/>
                </a:solidFill>
              </a:defRPr>
            </a:lvl1pPr>
          </a:lstStyle>
          <a:p>
            <a:r>
              <a:rPr lang="en-US"/>
              <a:t>Click to edit Master title style</a:t>
            </a:r>
            <a:endParaRPr lang="en-US" dirty="0"/>
          </a:p>
        </p:txBody>
      </p:sp>
      <p:sp>
        <p:nvSpPr>
          <p:cNvPr id="5" name="Rectangle 6">
            <a:extLst>
              <a:ext uri="{FF2B5EF4-FFF2-40B4-BE49-F238E27FC236}">
                <a16:creationId xmlns:a16="http://schemas.microsoft.com/office/drawing/2014/main" id="{ECA2C83E-0446-C546-81B9-4C48E8885CAA}"/>
              </a:ext>
            </a:extLst>
          </p:cNvPr>
          <p:cNvSpPr>
            <a:spLocks noGrp="1" noChangeArrowheads="1"/>
          </p:cNvSpPr>
          <p:nvPr>
            <p:ph type="sldNum" sz="quarter" idx="10"/>
          </p:nvPr>
        </p:nvSpPr>
        <p:spPr/>
        <p:txBody>
          <a:bodyPr/>
          <a:lstStyle>
            <a:lvl1pPr>
              <a:defRPr/>
            </a:lvl1pPr>
          </a:lstStyle>
          <a:p>
            <a:pPr>
              <a:defRPr/>
            </a:pPr>
            <a:fld id="{549690C8-B626-274D-8FA3-63299A4ABD75}" type="slidenum">
              <a:rPr lang="en-US" altLang="en-US"/>
              <a:pPr>
                <a:defRPr/>
              </a:pPr>
              <a:t>‹#›</a:t>
            </a:fld>
            <a:endParaRPr lang="en-US" altLang="en-US" dirty="0"/>
          </a:p>
        </p:txBody>
      </p:sp>
    </p:spTree>
    <p:extLst>
      <p:ext uri="{BB962C8B-B14F-4D97-AF65-F5344CB8AC3E}">
        <p14:creationId xmlns:p14="http://schemas.microsoft.com/office/powerpoint/2010/main" val="69110542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Title 2">
    <p:spTree>
      <p:nvGrpSpPr>
        <p:cNvPr id="1" name=""/>
        <p:cNvGrpSpPr/>
        <p:nvPr/>
      </p:nvGrpSpPr>
      <p:grpSpPr>
        <a:xfrm>
          <a:off x="0" y="0"/>
          <a:ext cx="0" cy="0"/>
          <a:chOff x="0" y="0"/>
          <a:chExt cx="0" cy="0"/>
        </a:xfrm>
      </p:grpSpPr>
      <p:cxnSp>
        <p:nvCxnSpPr>
          <p:cNvPr id="3" name="Straight Connector 6">
            <a:extLst>
              <a:ext uri="{FF2B5EF4-FFF2-40B4-BE49-F238E27FC236}">
                <a16:creationId xmlns:a16="http://schemas.microsoft.com/office/drawing/2014/main" id="{2AB3B6C0-C197-0B48-929B-B347FE7B9654}"/>
              </a:ext>
            </a:extLst>
          </p:cNvPr>
          <p:cNvCxnSpPr>
            <a:cxnSpLocks noChangeShapeType="1"/>
          </p:cNvCxnSpPr>
          <p:nvPr userDrawn="1"/>
        </p:nvCxnSpPr>
        <p:spPr bwMode="auto">
          <a:xfrm>
            <a:off x="11049000" y="6040438"/>
            <a:ext cx="0" cy="533400"/>
          </a:xfrm>
          <a:prstGeom prst="line">
            <a:avLst/>
          </a:prstGeom>
          <a:noFill/>
          <a:ln w="12700" algn="ctr">
            <a:solidFill>
              <a:srgbClr val="5A5B5D"/>
            </a:solidFill>
            <a:round/>
            <a:headEnd/>
            <a:tailEnd/>
          </a:ln>
          <a:extLst>
            <a:ext uri="{909E8E84-426E-40DD-AFC4-6F175D3DCCD1}">
              <a14:hiddenFill xmlns:a14="http://schemas.microsoft.com/office/drawing/2010/main">
                <a:noFill/>
              </a14:hiddenFill>
            </a:ext>
          </a:extLst>
        </p:spPr>
      </p:cxnSp>
      <p:sp>
        <p:nvSpPr>
          <p:cNvPr id="4" name="Rectangle 7">
            <a:extLst>
              <a:ext uri="{FF2B5EF4-FFF2-40B4-BE49-F238E27FC236}">
                <a16:creationId xmlns:a16="http://schemas.microsoft.com/office/drawing/2014/main" id="{0CF9E7B6-161F-514A-8354-FDD7129DB911}"/>
              </a:ext>
            </a:extLst>
          </p:cNvPr>
          <p:cNvSpPr>
            <a:spLocks noChangeArrowheads="1"/>
          </p:cNvSpPr>
          <p:nvPr userDrawn="1"/>
        </p:nvSpPr>
        <p:spPr bwMode="black">
          <a:xfrm>
            <a:off x="8229600" y="6046788"/>
            <a:ext cx="2743200"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defRPr/>
            </a:pPr>
            <a:r>
              <a:rPr lang="en-US" altLang="en-US" sz="1100" b="1" dirty="0">
                <a:solidFill>
                  <a:srgbClr val="5A5B5D"/>
                </a:solidFill>
              </a:rPr>
              <a:t>Klint Walker</a:t>
            </a:r>
          </a:p>
          <a:p>
            <a:pPr algn="r">
              <a:defRPr/>
            </a:pPr>
            <a:fld id="{88BCAFFE-AE75-994B-930C-85B1F9A85DC4}" type="datetime4">
              <a:rPr lang="en-US" altLang="en-US" sz="1100" smtClean="0">
                <a:solidFill>
                  <a:srgbClr val="5A5B5D"/>
                </a:solidFill>
              </a:rPr>
              <a:pPr algn="r">
                <a:defRPr/>
              </a:pPr>
              <a:t>August 19, 2021</a:t>
            </a:fld>
            <a:endParaRPr lang="en-US" altLang="en-US" sz="1100" dirty="0">
              <a:solidFill>
                <a:srgbClr val="5A5B5D"/>
              </a:solidFill>
            </a:endParaRPr>
          </a:p>
        </p:txBody>
      </p:sp>
      <p:sp>
        <p:nvSpPr>
          <p:cNvPr id="148482" name="Rectangle 2"/>
          <p:cNvSpPr>
            <a:spLocks noGrp="1" noChangeArrowheads="1"/>
          </p:cNvSpPr>
          <p:nvPr>
            <p:ph type="ctrTitle"/>
          </p:nvPr>
        </p:nvSpPr>
        <p:spPr>
          <a:xfrm>
            <a:off x="0" y="0"/>
            <a:ext cx="12192000" cy="1143000"/>
          </a:xfrm>
          <a:prstGeom prst="rect">
            <a:avLst/>
          </a:prstGeom>
          <a:noFill/>
        </p:spPr>
        <p:txBody>
          <a:bodyPr lIns="640080" tIns="274320" bIns="91440"/>
          <a:lstStyle>
            <a:lvl1pPr>
              <a:defRPr b="1">
                <a:solidFill>
                  <a:srgbClr val="005288"/>
                </a:solidFill>
              </a:defRPr>
            </a:lvl1pPr>
          </a:lstStyle>
          <a:p>
            <a:r>
              <a:rPr lang="en-US"/>
              <a:t>Click to edit Master title style</a:t>
            </a:r>
            <a:endParaRPr lang="en-US" dirty="0"/>
          </a:p>
        </p:txBody>
      </p:sp>
      <p:sp>
        <p:nvSpPr>
          <p:cNvPr id="6" name="Rectangle 6">
            <a:extLst>
              <a:ext uri="{FF2B5EF4-FFF2-40B4-BE49-F238E27FC236}">
                <a16:creationId xmlns:a16="http://schemas.microsoft.com/office/drawing/2014/main" id="{0874631D-4A24-6447-AC2C-CA23B3ADC5E0}"/>
              </a:ext>
            </a:extLst>
          </p:cNvPr>
          <p:cNvSpPr>
            <a:spLocks noGrp="1" noChangeArrowheads="1"/>
          </p:cNvSpPr>
          <p:nvPr>
            <p:ph type="sldNum" sz="quarter" idx="10"/>
          </p:nvPr>
        </p:nvSpPr>
        <p:spPr>
          <a:xfrm>
            <a:off x="11201400" y="6175375"/>
            <a:ext cx="381000" cy="261938"/>
          </a:xfrm>
        </p:spPr>
        <p:txBody>
          <a:bodyPr/>
          <a:lstStyle>
            <a:lvl1pPr algn="r">
              <a:defRPr sz="1100">
                <a:solidFill>
                  <a:srgbClr val="5A5B5D"/>
                </a:solidFill>
              </a:defRPr>
            </a:lvl1pPr>
          </a:lstStyle>
          <a:p>
            <a:pPr>
              <a:defRPr/>
            </a:pPr>
            <a:fld id="{92DA1020-C785-0A4B-99D6-E80BD29020BD}" type="slidenum">
              <a:rPr lang="en-US" altLang="en-US"/>
              <a:pPr>
                <a:defRPr/>
              </a:pPr>
              <a:t>‹#›</a:t>
            </a:fld>
            <a:endParaRPr lang="en-US" altLang="en-US" dirty="0"/>
          </a:p>
        </p:txBody>
      </p:sp>
      <p:pic>
        <p:nvPicPr>
          <p:cNvPr id="8" name="Picture 7">
            <a:extLst>
              <a:ext uri="{FF2B5EF4-FFF2-40B4-BE49-F238E27FC236}">
                <a16:creationId xmlns:a16="http://schemas.microsoft.com/office/drawing/2014/main" id="{AB226296-E3F9-C843-9FA1-CDB9F1474A73}"/>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445930" y="5896740"/>
            <a:ext cx="685800" cy="682682"/>
          </a:xfrm>
          <a:prstGeom prst="rect">
            <a:avLst/>
          </a:prstGeom>
        </p:spPr>
      </p:pic>
      <p:sp>
        <p:nvSpPr>
          <p:cNvPr id="9" name="Content Placeholder 2">
            <a:extLst>
              <a:ext uri="{FF2B5EF4-FFF2-40B4-BE49-F238E27FC236}">
                <a16:creationId xmlns:a16="http://schemas.microsoft.com/office/drawing/2014/main" id="{51E69670-891C-AC40-A0B4-2FBDDB27F0CF}"/>
              </a:ext>
            </a:extLst>
          </p:cNvPr>
          <p:cNvSpPr>
            <a:spLocks noGrp="1"/>
          </p:cNvSpPr>
          <p:nvPr>
            <p:ph idx="1"/>
          </p:nvPr>
        </p:nvSpPr>
        <p:spPr>
          <a:xfrm>
            <a:off x="609600" y="1600201"/>
            <a:ext cx="10972800" cy="3810000"/>
          </a:xfrm>
          <a:prstGeom prst="rect">
            <a:avLst/>
          </a:prstGeom>
        </p:spPr>
        <p:txBody>
          <a:bodyPr/>
          <a:lstStyle>
            <a:lvl1pPr>
              <a:defRPr>
                <a:solidFill>
                  <a:srgbClr val="5A5B5D"/>
                </a:solidFill>
              </a:defRPr>
            </a:lvl1pPr>
            <a:lvl2pPr>
              <a:defRPr sz="2000">
                <a:solidFill>
                  <a:srgbClr val="5A5B5D"/>
                </a:solidFill>
              </a:defRPr>
            </a:lvl2pPr>
            <a:lvl3pPr>
              <a:defRPr sz="1800">
                <a:solidFill>
                  <a:srgbClr val="5A5B5D"/>
                </a:solidFill>
              </a:defRPr>
            </a:lvl3pPr>
            <a:lvl4pPr>
              <a:defRPr sz="1600">
                <a:solidFill>
                  <a:srgbClr val="5A5B5D"/>
                </a:solidFill>
              </a:defRPr>
            </a:lvl4pPr>
            <a:lvl5pPr>
              <a:defRPr sz="1400">
                <a:solidFill>
                  <a:srgbClr val="5A5B5D"/>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46751661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1_Title 2">
    <p:spTree>
      <p:nvGrpSpPr>
        <p:cNvPr id="1" name=""/>
        <p:cNvGrpSpPr/>
        <p:nvPr/>
      </p:nvGrpSpPr>
      <p:grpSpPr>
        <a:xfrm>
          <a:off x="0" y="0"/>
          <a:ext cx="0" cy="0"/>
          <a:chOff x="0" y="0"/>
          <a:chExt cx="0" cy="0"/>
        </a:xfrm>
      </p:grpSpPr>
      <p:cxnSp>
        <p:nvCxnSpPr>
          <p:cNvPr id="3" name="Straight Connector 6">
            <a:extLst>
              <a:ext uri="{FF2B5EF4-FFF2-40B4-BE49-F238E27FC236}">
                <a16:creationId xmlns:a16="http://schemas.microsoft.com/office/drawing/2014/main" id="{2AB3B6C0-C197-0B48-929B-B347FE7B9654}"/>
              </a:ext>
            </a:extLst>
          </p:cNvPr>
          <p:cNvCxnSpPr>
            <a:cxnSpLocks noChangeShapeType="1"/>
          </p:cNvCxnSpPr>
          <p:nvPr userDrawn="1"/>
        </p:nvCxnSpPr>
        <p:spPr bwMode="auto">
          <a:xfrm>
            <a:off x="11049000" y="6040438"/>
            <a:ext cx="0" cy="533400"/>
          </a:xfrm>
          <a:prstGeom prst="line">
            <a:avLst/>
          </a:prstGeom>
          <a:noFill/>
          <a:ln w="12700" algn="ctr">
            <a:solidFill>
              <a:srgbClr val="5A5B5D"/>
            </a:solidFill>
            <a:round/>
            <a:headEnd/>
            <a:tailEnd/>
          </a:ln>
          <a:extLst>
            <a:ext uri="{909E8E84-426E-40DD-AFC4-6F175D3DCCD1}">
              <a14:hiddenFill xmlns:a14="http://schemas.microsoft.com/office/drawing/2010/main">
                <a:noFill/>
              </a14:hiddenFill>
            </a:ext>
          </a:extLst>
        </p:spPr>
      </p:cxnSp>
      <p:sp>
        <p:nvSpPr>
          <p:cNvPr id="4" name="Rectangle 7">
            <a:extLst>
              <a:ext uri="{FF2B5EF4-FFF2-40B4-BE49-F238E27FC236}">
                <a16:creationId xmlns:a16="http://schemas.microsoft.com/office/drawing/2014/main" id="{0CF9E7B6-161F-514A-8354-FDD7129DB911}"/>
              </a:ext>
            </a:extLst>
          </p:cNvPr>
          <p:cNvSpPr>
            <a:spLocks noChangeArrowheads="1"/>
          </p:cNvSpPr>
          <p:nvPr userDrawn="1"/>
        </p:nvSpPr>
        <p:spPr bwMode="black">
          <a:xfrm>
            <a:off x="8229600" y="6046788"/>
            <a:ext cx="2743200"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defRPr/>
            </a:pPr>
            <a:r>
              <a:rPr lang="en-US" altLang="en-US" sz="1100" b="1" dirty="0">
                <a:solidFill>
                  <a:srgbClr val="5A5B5D"/>
                </a:solidFill>
              </a:rPr>
              <a:t>Klint Walker</a:t>
            </a:r>
          </a:p>
          <a:p>
            <a:pPr algn="r">
              <a:defRPr/>
            </a:pPr>
            <a:fld id="{88BCAFFE-AE75-994B-930C-85B1F9A85DC4}" type="datetime4">
              <a:rPr lang="en-US" altLang="en-US" sz="1100" smtClean="0">
                <a:solidFill>
                  <a:srgbClr val="5A5B5D"/>
                </a:solidFill>
              </a:rPr>
              <a:pPr algn="r">
                <a:defRPr/>
              </a:pPr>
              <a:t>August 19, 2021</a:t>
            </a:fld>
            <a:endParaRPr lang="en-US" altLang="en-US" sz="1100" dirty="0">
              <a:solidFill>
                <a:srgbClr val="5A5B5D"/>
              </a:solidFill>
            </a:endParaRPr>
          </a:p>
        </p:txBody>
      </p:sp>
      <p:sp>
        <p:nvSpPr>
          <p:cNvPr id="148482" name="Rectangle 2"/>
          <p:cNvSpPr>
            <a:spLocks noGrp="1" noChangeArrowheads="1"/>
          </p:cNvSpPr>
          <p:nvPr>
            <p:ph type="ctrTitle"/>
          </p:nvPr>
        </p:nvSpPr>
        <p:spPr>
          <a:xfrm>
            <a:off x="0" y="0"/>
            <a:ext cx="12192000" cy="1143000"/>
          </a:xfrm>
          <a:prstGeom prst="rect">
            <a:avLst/>
          </a:prstGeom>
          <a:noFill/>
        </p:spPr>
        <p:txBody>
          <a:bodyPr lIns="640080" tIns="274320" bIns="91440"/>
          <a:lstStyle>
            <a:lvl1pPr>
              <a:defRPr b="1">
                <a:solidFill>
                  <a:srgbClr val="005288"/>
                </a:solidFill>
              </a:defRPr>
            </a:lvl1pPr>
          </a:lstStyle>
          <a:p>
            <a:r>
              <a:rPr lang="en-US"/>
              <a:t>Click to edit Master title style</a:t>
            </a:r>
            <a:endParaRPr lang="en-US" dirty="0"/>
          </a:p>
        </p:txBody>
      </p:sp>
      <p:sp>
        <p:nvSpPr>
          <p:cNvPr id="6" name="Rectangle 6">
            <a:extLst>
              <a:ext uri="{FF2B5EF4-FFF2-40B4-BE49-F238E27FC236}">
                <a16:creationId xmlns:a16="http://schemas.microsoft.com/office/drawing/2014/main" id="{0874631D-4A24-6447-AC2C-CA23B3ADC5E0}"/>
              </a:ext>
            </a:extLst>
          </p:cNvPr>
          <p:cNvSpPr>
            <a:spLocks noGrp="1" noChangeArrowheads="1"/>
          </p:cNvSpPr>
          <p:nvPr>
            <p:ph type="sldNum" sz="quarter" idx="10"/>
          </p:nvPr>
        </p:nvSpPr>
        <p:spPr>
          <a:xfrm>
            <a:off x="11201400" y="6175375"/>
            <a:ext cx="381000" cy="261938"/>
          </a:xfrm>
        </p:spPr>
        <p:txBody>
          <a:bodyPr/>
          <a:lstStyle>
            <a:lvl1pPr algn="r">
              <a:defRPr sz="1100">
                <a:solidFill>
                  <a:srgbClr val="5A5B5D"/>
                </a:solidFill>
              </a:defRPr>
            </a:lvl1pPr>
          </a:lstStyle>
          <a:p>
            <a:pPr>
              <a:defRPr/>
            </a:pPr>
            <a:fld id="{92DA1020-C785-0A4B-99D6-E80BD29020BD}" type="slidenum">
              <a:rPr lang="en-US" altLang="en-US"/>
              <a:pPr>
                <a:defRPr/>
              </a:pPr>
              <a:t>‹#›</a:t>
            </a:fld>
            <a:endParaRPr lang="en-US" altLang="en-US" dirty="0"/>
          </a:p>
        </p:txBody>
      </p:sp>
      <p:pic>
        <p:nvPicPr>
          <p:cNvPr id="8" name="Picture 7">
            <a:extLst>
              <a:ext uri="{FF2B5EF4-FFF2-40B4-BE49-F238E27FC236}">
                <a16:creationId xmlns:a16="http://schemas.microsoft.com/office/drawing/2014/main" id="{AB226296-E3F9-C843-9FA1-CDB9F1474A73}"/>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445930" y="5896740"/>
            <a:ext cx="685800" cy="682682"/>
          </a:xfrm>
          <a:prstGeom prst="rect">
            <a:avLst/>
          </a:prstGeom>
        </p:spPr>
      </p:pic>
    </p:spTree>
    <p:extLst>
      <p:ext uri="{BB962C8B-B14F-4D97-AF65-F5344CB8AC3E}">
        <p14:creationId xmlns:p14="http://schemas.microsoft.com/office/powerpoint/2010/main" val="28366936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Title 3">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07C2934C-3790-2847-B756-3AFB31B80808}"/>
              </a:ext>
            </a:extLst>
          </p:cNvPr>
          <p:cNvSpPr txBox="1"/>
          <p:nvPr userDrawn="1"/>
        </p:nvSpPr>
        <p:spPr>
          <a:xfrm>
            <a:off x="533400" y="6040438"/>
            <a:ext cx="2514600" cy="554037"/>
          </a:xfrm>
          <a:prstGeom prst="rect">
            <a:avLst/>
          </a:prstGeom>
          <a:noFill/>
        </p:spPr>
        <p:txBody>
          <a:bodyPr>
            <a:spAutoFit/>
          </a:bodyPr>
          <a:lstStyle/>
          <a:p>
            <a:pPr>
              <a:defRPr/>
            </a:pPr>
            <a:r>
              <a:rPr lang="en-US" sz="1000" spc="300" dirty="0">
                <a:solidFill>
                  <a:srgbClr val="C0C2C4"/>
                </a:solidFill>
              </a:rPr>
              <a:t>CYBERSECURITY &amp;</a:t>
            </a:r>
          </a:p>
          <a:p>
            <a:pPr>
              <a:defRPr/>
            </a:pPr>
            <a:r>
              <a:rPr lang="en-US" sz="1000" spc="300" dirty="0">
                <a:solidFill>
                  <a:srgbClr val="C0C2C4"/>
                </a:solidFill>
              </a:rPr>
              <a:t>INFRASTRUCTURE</a:t>
            </a:r>
          </a:p>
          <a:p>
            <a:pPr>
              <a:defRPr/>
            </a:pPr>
            <a:r>
              <a:rPr lang="en-US" sz="1000" spc="300" dirty="0">
                <a:solidFill>
                  <a:srgbClr val="C0C2C4"/>
                </a:solidFill>
              </a:rPr>
              <a:t>SECURITY AGENCY</a:t>
            </a:r>
          </a:p>
        </p:txBody>
      </p:sp>
      <p:cxnSp>
        <p:nvCxnSpPr>
          <p:cNvPr id="4" name="Straight Connector 6">
            <a:extLst>
              <a:ext uri="{FF2B5EF4-FFF2-40B4-BE49-F238E27FC236}">
                <a16:creationId xmlns:a16="http://schemas.microsoft.com/office/drawing/2014/main" id="{504C0435-1B5E-3C4D-99E6-C4C05A180605}"/>
              </a:ext>
            </a:extLst>
          </p:cNvPr>
          <p:cNvCxnSpPr>
            <a:cxnSpLocks noChangeShapeType="1"/>
          </p:cNvCxnSpPr>
          <p:nvPr userDrawn="1"/>
        </p:nvCxnSpPr>
        <p:spPr bwMode="auto">
          <a:xfrm>
            <a:off x="11049000" y="6040438"/>
            <a:ext cx="0" cy="533400"/>
          </a:xfrm>
          <a:prstGeom prst="line">
            <a:avLst/>
          </a:prstGeom>
          <a:noFill/>
          <a:ln w="12700" algn="ctr">
            <a:solidFill>
              <a:srgbClr val="5A5B5D"/>
            </a:solidFill>
            <a:round/>
            <a:headEnd/>
            <a:tailEnd/>
          </a:ln>
          <a:extLst>
            <a:ext uri="{909E8E84-426E-40DD-AFC4-6F175D3DCCD1}">
              <a14:hiddenFill xmlns:a14="http://schemas.microsoft.com/office/drawing/2010/main">
                <a:noFill/>
              </a14:hiddenFill>
            </a:ext>
          </a:extLst>
        </p:spPr>
      </p:cxnSp>
      <p:sp>
        <p:nvSpPr>
          <p:cNvPr id="5" name="Rectangle 7">
            <a:extLst>
              <a:ext uri="{FF2B5EF4-FFF2-40B4-BE49-F238E27FC236}">
                <a16:creationId xmlns:a16="http://schemas.microsoft.com/office/drawing/2014/main" id="{0950115E-A6CB-F346-AD5A-866268717FFE}"/>
              </a:ext>
            </a:extLst>
          </p:cNvPr>
          <p:cNvSpPr>
            <a:spLocks noChangeArrowheads="1"/>
          </p:cNvSpPr>
          <p:nvPr userDrawn="1"/>
        </p:nvSpPr>
        <p:spPr bwMode="black">
          <a:xfrm>
            <a:off x="8229600" y="6046788"/>
            <a:ext cx="2743200"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defRPr/>
            </a:pPr>
            <a:r>
              <a:rPr lang="en-US" altLang="en-US" sz="1100" b="1" dirty="0">
                <a:solidFill>
                  <a:srgbClr val="5A5B5D"/>
                </a:solidFill>
              </a:rPr>
              <a:t>Klint Walker</a:t>
            </a:r>
          </a:p>
          <a:p>
            <a:pPr algn="r">
              <a:defRPr/>
            </a:pPr>
            <a:fld id="{88BCAFFE-AE75-994B-930C-85B1F9A85DC4}" type="datetime4">
              <a:rPr lang="en-US" altLang="en-US" sz="1100" smtClean="0">
                <a:solidFill>
                  <a:srgbClr val="5A5B5D"/>
                </a:solidFill>
              </a:rPr>
              <a:pPr algn="r">
                <a:defRPr/>
              </a:pPr>
              <a:t>August 19, 2021</a:t>
            </a:fld>
            <a:endParaRPr lang="en-US" altLang="en-US" sz="1100" dirty="0">
              <a:solidFill>
                <a:srgbClr val="5A5B5D"/>
              </a:solidFill>
            </a:endParaRPr>
          </a:p>
        </p:txBody>
      </p:sp>
      <p:sp>
        <p:nvSpPr>
          <p:cNvPr id="148482" name="Rectangle 2"/>
          <p:cNvSpPr>
            <a:spLocks noGrp="1" noChangeArrowheads="1"/>
          </p:cNvSpPr>
          <p:nvPr>
            <p:ph type="ctrTitle"/>
          </p:nvPr>
        </p:nvSpPr>
        <p:spPr>
          <a:xfrm>
            <a:off x="0" y="0"/>
            <a:ext cx="12192000" cy="1143000"/>
          </a:xfrm>
          <a:prstGeom prst="rect">
            <a:avLst/>
          </a:prstGeom>
          <a:noFill/>
        </p:spPr>
        <p:txBody>
          <a:bodyPr lIns="640080" tIns="274320" bIns="91440"/>
          <a:lstStyle>
            <a:lvl1pPr>
              <a:defRPr b="1">
                <a:solidFill>
                  <a:srgbClr val="005288"/>
                </a:solidFill>
              </a:defRPr>
            </a:lvl1pPr>
          </a:lstStyle>
          <a:p>
            <a:r>
              <a:rPr lang="en-US"/>
              <a:t>Click to edit Master title style</a:t>
            </a:r>
            <a:endParaRPr lang="en-US" dirty="0"/>
          </a:p>
        </p:txBody>
      </p:sp>
      <p:sp>
        <p:nvSpPr>
          <p:cNvPr id="6" name="Rectangle 6">
            <a:extLst>
              <a:ext uri="{FF2B5EF4-FFF2-40B4-BE49-F238E27FC236}">
                <a16:creationId xmlns:a16="http://schemas.microsoft.com/office/drawing/2014/main" id="{4B7948B0-3194-D540-8AC0-2A3C14D15F2A}"/>
              </a:ext>
            </a:extLst>
          </p:cNvPr>
          <p:cNvSpPr>
            <a:spLocks noGrp="1" noChangeArrowheads="1"/>
          </p:cNvSpPr>
          <p:nvPr>
            <p:ph type="sldNum" sz="quarter" idx="10"/>
          </p:nvPr>
        </p:nvSpPr>
        <p:spPr>
          <a:xfrm>
            <a:off x="11201400" y="6175375"/>
            <a:ext cx="381000" cy="261938"/>
          </a:xfrm>
        </p:spPr>
        <p:txBody>
          <a:bodyPr/>
          <a:lstStyle>
            <a:lvl1pPr algn="r">
              <a:defRPr sz="1100">
                <a:solidFill>
                  <a:srgbClr val="5A5B5D"/>
                </a:solidFill>
              </a:defRPr>
            </a:lvl1pPr>
          </a:lstStyle>
          <a:p>
            <a:pPr>
              <a:defRPr/>
            </a:pPr>
            <a:fld id="{B28F5760-600B-E044-8357-0A373C456381}" type="slidenum">
              <a:rPr lang="en-US" altLang="en-US"/>
              <a:pPr>
                <a:defRPr/>
              </a:pPr>
              <a:t>‹#›</a:t>
            </a:fld>
            <a:endParaRPr lang="en-US" altLang="en-US" dirty="0"/>
          </a:p>
        </p:txBody>
      </p:sp>
    </p:spTree>
    <p:extLst>
      <p:ext uri="{BB962C8B-B14F-4D97-AF65-F5344CB8AC3E}">
        <p14:creationId xmlns:p14="http://schemas.microsoft.com/office/powerpoint/2010/main" val="11736870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090104C-272B-4500-BA2F-618643BB538D}" type="datetimeFigureOut">
              <a:rPr lang="en-US" smtClean="0"/>
              <a:t>8/19/2021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45E669-39C8-4D3F-9FC5-356E75EF3330}" type="slidenum">
              <a:rPr lang="en-US" smtClean="0"/>
              <a:t>‹#›</a:t>
            </a:fld>
            <a:endParaRPr lang="en-US"/>
          </a:p>
        </p:txBody>
      </p:sp>
    </p:spTree>
    <p:extLst>
      <p:ext uri="{BB962C8B-B14F-4D97-AF65-F5344CB8AC3E}">
        <p14:creationId xmlns:p14="http://schemas.microsoft.com/office/powerpoint/2010/main" val="78433133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Contact Info">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D2C07A9-BF36-524B-8413-4BEACA0FDA79}"/>
              </a:ext>
            </a:extLst>
          </p:cNvPr>
          <p:cNvSpPr>
            <a:spLocks noChangeArrowheads="1"/>
          </p:cNvSpPr>
          <p:nvPr userDrawn="1"/>
        </p:nvSpPr>
        <p:spPr bwMode="auto">
          <a:xfrm>
            <a:off x="0" y="0"/>
            <a:ext cx="6084888" cy="6858000"/>
          </a:xfrm>
          <a:prstGeom prst="rect">
            <a:avLst/>
          </a:prstGeom>
          <a:solidFill>
            <a:srgbClr val="005288"/>
          </a:solidFill>
          <a:ln w="9525" algn="ctr">
            <a:noFill/>
            <a:round/>
            <a:headEnd/>
            <a:tailEnd/>
          </a:ln>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defRPr/>
            </a:pPr>
            <a:endParaRPr lang="en-US" altLang="en-US"/>
          </a:p>
        </p:txBody>
      </p:sp>
      <p:sp>
        <p:nvSpPr>
          <p:cNvPr id="4" name="Slide Number Placeholder 6">
            <a:extLst>
              <a:ext uri="{FF2B5EF4-FFF2-40B4-BE49-F238E27FC236}">
                <a16:creationId xmlns:a16="http://schemas.microsoft.com/office/drawing/2014/main" id="{0BE5CA0B-222E-C54E-943E-7AAC74765197}"/>
              </a:ext>
            </a:extLst>
          </p:cNvPr>
          <p:cNvSpPr>
            <a:spLocks noGrp="1" noChangeArrowheads="1"/>
          </p:cNvSpPr>
          <p:nvPr>
            <p:ph type="sldNum" sz="quarter" idx="10"/>
          </p:nvPr>
        </p:nvSpPr>
        <p:spPr/>
        <p:txBody>
          <a:bodyPr/>
          <a:lstStyle>
            <a:lvl1pPr>
              <a:defRPr/>
            </a:lvl1pPr>
          </a:lstStyle>
          <a:p>
            <a:pPr>
              <a:defRPr/>
            </a:pPr>
            <a:fld id="{9D7DC5A1-24AC-EE45-8892-34F91BFF9321}" type="slidenum">
              <a:rPr lang="en-US" altLang="en-US"/>
              <a:pPr>
                <a:defRPr/>
              </a:pPr>
              <a:t>‹#›</a:t>
            </a:fld>
            <a:endParaRPr lang="en-US" altLang="en-US" dirty="0"/>
          </a:p>
        </p:txBody>
      </p:sp>
      <p:pic>
        <p:nvPicPr>
          <p:cNvPr id="5" name="Picture 4" descr="A close up of a logo&#10;&#10;Description automatically generated">
            <a:extLst>
              <a:ext uri="{FF2B5EF4-FFF2-40B4-BE49-F238E27FC236}">
                <a16:creationId xmlns:a16="http://schemas.microsoft.com/office/drawing/2014/main" id="{0C156F9C-CF41-3943-A805-1DEC23D3DC48}"/>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447800" y="1828800"/>
            <a:ext cx="3200400" cy="3200400"/>
          </a:xfrm>
          <a:prstGeom prst="rect">
            <a:avLst/>
          </a:prstGeom>
        </p:spPr>
      </p:pic>
    </p:spTree>
    <p:extLst>
      <p:ext uri="{BB962C8B-B14F-4D97-AF65-F5344CB8AC3E}">
        <p14:creationId xmlns:p14="http://schemas.microsoft.com/office/powerpoint/2010/main" val="407070943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Wordmark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3D81646-5BCB-7749-9631-37BF39AF3CFA}"/>
              </a:ext>
            </a:extLst>
          </p:cNvPr>
          <p:cNvSpPr>
            <a:spLocks noChangeArrowheads="1"/>
          </p:cNvSpPr>
          <p:nvPr userDrawn="1"/>
        </p:nvSpPr>
        <p:spPr bwMode="auto">
          <a:xfrm>
            <a:off x="0" y="0"/>
            <a:ext cx="12192000" cy="6858000"/>
          </a:xfrm>
          <a:prstGeom prst="rect">
            <a:avLst/>
          </a:prstGeom>
          <a:solidFill>
            <a:schemeClr val="tx1"/>
          </a:solidFill>
          <a:ln w="9525" algn="ctr">
            <a:noFill/>
            <a:round/>
            <a:headEnd/>
            <a:tailEnd/>
          </a:ln>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defRPr/>
            </a:pPr>
            <a:endParaRPr lang="en-US" altLang="en-US"/>
          </a:p>
        </p:txBody>
      </p:sp>
      <p:pic>
        <p:nvPicPr>
          <p:cNvPr id="5" name="Picture 4" descr="A close up of a sign&#10;&#10;Description automatically generated">
            <a:extLst>
              <a:ext uri="{FF2B5EF4-FFF2-40B4-BE49-F238E27FC236}">
                <a16:creationId xmlns:a16="http://schemas.microsoft.com/office/drawing/2014/main" id="{271FF733-53C8-BC45-A274-F2194CF8B52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10000" y="1143000"/>
            <a:ext cx="4572000" cy="4572000"/>
          </a:xfrm>
          <a:prstGeom prst="rect">
            <a:avLst/>
          </a:prstGeom>
        </p:spPr>
      </p:pic>
    </p:spTree>
    <p:extLst>
      <p:ext uri="{BB962C8B-B14F-4D97-AF65-F5344CB8AC3E}">
        <p14:creationId xmlns:p14="http://schemas.microsoft.com/office/powerpoint/2010/main" val="1346164058"/>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2_Wordmark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3D81646-5BCB-7749-9631-37BF39AF3CFA}"/>
              </a:ext>
            </a:extLst>
          </p:cNvPr>
          <p:cNvSpPr>
            <a:spLocks noChangeArrowheads="1"/>
          </p:cNvSpPr>
          <p:nvPr userDrawn="1"/>
        </p:nvSpPr>
        <p:spPr bwMode="auto">
          <a:xfrm>
            <a:off x="0" y="0"/>
            <a:ext cx="12192000" cy="6858000"/>
          </a:xfrm>
          <a:prstGeom prst="rect">
            <a:avLst/>
          </a:prstGeom>
          <a:solidFill>
            <a:srgbClr val="005288"/>
          </a:solidFill>
          <a:ln w="9525" algn="ctr">
            <a:noFill/>
            <a:round/>
            <a:headEnd/>
            <a:tailEnd/>
          </a:ln>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defRPr/>
            </a:pPr>
            <a:endParaRPr lang="en-US" altLang="en-US"/>
          </a:p>
        </p:txBody>
      </p:sp>
      <p:pic>
        <p:nvPicPr>
          <p:cNvPr id="5" name="Picture 4" descr="A close up of a sign&#10;&#10;Description automatically generated">
            <a:extLst>
              <a:ext uri="{FF2B5EF4-FFF2-40B4-BE49-F238E27FC236}">
                <a16:creationId xmlns:a16="http://schemas.microsoft.com/office/drawing/2014/main" id="{271FF733-53C8-BC45-A274-F2194CF8B52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810000" y="1143000"/>
            <a:ext cx="4572000" cy="4572000"/>
          </a:xfrm>
          <a:prstGeom prst="rect">
            <a:avLst/>
          </a:prstGeom>
        </p:spPr>
      </p:pic>
    </p:spTree>
    <p:extLst>
      <p:ext uri="{BB962C8B-B14F-4D97-AF65-F5344CB8AC3E}">
        <p14:creationId xmlns:p14="http://schemas.microsoft.com/office/powerpoint/2010/main" val="188753764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1_Wordmark Only">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3D81646-5BCB-7749-9631-37BF39AF3CFA}"/>
              </a:ext>
            </a:extLst>
          </p:cNvPr>
          <p:cNvSpPr>
            <a:spLocks noChangeArrowheads="1"/>
          </p:cNvSpPr>
          <p:nvPr userDrawn="1"/>
        </p:nvSpPr>
        <p:spPr bwMode="auto">
          <a:xfrm>
            <a:off x="0" y="0"/>
            <a:ext cx="12192000" cy="6858000"/>
          </a:xfrm>
          <a:prstGeom prst="rect">
            <a:avLst/>
          </a:prstGeom>
          <a:solidFill>
            <a:srgbClr val="005288"/>
          </a:solidFill>
          <a:ln w="9525" algn="ctr">
            <a:noFill/>
            <a:round/>
            <a:headEnd/>
            <a:tailEnd/>
          </a:ln>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defRPr/>
            </a:pPr>
            <a:endParaRPr lang="en-US" altLang="en-US"/>
          </a:p>
        </p:txBody>
      </p:sp>
      <p:pic>
        <p:nvPicPr>
          <p:cNvPr id="4" name="Picture 3">
            <a:extLst>
              <a:ext uri="{FF2B5EF4-FFF2-40B4-BE49-F238E27FC236}">
                <a16:creationId xmlns:a16="http://schemas.microsoft.com/office/drawing/2014/main" id="{B1EF986B-7FE9-E94E-89E7-66D6649040CA}"/>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445930" y="5896740"/>
            <a:ext cx="685800" cy="682682"/>
          </a:xfrm>
          <a:prstGeom prst="rect">
            <a:avLst/>
          </a:prstGeom>
        </p:spPr>
      </p:pic>
    </p:spTree>
    <p:extLst>
      <p:ext uri="{BB962C8B-B14F-4D97-AF65-F5344CB8AC3E}">
        <p14:creationId xmlns:p14="http://schemas.microsoft.com/office/powerpoint/2010/main" val="72817209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userDrawn="1">
  <p:cSld name="Title Only 2">
    <p:spTree>
      <p:nvGrpSpPr>
        <p:cNvPr id="1" name=""/>
        <p:cNvGrpSpPr/>
        <p:nvPr/>
      </p:nvGrpSpPr>
      <p:grpSpPr>
        <a:xfrm>
          <a:off x="0" y="0"/>
          <a:ext cx="0" cy="0"/>
          <a:chOff x="0" y="0"/>
          <a:chExt cx="0" cy="0"/>
        </a:xfrm>
      </p:grpSpPr>
      <p:sp>
        <p:nvSpPr>
          <p:cNvPr id="7" name="Rectangle 2">
            <a:extLst>
              <a:ext uri="{FF2B5EF4-FFF2-40B4-BE49-F238E27FC236}">
                <a16:creationId xmlns:a16="http://schemas.microsoft.com/office/drawing/2014/main" id="{36500F3C-14CC-0546-841D-06717C88AF20}"/>
              </a:ext>
            </a:extLst>
          </p:cNvPr>
          <p:cNvSpPr>
            <a:spLocks noGrp="1" noChangeArrowheads="1"/>
          </p:cNvSpPr>
          <p:nvPr>
            <p:ph type="ctrTitle"/>
          </p:nvPr>
        </p:nvSpPr>
        <p:spPr>
          <a:xfrm>
            <a:off x="0" y="0"/>
            <a:ext cx="12192000" cy="1143000"/>
          </a:xfrm>
          <a:prstGeom prst="rect">
            <a:avLst/>
          </a:prstGeom>
          <a:noFill/>
        </p:spPr>
        <p:txBody>
          <a:bodyPr lIns="457200" tIns="274320" bIns="91440"/>
          <a:lstStyle>
            <a:lvl1pPr>
              <a:defRPr sz="4000" b="1">
                <a:solidFill>
                  <a:srgbClr val="005288"/>
                </a:solidFill>
              </a:defRPr>
            </a:lvl1pPr>
          </a:lstStyle>
          <a:p>
            <a:r>
              <a:rPr lang="en-US" dirty="0"/>
              <a:t>Click to edit Master title style</a:t>
            </a:r>
          </a:p>
        </p:txBody>
      </p:sp>
      <p:sp>
        <p:nvSpPr>
          <p:cNvPr id="9" name="Rectangle 6">
            <a:extLst>
              <a:ext uri="{FF2B5EF4-FFF2-40B4-BE49-F238E27FC236}">
                <a16:creationId xmlns:a16="http://schemas.microsoft.com/office/drawing/2014/main" id="{3AE80CF8-9870-454F-B813-A5F294ACA709}"/>
              </a:ext>
            </a:extLst>
          </p:cNvPr>
          <p:cNvSpPr>
            <a:spLocks noGrp="1" noChangeArrowheads="1"/>
          </p:cNvSpPr>
          <p:nvPr>
            <p:ph type="sldNum" sz="quarter" idx="10"/>
          </p:nvPr>
        </p:nvSpPr>
        <p:spPr>
          <a:xfrm>
            <a:off x="10943167" y="6351588"/>
            <a:ext cx="711200" cy="277812"/>
          </a:xfrm>
        </p:spPr>
        <p:txBody>
          <a:bodyPr/>
          <a:lstStyle>
            <a:lvl1pPr algn="r">
              <a:defRPr sz="1200" b="1">
                <a:solidFill>
                  <a:srgbClr val="5A5B5D"/>
                </a:solidFill>
              </a:defRPr>
            </a:lvl1pPr>
          </a:lstStyle>
          <a:p>
            <a:pPr>
              <a:defRPr/>
            </a:pPr>
            <a:fld id="{23B0A4F6-3F67-4098-BDB6-437476162DA4}" type="slidenum">
              <a:rPr lang="en-US" altLang="en-US"/>
              <a:pPr>
                <a:defRPr/>
              </a:pPr>
              <a:t>‹#›</a:t>
            </a:fld>
            <a:endParaRPr lang="en-US" altLang="en-US" dirty="0"/>
          </a:p>
        </p:txBody>
      </p:sp>
      <p:pic>
        <p:nvPicPr>
          <p:cNvPr id="10" name="Picture 9">
            <a:extLst>
              <a:ext uri="{FF2B5EF4-FFF2-40B4-BE49-F238E27FC236}">
                <a16:creationId xmlns:a16="http://schemas.microsoft.com/office/drawing/2014/main" id="{7F2CA565-8683-0C42-85E2-7223F3A0610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594573" y="6022918"/>
            <a:ext cx="914400" cy="682682"/>
          </a:xfrm>
          <a:prstGeom prst="rect">
            <a:avLst/>
          </a:prstGeom>
        </p:spPr>
      </p:pic>
    </p:spTree>
    <p:extLst>
      <p:ext uri="{BB962C8B-B14F-4D97-AF65-F5344CB8AC3E}">
        <p14:creationId xmlns:p14="http://schemas.microsoft.com/office/powerpoint/2010/main" val="19649129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9"/>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2"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2"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090104C-272B-4500-BA2F-618643BB538D}" type="datetimeFigureOut">
              <a:rPr lang="en-US" smtClean="0"/>
              <a:t>8/19/2021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445E669-39C8-4D3F-9FC5-356E75EF3330}" type="slidenum">
              <a:rPr lang="en-US" smtClean="0"/>
              <a:t>‹#›</a:t>
            </a:fld>
            <a:endParaRPr lang="en-US"/>
          </a:p>
        </p:txBody>
      </p:sp>
    </p:spTree>
    <p:extLst>
      <p:ext uri="{BB962C8B-B14F-4D97-AF65-F5344CB8AC3E}">
        <p14:creationId xmlns:p14="http://schemas.microsoft.com/office/powerpoint/2010/main" val="4509218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090104C-272B-4500-BA2F-618643BB538D}" type="datetimeFigureOut">
              <a:rPr lang="en-US" smtClean="0"/>
              <a:t>8/19/2021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445E669-39C8-4D3F-9FC5-356E75EF3330}" type="slidenum">
              <a:rPr lang="en-US" smtClean="0"/>
              <a:t>‹#›</a:t>
            </a:fld>
            <a:endParaRPr lang="en-US"/>
          </a:p>
        </p:txBody>
      </p:sp>
    </p:spTree>
    <p:extLst>
      <p:ext uri="{BB962C8B-B14F-4D97-AF65-F5344CB8AC3E}">
        <p14:creationId xmlns:p14="http://schemas.microsoft.com/office/powerpoint/2010/main" val="2348786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90104C-272B-4500-BA2F-618643BB538D}" type="datetimeFigureOut">
              <a:rPr lang="en-US" smtClean="0"/>
              <a:t>8/19/2021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445E669-39C8-4D3F-9FC5-356E75EF3330}" type="slidenum">
              <a:rPr lang="en-US" smtClean="0"/>
              <a:t>‹#›</a:t>
            </a:fld>
            <a:endParaRPr lang="en-US"/>
          </a:p>
        </p:txBody>
      </p:sp>
    </p:spTree>
    <p:extLst>
      <p:ext uri="{BB962C8B-B14F-4D97-AF65-F5344CB8AC3E}">
        <p14:creationId xmlns:p14="http://schemas.microsoft.com/office/powerpoint/2010/main" val="253247769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9"/>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A090104C-272B-4500-BA2F-618643BB538D}" type="datetimeFigureOut">
              <a:rPr lang="en-US" smtClean="0"/>
              <a:t>8/19/2021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45E669-39C8-4D3F-9FC5-356E75EF3330}" type="slidenum">
              <a:rPr lang="en-US" smtClean="0"/>
              <a:t>‹#›</a:t>
            </a:fld>
            <a:endParaRPr lang="en-US"/>
          </a:p>
        </p:txBody>
      </p:sp>
    </p:spTree>
    <p:extLst>
      <p:ext uri="{BB962C8B-B14F-4D97-AF65-F5344CB8AC3E}">
        <p14:creationId xmlns:p14="http://schemas.microsoft.com/office/powerpoint/2010/main" val="343195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9"/>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A090104C-272B-4500-BA2F-618643BB538D}" type="datetimeFigureOut">
              <a:rPr lang="en-US" smtClean="0"/>
              <a:t>8/19/2021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45E669-39C8-4D3F-9FC5-356E75EF3330}" type="slidenum">
              <a:rPr lang="en-US" smtClean="0"/>
              <a:t>‹#›</a:t>
            </a:fld>
            <a:endParaRPr lang="en-US"/>
          </a:p>
        </p:txBody>
      </p:sp>
    </p:spTree>
    <p:extLst>
      <p:ext uri="{BB962C8B-B14F-4D97-AF65-F5344CB8AC3E}">
        <p14:creationId xmlns:p14="http://schemas.microsoft.com/office/powerpoint/2010/main" val="8277597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5.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9"/>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90104C-272B-4500-BA2F-618643BB538D}" type="datetimeFigureOut">
              <a:rPr lang="en-US" smtClean="0"/>
              <a:t>8/19/2021</a:t>
            </a:fld>
            <a:endParaRPr lang="en-US"/>
          </a:p>
        </p:txBody>
      </p:sp>
      <p:sp>
        <p:nvSpPr>
          <p:cNvPr id="5" name="Footer Placeholder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45E669-39C8-4D3F-9FC5-356E75EF3330}" type="slidenum">
              <a:rPr lang="en-US" smtClean="0"/>
              <a:t>‹#›</a:t>
            </a:fld>
            <a:endParaRPr lang="en-US"/>
          </a:p>
        </p:txBody>
      </p:sp>
    </p:spTree>
    <p:extLst>
      <p:ext uri="{BB962C8B-B14F-4D97-AF65-F5344CB8AC3E}">
        <p14:creationId xmlns:p14="http://schemas.microsoft.com/office/powerpoint/2010/main" val="294044438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630816C-E748-0043-A32A-FDCA83BC78A8}" type="datetimeFigureOut">
              <a:rPr lang="en-US" smtClean="0"/>
              <a:t>8/19/2021</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7F6A092-462A-D84E-B372-5EB858BC1034}" type="slidenum">
              <a:rPr lang="en-US" smtClean="0"/>
              <a:t>‹#›</a:t>
            </a:fld>
            <a:endParaRPr lang="en-US"/>
          </a:p>
        </p:txBody>
      </p:sp>
    </p:spTree>
    <p:extLst>
      <p:ext uri="{BB962C8B-B14F-4D97-AF65-F5344CB8AC3E}">
        <p14:creationId xmlns:p14="http://schemas.microsoft.com/office/powerpoint/2010/main" val="245458419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914400" y="0"/>
            <a:ext cx="109728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914400" y="1219201"/>
            <a:ext cx="106680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28" name="Rectangle 4"/>
          <p:cNvSpPr>
            <a:spLocks noGrp="1" noChangeArrowheads="1"/>
          </p:cNvSpPr>
          <p:nvPr>
            <p:ph type="dt" sz="half" idx="2"/>
          </p:nvPr>
        </p:nvSpPr>
        <p:spPr bwMode="auto">
          <a:xfrm>
            <a:off x="101600" y="6477000"/>
            <a:ext cx="2540000" cy="3810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atin typeface="+mn-lt"/>
              </a:defRPr>
            </a:lvl1pPr>
          </a:lstStyle>
          <a:p>
            <a:pPr fontAlgn="base">
              <a:spcBef>
                <a:spcPct val="0"/>
              </a:spcBef>
              <a:spcAft>
                <a:spcPct val="0"/>
              </a:spcAft>
              <a:defRPr/>
            </a:pPr>
            <a:endParaRPr lang="en-US" dirty="0">
              <a:solidFill>
                <a:srgbClr val="000000"/>
              </a:solidFill>
            </a:endParaRPr>
          </a:p>
        </p:txBody>
      </p:sp>
      <p:sp>
        <p:nvSpPr>
          <p:cNvPr id="1029" name="Rectangle 5"/>
          <p:cNvSpPr>
            <a:spLocks noGrp="1" noChangeArrowheads="1"/>
          </p:cNvSpPr>
          <p:nvPr>
            <p:ph type="ftr" sz="quarter" idx="3"/>
          </p:nvPr>
        </p:nvSpPr>
        <p:spPr bwMode="auto">
          <a:xfrm>
            <a:off x="4267200" y="6381750"/>
            <a:ext cx="54864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atin typeface="+mn-lt"/>
              </a:defRPr>
            </a:lvl1pPr>
          </a:lstStyle>
          <a:p>
            <a:pPr fontAlgn="base">
              <a:spcBef>
                <a:spcPct val="0"/>
              </a:spcBef>
              <a:spcAft>
                <a:spcPct val="0"/>
              </a:spcAft>
              <a:defRPr/>
            </a:pPr>
            <a:endParaRPr lang="en-US" dirty="0">
              <a:solidFill>
                <a:srgbClr val="000000"/>
              </a:solidFill>
            </a:endParaRPr>
          </a:p>
        </p:txBody>
      </p:sp>
      <p:sp>
        <p:nvSpPr>
          <p:cNvPr id="1030" name="Rectangle 6"/>
          <p:cNvSpPr>
            <a:spLocks noGrp="1" noChangeArrowheads="1"/>
          </p:cNvSpPr>
          <p:nvPr>
            <p:ph type="sldNum" sz="quarter" idx="4"/>
          </p:nvPr>
        </p:nvSpPr>
        <p:spPr bwMode="auto">
          <a:xfrm>
            <a:off x="11074400" y="6381750"/>
            <a:ext cx="10160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atin typeface="+mn-lt"/>
              </a:defRPr>
            </a:lvl1pPr>
          </a:lstStyle>
          <a:p>
            <a:pPr fontAlgn="base">
              <a:spcBef>
                <a:spcPct val="0"/>
              </a:spcBef>
              <a:spcAft>
                <a:spcPct val="0"/>
              </a:spcAft>
              <a:defRPr/>
            </a:pPr>
            <a:fld id="{985DEB41-889B-49C9-92D3-C6ACF817D348}" type="slidenum">
              <a:rPr lang="en-US">
                <a:solidFill>
                  <a:srgbClr val="000000"/>
                </a:solidFill>
              </a:rPr>
              <a:pPr fontAlgn="base">
                <a:spcBef>
                  <a:spcPct val="0"/>
                </a:spcBef>
                <a:spcAft>
                  <a:spcPct val="0"/>
                </a:spcAft>
                <a:defRPr/>
              </a:pPr>
              <a:t>‹#›</a:t>
            </a:fld>
            <a:endParaRPr lang="en-US" dirty="0">
              <a:solidFill>
                <a:srgbClr val="000000"/>
              </a:solidFill>
            </a:endParaRPr>
          </a:p>
        </p:txBody>
      </p:sp>
      <p:cxnSp>
        <p:nvCxnSpPr>
          <p:cNvPr id="3" name="Straight Connector 2"/>
          <p:cNvCxnSpPr/>
          <p:nvPr userDrawn="1"/>
        </p:nvCxnSpPr>
        <p:spPr>
          <a:xfrm>
            <a:off x="914400" y="762000"/>
            <a:ext cx="11074400" cy="0"/>
          </a:xfrm>
          <a:prstGeom prst="line">
            <a:avLst/>
          </a:prstGeom>
          <a:ln w="1016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289870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0" fontAlgn="base" hangingPunct="0">
        <a:spcBef>
          <a:spcPct val="0"/>
        </a:spcBef>
        <a:spcAft>
          <a:spcPct val="0"/>
        </a:spcAft>
        <a:defRPr sz="3200" b="1">
          <a:solidFill>
            <a:srgbClr val="333399"/>
          </a:solidFill>
          <a:latin typeface="+mj-lt"/>
          <a:ea typeface="+mj-ea"/>
          <a:cs typeface="+mj-cs"/>
        </a:defRPr>
      </a:lvl1pPr>
      <a:lvl2pPr algn="ctr" rtl="0" eaLnBrk="0" fontAlgn="base" hangingPunct="0">
        <a:spcBef>
          <a:spcPct val="0"/>
        </a:spcBef>
        <a:spcAft>
          <a:spcPct val="0"/>
        </a:spcAft>
        <a:defRPr sz="4400" b="1">
          <a:solidFill>
            <a:srgbClr val="333399"/>
          </a:solidFill>
          <a:latin typeface="Garamond" pitchFamily="18" charset="0"/>
        </a:defRPr>
      </a:lvl2pPr>
      <a:lvl3pPr algn="ctr" rtl="0" eaLnBrk="0" fontAlgn="base" hangingPunct="0">
        <a:spcBef>
          <a:spcPct val="0"/>
        </a:spcBef>
        <a:spcAft>
          <a:spcPct val="0"/>
        </a:spcAft>
        <a:defRPr sz="4400" b="1">
          <a:solidFill>
            <a:srgbClr val="333399"/>
          </a:solidFill>
          <a:latin typeface="Garamond" pitchFamily="18" charset="0"/>
        </a:defRPr>
      </a:lvl3pPr>
      <a:lvl4pPr algn="ctr" rtl="0" eaLnBrk="0" fontAlgn="base" hangingPunct="0">
        <a:spcBef>
          <a:spcPct val="0"/>
        </a:spcBef>
        <a:spcAft>
          <a:spcPct val="0"/>
        </a:spcAft>
        <a:defRPr sz="4400" b="1">
          <a:solidFill>
            <a:srgbClr val="333399"/>
          </a:solidFill>
          <a:latin typeface="Garamond" pitchFamily="18" charset="0"/>
        </a:defRPr>
      </a:lvl4pPr>
      <a:lvl5pPr algn="ctr" rtl="0" eaLnBrk="0" fontAlgn="base" hangingPunct="0">
        <a:spcBef>
          <a:spcPct val="0"/>
        </a:spcBef>
        <a:spcAft>
          <a:spcPct val="0"/>
        </a:spcAft>
        <a:defRPr sz="4400" b="1">
          <a:solidFill>
            <a:srgbClr val="333399"/>
          </a:solidFill>
          <a:latin typeface="Garamond" pitchFamily="18" charset="0"/>
        </a:defRPr>
      </a:lvl5pPr>
      <a:lvl6pPr marL="457200" algn="ctr" rtl="0" fontAlgn="base">
        <a:spcBef>
          <a:spcPct val="0"/>
        </a:spcBef>
        <a:spcAft>
          <a:spcPct val="0"/>
        </a:spcAft>
        <a:defRPr sz="4400" b="1">
          <a:solidFill>
            <a:srgbClr val="333399"/>
          </a:solidFill>
          <a:latin typeface="Garamond" pitchFamily="18" charset="0"/>
        </a:defRPr>
      </a:lvl6pPr>
      <a:lvl7pPr marL="914400" algn="ctr" rtl="0" fontAlgn="base">
        <a:spcBef>
          <a:spcPct val="0"/>
        </a:spcBef>
        <a:spcAft>
          <a:spcPct val="0"/>
        </a:spcAft>
        <a:defRPr sz="4400" b="1">
          <a:solidFill>
            <a:srgbClr val="333399"/>
          </a:solidFill>
          <a:latin typeface="Garamond" pitchFamily="18" charset="0"/>
        </a:defRPr>
      </a:lvl7pPr>
      <a:lvl8pPr marL="1371600" algn="ctr" rtl="0" fontAlgn="base">
        <a:spcBef>
          <a:spcPct val="0"/>
        </a:spcBef>
        <a:spcAft>
          <a:spcPct val="0"/>
        </a:spcAft>
        <a:defRPr sz="4400" b="1">
          <a:solidFill>
            <a:srgbClr val="333399"/>
          </a:solidFill>
          <a:latin typeface="Garamond" pitchFamily="18" charset="0"/>
        </a:defRPr>
      </a:lvl8pPr>
      <a:lvl9pPr marL="1828800" algn="ctr" rtl="0" fontAlgn="base">
        <a:spcBef>
          <a:spcPct val="0"/>
        </a:spcBef>
        <a:spcAft>
          <a:spcPct val="0"/>
        </a:spcAft>
        <a:defRPr sz="4400" b="1">
          <a:solidFill>
            <a:srgbClr val="333399"/>
          </a:solidFill>
          <a:latin typeface="Garamond" pitchFamily="18" charset="0"/>
        </a:defRPr>
      </a:lvl9pPr>
    </p:titleStyle>
    <p:bodyStyle>
      <a:lvl1pPr marL="342900" indent="-342900" algn="l" rtl="0" eaLnBrk="0" fontAlgn="base" hangingPunct="0">
        <a:spcBef>
          <a:spcPct val="20000"/>
        </a:spcBef>
        <a:spcAft>
          <a:spcPct val="0"/>
        </a:spcAft>
        <a:buClr>
          <a:srgbClr val="333399"/>
        </a:buClr>
        <a:buFont typeface="Wingdings"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333399"/>
        </a:buClr>
        <a:buFont typeface="Wingdings" pitchFamily="2" charset="2"/>
        <a:buChar char="§"/>
        <a:defRPr sz="2800">
          <a:solidFill>
            <a:schemeClr val="tx1"/>
          </a:solidFill>
          <a:latin typeface="+mn-lt"/>
        </a:defRPr>
      </a:lvl2pPr>
      <a:lvl3pPr marL="1143000" indent="-228600" algn="l" rtl="0" eaLnBrk="0" fontAlgn="base" hangingPunct="0">
        <a:spcBef>
          <a:spcPct val="20000"/>
        </a:spcBef>
        <a:spcAft>
          <a:spcPct val="0"/>
        </a:spcAft>
        <a:buClr>
          <a:srgbClr val="333399"/>
        </a:buClr>
        <a:buFont typeface="Wingdings" pitchFamily="2" charset="2"/>
        <a:buChar char="§"/>
        <a:defRPr sz="2400">
          <a:solidFill>
            <a:schemeClr val="tx1"/>
          </a:solidFill>
          <a:latin typeface="+mn-lt"/>
        </a:defRPr>
      </a:lvl3pPr>
      <a:lvl4pPr marL="1600200" indent="-228600" algn="l" rtl="0" eaLnBrk="0" fontAlgn="base" hangingPunct="0">
        <a:spcBef>
          <a:spcPct val="20000"/>
        </a:spcBef>
        <a:spcAft>
          <a:spcPct val="0"/>
        </a:spcAft>
        <a:buClr>
          <a:srgbClr val="333399"/>
        </a:buClr>
        <a:buFont typeface="Wingdings" pitchFamily="2" charset="2"/>
        <a:buChar char="§"/>
        <a:defRPr sz="2000">
          <a:solidFill>
            <a:schemeClr val="tx1"/>
          </a:solidFill>
          <a:latin typeface="+mn-lt"/>
        </a:defRPr>
      </a:lvl4pPr>
      <a:lvl5pPr marL="2057400" indent="-228600" algn="l" rtl="0" eaLnBrk="0" fontAlgn="base" hangingPunct="0">
        <a:spcBef>
          <a:spcPct val="20000"/>
        </a:spcBef>
        <a:spcAft>
          <a:spcPct val="0"/>
        </a:spcAft>
        <a:buClr>
          <a:srgbClr val="333399"/>
        </a:buClr>
        <a:buFont typeface="Wingdings" pitchFamily="2" charset="2"/>
        <a:buChar char="§"/>
        <a:defRPr sz="2000">
          <a:solidFill>
            <a:schemeClr val="tx1"/>
          </a:solidFill>
          <a:latin typeface="+mn-lt"/>
        </a:defRPr>
      </a:lvl5pPr>
      <a:lvl6pPr marL="2514600" indent="-228600" algn="l" rtl="0" fontAlgn="base">
        <a:spcBef>
          <a:spcPct val="20000"/>
        </a:spcBef>
        <a:spcAft>
          <a:spcPct val="0"/>
        </a:spcAft>
        <a:buClr>
          <a:srgbClr val="333399"/>
        </a:buClr>
        <a:buFont typeface="Wingdings" pitchFamily="2" charset="2"/>
        <a:buChar char="§"/>
        <a:defRPr sz="2000">
          <a:solidFill>
            <a:schemeClr val="tx1"/>
          </a:solidFill>
          <a:latin typeface="+mn-lt"/>
        </a:defRPr>
      </a:lvl6pPr>
      <a:lvl7pPr marL="2971800" indent="-228600" algn="l" rtl="0" fontAlgn="base">
        <a:spcBef>
          <a:spcPct val="20000"/>
        </a:spcBef>
        <a:spcAft>
          <a:spcPct val="0"/>
        </a:spcAft>
        <a:buClr>
          <a:srgbClr val="333399"/>
        </a:buClr>
        <a:buFont typeface="Wingdings" pitchFamily="2" charset="2"/>
        <a:buChar char="§"/>
        <a:defRPr sz="2000">
          <a:solidFill>
            <a:schemeClr val="tx1"/>
          </a:solidFill>
          <a:latin typeface="+mn-lt"/>
        </a:defRPr>
      </a:lvl7pPr>
      <a:lvl8pPr marL="3429000" indent="-228600" algn="l" rtl="0" fontAlgn="base">
        <a:spcBef>
          <a:spcPct val="20000"/>
        </a:spcBef>
        <a:spcAft>
          <a:spcPct val="0"/>
        </a:spcAft>
        <a:buClr>
          <a:srgbClr val="333399"/>
        </a:buClr>
        <a:buFont typeface="Wingdings" pitchFamily="2" charset="2"/>
        <a:buChar char="§"/>
        <a:defRPr sz="2000">
          <a:solidFill>
            <a:schemeClr val="tx1"/>
          </a:solidFill>
          <a:latin typeface="+mn-lt"/>
        </a:defRPr>
      </a:lvl8pPr>
      <a:lvl9pPr marL="3886200" indent="-228600" algn="l" rtl="0" fontAlgn="base">
        <a:spcBef>
          <a:spcPct val="20000"/>
        </a:spcBef>
        <a:spcAft>
          <a:spcPct val="0"/>
        </a:spcAft>
        <a:buClr>
          <a:srgbClr val="333399"/>
        </a:buClr>
        <a:buFont typeface="Wingdings" pitchFamily="2" charset="2"/>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47462" name="Rectangle 6">
            <a:extLst>
              <a:ext uri="{FF2B5EF4-FFF2-40B4-BE49-F238E27FC236}">
                <a16:creationId xmlns:a16="http://schemas.microsoft.com/office/drawing/2014/main" id="{A48DD25C-886A-364F-A7EB-C56AF8D492A2}"/>
              </a:ext>
            </a:extLst>
          </p:cNvPr>
          <p:cNvSpPr>
            <a:spLocks noGrp="1" noChangeArrowheads="1"/>
          </p:cNvSpPr>
          <p:nvPr>
            <p:ph type="sldNum" sz="quarter" idx="4"/>
          </p:nvPr>
        </p:nvSpPr>
        <p:spPr bwMode="black">
          <a:xfrm>
            <a:off x="11049000" y="6167438"/>
            <a:ext cx="533400" cy="27781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lvl1pPr algn="r">
              <a:defRPr sz="1200" b="1">
                <a:solidFill>
                  <a:srgbClr val="5A5B5D"/>
                </a:solidFill>
              </a:defRPr>
            </a:lvl1pPr>
          </a:lstStyle>
          <a:p>
            <a:pPr>
              <a:defRPr/>
            </a:pPr>
            <a:fld id="{D2512F38-016A-FD40-AA8F-15F02EBCC689}" type="slidenum">
              <a:rPr lang="en-US" altLang="en-US"/>
              <a:pPr>
                <a:defRPr/>
              </a:pPr>
              <a:t>‹#›</a:t>
            </a:fld>
            <a:endParaRPr lang="en-US" altLang="en-US" dirty="0"/>
          </a:p>
        </p:txBody>
      </p:sp>
      <p:cxnSp>
        <p:nvCxnSpPr>
          <p:cNvPr id="1028" name="Straight Connector 2">
            <a:extLst>
              <a:ext uri="{FF2B5EF4-FFF2-40B4-BE49-F238E27FC236}">
                <a16:creationId xmlns:a16="http://schemas.microsoft.com/office/drawing/2014/main" id="{B64706DD-BB10-3645-B2BC-2B5928E2B74E}"/>
              </a:ext>
            </a:extLst>
          </p:cNvPr>
          <p:cNvCxnSpPr>
            <a:cxnSpLocks noChangeShapeType="1"/>
          </p:cNvCxnSpPr>
          <p:nvPr userDrawn="1"/>
        </p:nvCxnSpPr>
        <p:spPr bwMode="auto">
          <a:xfrm>
            <a:off x="11049000" y="6040438"/>
            <a:ext cx="0" cy="533400"/>
          </a:xfrm>
          <a:prstGeom prst="line">
            <a:avLst/>
          </a:prstGeom>
          <a:noFill/>
          <a:ln w="12700" algn="ctr">
            <a:solidFill>
              <a:srgbClr val="5A5B5D"/>
            </a:solidFill>
            <a:round/>
            <a:headEnd/>
            <a:tailEnd/>
          </a:ln>
          <a:extLst>
            <a:ext uri="{909E8E84-426E-40DD-AFC4-6F175D3DCCD1}">
              <a14:hiddenFill xmlns:a14="http://schemas.microsoft.com/office/drawing/2010/main">
                <a:noFill/>
              </a14:hiddenFill>
            </a:ext>
          </a:extLst>
        </p:spPr>
      </p:cxnSp>
      <p:sp>
        <p:nvSpPr>
          <p:cNvPr id="6" name="Rectangle 7">
            <a:extLst>
              <a:ext uri="{FF2B5EF4-FFF2-40B4-BE49-F238E27FC236}">
                <a16:creationId xmlns:a16="http://schemas.microsoft.com/office/drawing/2014/main" id="{359C3664-6D83-E048-A254-04793C265171}"/>
              </a:ext>
            </a:extLst>
          </p:cNvPr>
          <p:cNvSpPr>
            <a:spLocks noChangeArrowheads="1"/>
          </p:cNvSpPr>
          <p:nvPr userDrawn="1"/>
        </p:nvSpPr>
        <p:spPr bwMode="black">
          <a:xfrm>
            <a:off x="8229599" y="6046788"/>
            <a:ext cx="2743200" cy="52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algn="r">
              <a:defRPr/>
            </a:pPr>
            <a:r>
              <a:rPr lang="en-US" altLang="en-US" sz="1100" b="1" dirty="0">
                <a:solidFill>
                  <a:srgbClr val="5A5B5D"/>
                </a:solidFill>
              </a:rPr>
              <a:t>Colin Glover</a:t>
            </a:r>
          </a:p>
          <a:p>
            <a:pPr algn="r">
              <a:defRPr/>
            </a:pPr>
            <a:r>
              <a:rPr lang="en-US" altLang="en-US" sz="1100" dirty="0">
                <a:solidFill>
                  <a:srgbClr val="5A5B5D"/>
                </a:solidFill>
              </a:rPr>
              <a:t>August 26, 2021</a:t>
            </a:r>
          </a:p>
        </p:txBody>
      </p:sp>
      <p:pic>
        <p:nvPicPr>
          <p:cNvPr id="7" name="Picture 6">
            <a:extLst>
              <a:ext uri="{FF2B5EF4-FFF2-40B4-BE49-F238E27FC236}">
                <a16:creationId xmlns:a16="http://schemas.microsoft.com/office/drawing/2014/main" id="{702DD64A-F43F-8C47-9D44-E921BE4A0797}"/>
              </a:ext>
            </a:extLst>
          </p:cNvPr>
          <p:cNvPicPr>
            <a:picLocks noChangeAspect="1"/>
          </p:cNvPicPr>
          <p:nvPr userDrawn="1"/>
        </p:nvPicPr>
        <p:blipFill>
          <a:blip r:embed="rId13" cstate="print">
            <a:extLst>
              <a:ext uri="{28A0092B-C50C-407E-A947-70E740481C1C}">
                <a14:useLocalDpi xmlns:a14="http://schemas.microsoft.com/office/drawing/2010/main" val="0"/>
              </a:ext>
            </a:extLst>
          </a:blip>
          <a:srcRect/>
          <a:stretch/>
        </p:blipFill>
        <p:spPr>
          <a:xfrm>
            <a:off x="445930" y="5896740"/>
            <a:ext cx="685800" cy="682682"/>
          </a:xfrm>
          <a:prstGeom prst="rect">
            <a:avLst/>
          </a:prstGeom>
        </p:spPr>
      </p:pic>
    </p:spTree>
    <p:extLst>
      <p:ext uri="{BB962C8B-B14F-4D97-AF65-F5344CB8AC3E}">
        <p14:creationId xmlns:p14="http://schemas.microsoft.com/office/powerpoint/2010/main" val="2176086362"/>
      </p:ext>
    </p:extLst>
  </p:cSld>
  <p:clrMap bg1="dk2" tx1="lt1" bg2="dk1"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l" rtl="0" eaLnBrk="1" fontAlgn="base" hangingPunct="1">
        <a:spcBef>
          <a:spcPct val="0"/>
        </a:spcBef>
        <a:spcAft>
          <a:spcPct val="0"/>
        </a:spcAft>
        <a:defRPr sz="4200">
          <a:solidFill>
            <a:srgbClr val="005288"/>
          </a:solidFill>
          <a:latin typeface="Arial" panose="020B0604020202020204" pitchFamily="34" charset="0"/>
          <a:ea typeface="+mj-ea"/>
          <a:cs typeface="Arial" panose="020B0604020202020204" pitchFamily="34" charset="0"/>
        </a:defRPr>
      </a:lvl1pPr>
      <a:lvl2pPr algn="l" rtl="0" eaLnBrk="1" fontAlgn="base" hangingPunct="1">
        <a:spcBef>
          <a:spcPct val="0"/>
        </a:spcBef>
        <a:spcAft>
          <a:spcPct val="0"/>
        </a:spcAft>
        <a:defRPr sz="4200">
          <a:solidFill>
            <a:srgbClr val="005288"/>
          </a:solidFill>
          <a:latin typeface="Arial" panose="020B0604020202020204" pitchFamily="34" charset="0"/>
          <a:cs typeface="Arial" panose="020B0604020202020204" pitchFamily="34" charset="0"/>
        </a:defRPr>
      </a:lvl2pPr>
      <a:lvl3pPr algn="l" rtl="0" eaLnBrk="1" fontAlgn="base" hangingPunct="1">
        <a:spcBef>
          <a:spcPct val="0"/>
        </a:spcBef>
        <a:spcAft>
          <a:spcPct val="0"/>
        </a:spcAft>
        <a:defRPr sz="4200">
          <a:solidFill>
            <a:srgbClr val="005288"/>
          </a:solidFill>
          <a:latin typeface="Arial" panose="020B0604020202020204" pitchFamily="34" charset="0"/>
          <a:cs typeface="Arial" panose="020B0604020202020204" pitchFamily="34" charset="0"/>
        </a:defRPr>
      </a:lvl3pPr>
      <a:lvl4pPr algn="l" rtl="0" eaLnBrk="1" fontAlgn="base" hangingPunct="1">
        <a:spcBef>
          <a:spcPct val="0"/>
        </a:spcBef>
        <a:spcAft>
          <a:spcPct val="0"/>
        </a:spcAft>
        <a:defRPr sz="4200">
          <a:solidFill>
            <a:srgbClr val="005288"/>
          </a:solidFill>
          <a:latin typeface="Arial" panose="020B0604020202020204" pitchFamily="34" charset="0"/>
          <a:cs typeface="Arial" panose="020B0604020202020204" pitchFamily="34" charset="0"/>
        </a:defRPr>
      </a:lvl4pPr>
      <a:lvl5pPr algn="l" rtl="0" eaLnBrk="1" fontAlgn="base" hangingPunct="1">
        <a:spcBef>
          <a:spcPct val="0"/>
        </a:spcBef>
        <a:spcAft>
          <a:spcPct val="0"/>
        </a:spcAft>
        <a:defRPr sz="4200">
          <a:solidFill>
            <a:srgbClr val="005288"/>
          </a:solidFill>
          <a:latin typeface="Arial" panose="020B0604020202020204" pitchFamily="34" charset="0"/>
          <a:cs typeface="Arial" panose="020B0604020202020204" pitchFamily="34" charset="0"/>
        </a:defRPr>
      </a:lvl5pPr>
      <a:lvl6pPr marL="457200" algn="l" rtl="0" eaLnBrk="1" fontAlgn="base" hangingPunct="1">
        <a:spcBef>
          <a:spcPct val="0"/>
        </a:spcBef>
        <a:spcAft>
          <a:spcPct val="0"/>
        </a:spcAft>
        <a:defRPr sz="4200">
          <a:solidFill>
            <a:srgbClr val="000063"/>
          </a:solidFill>
          <a:latin typeface="Times New Roman" pitchFamily="18" charset="0"/>
        </a:defRPr>
      </a:lvl6pPr>
      <a:lvl7pPr marL="914400" algn="l" rtl="0" eaLnBrk="1" fontAlgn="base" hangingPunct="1">
        <a:spcBef>
          <a:spcPct val="0"/>
        </a:spcBef>
        <a:spcAft>
          <a:spcPct val="0"/>
        </a:spcAft>
        <a:defRPr sz="4200">
          <a:solidFill>
            <a:srgbClr val="000063"/>
          </a:solidFill>
          <a:latin typeface="Times New Roman" pitchFamily="18" charset="0"/>
        </a:defRPr>
      </a:lvl7pPr>
      <a:lvl8pPr marL="1371600" algn="l" rtl="0" eaLnBrk="1" fontAlgn="base" hangingPunct="1">
        <a:spcBef>
          <a:spcPct val="0"/>
        </a:spcBef>
        <a:spcAft>
          <a:spcPct val="0"/>
        </a:spcAft>
        <a:defRPr sz="4200">
          <a:solidFill>
            <a:srgbClr val="000063"/>
          </a:solidFill>
          <a:latin typeface="Times New Roman" pitchFamily="18" charset="0"/>
        </a:defRPr>
      </a:lvl8pPr>
      <a:lvl9pPr marL="1828800" algn="l" rtl="0" eaLnBrk="1" fontAlgn="base" hangingPunct="1">
        <a:spcBef>
          <a:spcPct val="0"/>
        </a:spcBef>
        <a:spcAft>
          <a:spcPct val="0"/>
        </a:spcAft>
        <a:defRPr sz="4200">
          <a:solidFill>
            <a:srgbClr val="000063"/>
          </a:solidFill>
          <a:latin typeface="Times New Roman" pitchFamily="18" charset="0"/>
        </a:defRPr>
      </a:lvl9pPr>
    </p:titleStyle>
    <p:bodyStyle>
      <a:lvl1pPr marL="233363" indent="-233363" algn="l" rtl="0" eaLnBrk="1" fontAlgn="base" hangingPunct="1">
        <a:spcBef>
          <a:spcPct val="60000"/>
        </a:spcBef>
        <a:spcAft>
          <a:spcPct val="0"/>
        </a:spcAft>
        <a:buClr>
          <a:srgbClr val="B0B1B3"/>
        </a:buClr>
        <a:buFont typeface="Wingdings" pitchFamily="2" charset="2"/>
        <a:buChar char="§"/>
        <a:defRPr sz="2200">
          <a:solidFill>
            <a:srgbClr val="EFF7FF"/>
          </a:solidFill>
          <a:latin typeface="+mn-lt"/>
          <a:ea typeface="+mn-ea"/>
          <a:cs typeface="+mn-cs"/>
        </a:defRPr>
      </a:lvl1pPr>
      <a:lvl2pPr marL="571500" indent="-223838" algn="l" rtl="0" eaLnBrk="1" fontAlgn="base" hangingPunct="1">
        <a:spcBef>
          <a:spcPct val="30000"/>
        </a:spcBef>
        <a:spcAft>
          <a:spcPct val="0"/>
        </a:spcAft>
        <a:buClr>
          <a:srgbClr val="B0B1B3"/>
        </a:buClr>
        <a:buFont typeface="Wingdings" pitchFamily="2" charset="2"/>
        <a:buChar char="§"/>
        <a:defRPr sz="1700">
          <a:solidFill>
            <a:srgbClr val="EFF7FF"/>
          </a:solidFill>
          <a:latin typeface="+mn-lt"/>
        </a:defRPr>
      </a:lvl2pPr>
      <a:lvl3pPr marL="909638" indent="-222250" algn="l" rtl="0" eaLnBrk="1" fontAlgn="base" hangingPunct="1">
        <a:spcBef>
          <a:spcPct val="30000"/>
        </a:spcBef>
        <a:spcAft>
          <a:spcPct val="0"/>
        </a:spcAft>
        <a:buClr>
          <a:srgbClr val="B0B1B3"/>
        </a:buClr>
        <a:buFont typeface="Wingdings" pitchFamily="2" charset="2"/>
        <a:buChar char="§"/>
        <a:defRPr sz="2000">
          <a:solidFill>
            <a:srgbClr val="EFF7FF"/>
          </a:solidFill>
          <a:latin typeface="+mn-lt"/>
        </a:defRPr>
      </a:lvl3pPr>
      <a:lvl4pPr marL="1258888" indent="-231775" algn="l" rtl="0" eaLnBrk="1" fontAlgn="base" hangingPunct="1">
        <a:spcBef>
          <a:spcPct val="30000"/>
        </a:spcBef>
        <a:spcAft>
          <a:spcPct val="0"/>
        </a:spcAft>
        <a:buClr>
          <a:srgbClr val="B0B1B3"/>
        </a:buClr>
        <a:buFont typeface="Wingdings" pitchFamily="2" charset="2"/>
        <a:buChar char="§"/>
        <a:defRPr sz="1700">
          <a:solidFill>
            <a:srgbClr val="EFF7FF"/>
          </a:solidFill>
          <a:latin typeface="+mn-lt"/>
        </a:defRPr>
      </a:lvl4pPr>
      <a:lvl5pPr marL="1598613" indent="-222250" algn="l" rtl="0" eaLnBrk="1" fontAlgn="base" hangingPunct="1">
        <a:spcBef>
          <a:spcPct val="30000"/>
        </a:spcBef>
        <a:spcAft>
          <a:spcPct val="0"/>
        </a:spcAft>
        <a:buClr>
          <a:srgbClr val="B0B1B3"/>
        </a:buClr>
        <a:buFont typeface="Wingdings" pitchFamily="2" charset="2"/>
        <a:buChar char="§"/>
        <a:defRPr sz="2000">
          <a:solidFill>
            <a:srgbClr val="EFF7FF"/>
          </a:solidFill>
          <a:latin typeface="+mn-lt"/>
        </a:defRPr>
      </a:lvl5pPr>
      <a:lvl6pPr marL="2055813" indent="-222250" algn="l" rtl="0" eaLnBrk="1" fontAlgn="base" hangingPunct="1">
        <a:spcBef>
          <a:spcPct val="30000"/>
        </a:spcBef>
        <a:spcAft>
          <a:spcPct val="0"/>
        </a:spcAft>
        <a:buClr>
          <a:srgbClr val="B0B1B3"/>
        </a:buClr>
        <a:buFont typeface="Wingdings" pitchFamily="2" charset="2"/>
        <a:buChar char="§"/>
        <a:defRPr sz="2000">
          <a:solidFill>
            <a:srgbClr val="EFF7FF"/>
          </a:solidFill>
          <a:latin typeface="+mn-lt"/>
        </a:defRPr>
      </a:lvl6pPr>
      <a:lvl7pPr marL="2513013" indent="-222250" algn="l" rtl="0" eaLnBrk="1" fontAlgn="base" hangingPunct="1">
        <a:spcBef>
          <a:spcPct val="30000"/>
        </a:spcBef>
        <a:spcAft>
          <a:spcPct val="0"/>
        </a:spcAft>
        <a:buClr>
          <a:srgbClr val="B0B1B3"/>
        </a:buClr>
        <a:buFont typeface="Wingdings" pitchFamily="2" charset="2"/>
        <a:buChar char="§"/>
        <a:defRPr sz="2000">
          <a:solidFill>
            <a:srgbClr val="EFF7FF"/>
          </a:solidFill>
          <a:latin typeface="+mn-lt"/>
        </a:defRPr>
      </a:lvl7pPr>
      <a:lvl8pPr marL="2970213" indent="-222250" algn="l" rtl="0" eaLnBrk="1" fontAlgn="base" hangingPunct="1">
        <a:spcBef>
          <a:spcPct val="30000"/>
        </a:spcBef>
        <a:spcAft>
          <a:spcPct val="0"/>
        </a:spcAft>
        <a:buClr>
          <a:srgbClr val="B0B1B3"/>
        </a:buClr>
        <a:buFont typeface="Wingdings" pitchFamily="2" charset="2"/>
        <a:buChar char="§"/>
        <a:defRPr sz="2000">
          <a:solidFill>
            <a:srgbClr val="EFF7FF"/>
          </a:solidFill>
          <a:latin typeface="+mn-lt"/>
        </a:defRPr>
      </a:lvl8pPr>
      <a:lvl9pPr marL="3427413" indent="-222250" algn="l" rtl="0" eaLnBrk="1" fontAlgn="base" hangingPunct="1">
        <a:spcBef>
          <a:spcPct val="30000"/>
        </a:spcBef>
        <a:spcAft>
          <a:spcPct val="0"/>
        </a:spcAft>
        <a:buClr>
          <a:srgbClr val="B0B1B3"/>
        </a:buClr>
        <a:buFont typeface="Wingdings" pitchFamily="2" charset="2"/>
        <a:buChar char="§"/>
        <a:defRPr sz="2000">
          <a:solidFill>
            <a:srgbClr val="EFF7FF"/>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44.xm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2" Type="http://schemas.openxmlformats.org/officeDocument/2006/relationships/hyperlink" Target="http://www.cisa.gov/cyber-resource-hub" TargetMode="External"/><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4637"/>
            <a:ext cx="12192000" cy="6872637"/>
          </a:xfrm>
          <a:prstGeom prst="rect">
            <a:avLst/>
          </a:prstGeom>
          <a:gradFill flip="none" rotWithShape="1">
            <a:gsLst>
              <a:gs pos="0">
                <a:srgbClr val="001020"/>
              </a:gs>
              <a:gs pos="55000">
                <a:srgbClr val="013E7F"/>
              </a:gs>
              <a:gs pos="100000">
                <a:srgbClr val="00091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fleurdelis.ai"/>
          <p:cNvPicPr>
            <a:picLocks noChangeAspect="1"/>
          </p:cNvPicPr>
          <p:nvPr/>
        </p:nvPicPr>
        <p:blipFill rotWithShape="1">
          <a:blip r:embed="rId2">
            <a:alphaModFix amt="42000"/>
            <a:extLst>
              <a:ext uri="{28A0092B-C50C-407E-A947-70E740481C1C}">
                <a14:useLocalDpi xmlns:a14="http://schemas.microsoft.com/office/drawing/2010/main" val="0"/>
              </a:ext>
            </a:extLst>
          </a:blip>
          <a:srcRect l="38909" t="35127" r="33902" b="40491"/>
          <a:stretch/>
        </p:blipFill>
        <p:spPr>
          <a:xfrm>
            <a:off x="0" y="772551"/>
            <a:ext cx="5243814" cy="6085449"/>
          </a:xfrm>
          <a:prstGeom prst="rect">
            <a:avLst/>
          </a:prstGeom>
          <a:noFill/>
          <a:ln>
            <a:noFill/>
          </a:ln>
          <a:effectLst>
            <a:outerShdw blurRad="76200" dir="18900000" sy="23000" kx="-1200000" algn="bl" rotWithShape="0">
              <a:prstClr val="black">
                <a:alpha val="20000"/>
              </a:prstClr>
            </a:outerShdw>
          </a:effectLst>
        </p:spPr>
      </p:pic>
      <p:sp>
        <p:nvSpPr>
          <p:cNvPr id="17" name="TextBox 16"/>
          <p:cNvSpPr txBox="1"/>
          <p:nvPr/>
        </p:nvSpPr>
        <p:spPr>
          <a:xfrm>
            <a:off x="3533914" y="5486400"/>
            <a:ext cx="6643756" cy="1225058"/>
          </a:xfrm>
          <a:prstGeom prst="rect">
            <a:avLst/>
          </a:prstGeom>
          <a:noFill/>
        </p:spPr>
        <p:txBody>
          <a:bodyPr wrap="square" rtlCol="0">
            <a:spAutoFit/>
          </a:bodyPr>
          <a:lstStyle/>
          <a:p>
            <a:pPr algn="r" defTabSz="457200"/>
            <a:r>
              <a:rPr lang="en-US" sz="2800" dirty="0">
                <a:solidFill>
                  <a:prstClr val="white"/>
                </a:solidFill>
                <a:latin typeface="Calibri"/>
                <a:cs typeface="Times New Roman"/>
              </a:rPr>
              <a:t>Local Issues</a:t>
            </a:r>
          </a:p>
          <a:p>
            <a:pPr algn="r" defTabSz="457200"/>
            <a:r>
              <a:rPr lang="en-US" sz="2800" dirty="0">
                <a:solidFill>
                  <a:prstClr val="white"/>
                </a:solidFill>
                <a:latin typeface="Calibri"/>
                <a:cs typeface="Times New Roman"/>
              </a:rPr>
              <a:t>James Meece, CISO, Louisville Metro</a:t>
            </a:r>
          </a:p>
          <a:p>
            <a:pPr algn="r" defTabSz="457200"/>
            <a:r>
              <a:rPr lang="en-US" dirty="0">
                <a:solidFill>
                  <a:prstClr val="white"/>
                </a:solidFill>
                <a:latin typeface="Calibri"/>
                <a:cs typeface="Times New Roman"/>
              </a:rPr>
              <a:t>August 2021</a:t>
            </a:r>
          </a:p>
        </p:txBody>
      </p:sp>
      <p:pic>
        <p:nvPicPr>
          <p:cNvPr id="3074" name="Picture 2" descr="Seal of Louisville, Kentucky - Wikipedi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36281" y="5615514"/>
            <a:ext cx="960781" cy="9607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97394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EA44ED8-33EE-4BB0-9CB2-ED4A2517E424}"/>
              </a:ext>
            </a:extLst>
          </p:cNvPr>
          <p:cNvSpPr/>
          <p:nvPr/>
        </p:nvSpPr>
        <p:spPr>
          <a:xfrm>
            <a:off x="1524000" y="1"/>
            <a:ext cx="9144000" cy="1563757"/>
          </a:xfrm>
          <a:prstGeom prst="rect">
            <a:avLst/>
          </a:prstGeom>
          <a:solidFill>
            <a:srgbClr val="BB9E6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2" name="Title 1">
            <a:extLst>
              <a:ext uri="{FF2B5EF4-FFF2-40B4-BE49-F238E27FC236}">
                <a16:creationId xmlns:a16="http://schemas.microsoft.com/office/drawing/2014/main" id="{4D32EE92-7112-4197-8BE0-FF652B2F9D81}"/>
              </a:ext>
            </a:extLst>
          </p:cNvPr>
          <p:cNvSpPr>
            <a:spLocks noGrp="1"/>
          </p:cNvSpPr>
          <p:nvPr>
            <p:ph type="title"/>
          </p:nvPr>
        </p:nvSpPr>
        <p:spPr/>
        <p:txBody>
          <a:bodyPr/>
          <a:lstStyle/>
          <a:p>
            <a:r>
              <a:rPr lang="en-US" dirty="0"/>
              <a:t>Incident Prevention</a:t>
            </a:r>
          </a:p>
        </p:txBody>
      </p:sp>
      <p:sp>
        <p:nvSpPr>
          <p:cNvPr id="5" name="TextBox 4">
            <a:extLst>
              <a:ext uri="{FF2B5EF4-FFF2-40B4-BE49-F238E27FC236}">
                <a16:creationId xmlns:a16="http://schemas.microsoft.com/office/drawing/2014/main" id="{13BE93D8-690F-42A5-BCA5-CEE374B414C3}"/>
              </a:ext>
            </a:extLst>
          </p:cNvPr>
          <p:cNvSpPr txBox="1"/>
          <p:nvPr/>
        </p:nvSpPr>
        <p:spPr>
          <a:xfrm>
            <a:off x="1731618" y="1974574"/>
            <a:ext cx="8803861" cy="5232202"/>
          </a:xfrm>
          <a:prstGeom prst="rect">
            <a:avLst/>
          </a:prstGeom>
          <a:noFill/>
        </p:spPr>
        <p:txBody>
          <a:bodyPr wrap="square" rtlCol="0">
            <a:spAutoFit/>
          </a:bodyPr>
          <a:lstStyle/>
          <a:p>
            <a:pPr marL="285750" indent="-285750" defTabSz="457200">
              <a:buFont typeface="Arial" panose="020B0604020202020204" pitchFamily="34" charset="0"/>
              <a:buChar char="•"/>
            </a:pPr>
            <a:r>
              <a:rPr lang="en-US" sz="2000" b="1" dirty="0">
                <a:solidFill>
                  <a:prstClr val="black"/>
                </a:solidFill>
                <a:latin typeface="Arial" panose="020B0604020202020204" pitchFamily="34" charset="0"/>
                <a:cs typeface="Arial" panose="020B0604020202020204" pitchFamily="34" charset="0"/>
              </a:rPr>
              <a:t>Non-Disclosure/Memorandum of Agreement Required</a:t>
            </a:r>
          </a:p>
          <a:p>
            <a:pPr marL="285750" indent="-285750" defTabSz="457200">
              <a:buFont typeface="Arial" panose="020B0604020202020204" pitchFamily="34" charset="0"/>
              <a:buChar char="•"/>
            </a:pPr>
            <a:endParaRPr lang="en-US" sz="2000" dirty="0">
              <a:solidFill>
                <a:prstClr val="black"/>
              </a:solidFill>
              <a:latin typeface="Arial" panose="020B0604020202020204" pitchFamily="34" charset="0"/>
              <a:cs typeface="Arial" panose="020B0604020202020204" pitchFamily="34" charset="0"/>
            </a:endParaRPr>
          </a:p>
          <a:p>
            <a:pPr marL="285750" indent="-285750" defTabSz="457200">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Assessments:</a:t>
            </a:r>
          </a:p>
          <a:p>
            <a:pPr marL="742950" lvl="1" indent="-285750" defTabSz="457200">
              <a:buFont typeface="Arial" panose="020B0604020202020204" pitchFamily="34" charset="0"/>
              <a:buChar char="•"/>
            </a:pPr>
            <a:r>
              <a:rPr lang="en-US" sz="1600" dirty="0">
                <a:solidFill>
                  <a:prstClr val="black"/>
                </a:solidFill>
                <a:latin typeface="Arial" panose="020B0604020202020204" pitchFamily="34" charset="0"/>
                <a:cs typeface="Arial" panose="020B0604020202020204" pitchFamily="34" charset="0"/>
              </a:rPr>
              <a:t>Environmental and Policy Assessment</a:t>
            </a:r>
          </a:p>
          <a:p>
            <a:pPr marL="742950" lvl="1" indent="-285750" defTabSz="457200">
              <a:buFont typeface="Arial" panose="020B0604020202020204" pitchFamily="34" charset="0"/>
              <a:buChar char="•"/>
            </a:pPr>
            <a:r>
              <a:rPr lang="en-US" sz="1600" dirty="0">
                <a:solidFill>
                  <a:prstClr val="black"/>
                </a:solidFill>
                <a:latin typeface="Arial" panose="020B0604020202020204" pitchFamily="34" charset="0"/>
                <a:cs typeface="Arial" panose="020B0604020202020204" pitchFamily="34" charset="0"/>
              </a:rPr>
              <a:t>Vulnerability Assessment</a:t>
            </a:r>
          </a:p>
          <a:p>
            <a:pPr marL="742950" lvl="1" indent="-285750" defTabSz="457200">
              <a:buFont typeface="Arial" panose="020B0604020202020204" pitchFamily="34" charset="0"/>
              <a:buChar char="•"/>
            </a:pPr>
            <a:r>
              <a:rPr lang="en-US" sz="1600" dirty="0">
                <a:solidFill>
                  <a:prstClr val="black"/>
                </a:solidFill>
                <a:latin typeface="Arial" panose="020B0604020202020204" pitchFamily="34" charset="0"/>
                <a:cs typeface="Arial" panose="020B0604020202020204" pitchFamily="34" charset="0"/>
              </a:rPr>
              <a:t>Firewall Configuration Assessment</a:t>
            </a:r>
          </a:p>
          <a:p>
            <a:pPr marL="742950" lvl="1" indent="-285750" defTabSz="457200">
              <a:buFont typeface="Arial" panose="020B0604020202020204" pitchFamily="34" charset="0"/>
              <a:buChar char="•"/>
            </a:pPr>
            <a:r>
              <a:rPr lang="en-US" sz="1600" dirty="0">
                <a:solidFill>
                  <a:prstClr val="black"/>
                </a:solidFill>
                <a:latin typeface="Arial" panose="020B0604020202020204" pitchFamily="34" charset="0"/>
                <a:cs typeface="Arial" panose="020B0604020202020204" pitchFamily="34" charset="0"/>
              </a:rPr>
              <a:t>Website Configuration Vulnerability  Scans</a:t>
            </a:r>
          </a:p>
          <a:p>
            <a:pPr marL="742950" lvl="1" indent="-285750" defTabSz="457200">
              <a:buFont typeface="Arial" panose="020B0604020202020204" pitchFamily="34" charset="0"/>
              <a:buChar char="•"/>
            </a:pPr>
            <a:r>
              <a:rPr lang="en-US" sz="1600" dirty="0">
                <a:solidFill>
                  <a:prstClr val="black"/>
                </a:solidFill>
                <a:latin typeface="Arial" panose="020B0604020202020204" pitchFamily="34" charset="0"/>
                <a:cs typeface="Arial" panose="020B0604020202020204" pitchFamily="34" charset="0"/>
              </a:rPr>
              <a:t>Network Configuration Assessment</a:t>
            </a:r>
          </a:p>
          <a:p>
            <a:pPr marL="742950" lvl="1" indent="-285750" defTabSz="457200">
              <a:buFont typeface="Arial" panose="020B0604020202020204" pitchFamily="34" charset="0"/>
              <a:buChar char="•"/>
            </a:pPr>
            <a:r>
              <a:rPr lang="en-US" sz="1600" dirty="0">
                <a:solidFill>
                  <a:prstClr val="black"/>
                </a:solidFill>
                <a:latin typeface="Arial" panose="020B0604020202020204" pitchFamily="34" charset="0"/>
                <a:cs typeface="Arial" panose="020B0604020202020204" pitchFamily="34" charset="0"/>
              </a:rPr>
              <a:t>System Baseline Analysis</a:t>
            </a:r>
          </a:p>
          <a:p>
            <a:pPr marL="285750" indent="-285750" defTabSz="457200">
              <a:buFont typeface="Arial" panose="020B0604020202020204" pitchFamily="34" charset="0"/>
              <a:buChar char="•"/>
            </a:pPr>
            <a:endParaRPr lang="en-US" sz="2000" dirty="0">
              <a:solidFill>
                <a:prstClr val="black"/>
              </a:solidFill>
              <a:latin typeface="Arial" panose="020B0604020202020204" pitchFamily="34" charset="0"/>
              <a:cs typeface="Arial" panose="020B0604020202020204" pitchFamily="34" charset="0"/>
            </a:endParaRPr>
          </a:p>
          <a:p>
            <a:pPr marL="285750" indent="-285750" defTabSz="457200">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Deliver a thorough report highlighting strengths and weaknesses along with detailed remediation actions </a:t>
            </a:r>
          </a:p>
          <a:p>
            <a:pPr marL="285750" indent="-285750" defTabSz="457200">
              <a:buFont typeface="Arial" panose="020B0604020202020204" pitchFamily="34" charset="0"/>
              <a:buChar char="•"/>
            </a:pPr>
            <a:endParaRPr lang="en-US" sz="2000" dirty="0">
              <a:solidFill>
                <a:prstClr val="black"/>
              </a:solidFill>
              <a:latin typeface="Arial" panose="020B0604020202020204" pitchFamily="34" charset="0"/>
              <a:cs typeface="Arial" panose="020B0604020202020204" pitchFamily="34" charset="0"/>
            </a:endParaRPr>
          </a:p>
          <a:p>
            <a:pPr marL="285750" indent="-285750" defTabSz="457200">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Data and configurations are not retained </a:t>
            </a:r>
          </a:p>
          <a:p>
            <a:pPr defTabSz="457200"/>
            <a:endParaRPr lang="en-US" sz="2000" dirty="0">
              <a:solidFill>
                <a:prstClr val="black"/>
              </a:solidFill>
              <a:latin typeface="Calibri"/>
              <a:cs typeface="Calibri"/>
            </a:endParaRPr>
          </a:p>
          <a:p>
            <a:pPr marL="285750" indent="-285750" defTabSz="457200">
              <a:buFont typeface="Arial" panose="020B0604020202020204" pitchFamily="34" charset="0"/>
              <a:buChar char="•"/>
            </a:pPr>
            <a:endParaRPr lang="en-US" sz="2000" dirty="0">
              <a:solidFill>
                <a:prstClr val="black"/>
              </a:solidFill>
              <a:latin typeface="Calibri"/>
              <a:cs typeface="Calibri"/>
            </a:endParaRPr>
          </a:p>
          <a:p>
            <a:pPr marL="742950" lvl="1" indent="-285750" defTabSz="457200">
              <a:buFont typeface="Arial" panose="020B0604020202020204" pitchFamily="34" charset="0"/>
              <a:buChar char="•"/>
            </a:pPr>
            <a:endParaRPr lang="en-US" sz="2000" dirty="0">
              <a:solidFill>
                <a:prstClr val="black"/>
              </a:solidFill>
              <a:latin typeface="Arial" panose="020B0604020202020204" pitchFamily="34" charset="0"/>
              <a:cs typeface="Arial" panose="020B0604020202020204" pitchFamily="34" charset="0"/>
            </a:endParaRPr>
          </a:p>
          <a:p>
            <a:pPr defTabSz="457200"/>
            <a:r>
              <a:rPr lang="en-US" dirty="0">
                <a:solidFill>
                  <a:prstClr val="black"/>
                </a:solidFill>
                <a:latin typeface="Calibri"/>
              </a:rPr>
              <a:t>	</a:t>
            </a:r>
          </a:p>
        </p:txBody>
      </p:sp>
      <p:pic>
        <p:nvPicPr>
          <p:cNvPr id="18" name="Picture 17">
            <a:extLst>
              <a:ext uri="{FF2B5EF4-FFF2-40B4-BE49-F238E27FC236}">
                <a16:creationId xmlns:a16="http://schemas.microsoft.com/office/drawing/2014/main" id="{AE3FFAAA-6313-4559-8653-30C9AD70A19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73704" y="5595006"/>
            <a:ext cx="1294296" cy="1262994"/>
          </a:xfrm>
          <a:prstGeom prst="rect">
            <a:avLst/>
          </a:prstGeom>
        </p:spPr>
      </p:pic>
    </p:spTree>
    <p:extLst>
      <p:ext uri="{BB962C8B-B14F-4D97-AF65-F5344CB8AC3E}">
        <p14:creationId xmlns:p14="http://schemas.microsoft.com/office/powerpoint/2010/main" val="1333678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EA44ED8-33EE-4BB0-9CB2-ED4A2517E424}"/>
              </a:ext>
            </a:extLst>
          </p:cNvPr>
          <p:cNvSpPr/>
          <p:nvPr/>
        </p:nvSpPr>
        <p:spPr>
          <a:xfrm>
            <a:off x="1524000" y="1"/>
            <a:ext cx="9144000" cy="1563757"/>
          </a:xfrm>
          <a:prstGeom prst="rect">
            <a:avLst/>
          </a:prstGeom>
          <a:solidFill>
            <a:srgbClr val="BB9E6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2" name="Title 1">
            <a:extLst>
              <a:ext uri="{FF2B5EF4-FFF2-40B4-BE49-F238E27FC236}">
                <a16:creationId xmlns:a16="http://schemas.microsoft.com/office/drawing/2014/main" id="{4D32EE92-7112-4197-8BE0-FF652B2F9D81}"/>
              </a:ext>
            </a:extLst>
          </p:cNvPr>
          <p:cNvSpPr>
            <a:spLocks noGrp="1"/>
          </p:cNvSpPr>
          <p:nvPr>
            <p:ph type="title"/>
          </p:nvPr>
        </p:nvSpPr>
        <p:spPr/>
        <p:txBody>
          <a:bodyPr/>
          <a:lstStyle/>
          <a:p>
            <a:r>
              <a:rPr lang="en-US" dirty="0"/>
              <a:t>The DCO-E Team</a:t>
            </a:r>
          </a:p>
        </p:txBody>
      </p:sp>
      <p:sp>
        <p:nvSpPr>
          <p:cNvPr id="5" name="TextBox 4">
            <a:extLst>
              <a:ext uri="{FF2B5EF4-FFF2-40B4-BE49-F238E27FC236}">
                <a16:creationId xmlns:a16="http://schemas.microsoft.com/office/drawing/2014/main" id="{13BE93D8-690F-42A5-BCA5-CEE374B414C3}"/>
              </a:ext>
            </a:extLst>
          </p:cNvPr>
          <p:cNvSpPr txBox="1"/>
          <p:nvPr/>
        </p:nvSpPr>
        <p:spPr>
          <a:xfrm>
            <a:off x="1731618" y="1974575"/>
            <a:ext cx="8803861" cy="4370427"/>
          </a:xfrm>
          <a:prstGeom prst="rect">
            <a:avLst/>
          </a:prstGeom>
          <a:noFill/>
        </p:spPr>
        <p:txBody>
          <a:bodyPr wrap="square" rtlCol="0">
            <a:spAutoFit/>
          </a:bodyPr>
          <a:lstStyle/>
          <a:p>
            <a:pPr marL="285750" indent="-285750" defTabSz="457200">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Consists of full-time staff and traditional Guardsmen</a:t>
            </a:r>
          </a:p>
          <a:p>
            <a:pPr marL="285750" indent="-285750" defTabSz="457200">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Mix of officer, warrant officer, and enlisted soldiers</a:t>
            </a:r>
          </a:p>
          <a:p>
            <a:pPr marL="285750" indent="-285750" defTabSz="457200">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Combination or Army and Air National Guard</a:t>
            </a:r>
          </a:p>
          <a:p>
            <a:pPr marL="285750" indent="-285750" defTabSz="457200">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Military and civilian skill sets</a:t>
            </a:r>
          </a:p>
          <a:p>
            <a:pPr marL="285750" indent="-285750" defTabSz="457200">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Team size varies depending on mission and competing priorities</a:t>
            </a:r>
          </a:p>
          <a:p>
            <a:pPr marL="285750" indent="-285750" defTabSz="457200">
              <a:buFont typeface="Arial" panose="020B0604020202020204" pitchFamily="34" charset="0"/>
              <a:buChar char="•"/>
            </a:pPr>
            <a:r>
              <a:rPr lang="en-US" sz="2000" b="1" dirty="0">
                <a:solidFill>
                  <a:prstClr val="black"/>
                </a:solidFill>
                <a:latin typeface="Arial" panose="020B0604020202020204" pitchFamily="34" charset="0"/>
                <a:cs typeface="Arial" panose="020B0604020202020204" pitchFamily="34" charset="0"/>
              </a:rPr>
              <a:t>Civilian clothing</a:t>
            </a:r>
          </a:p>
          <a:p>
            <a:pPr marL="285750" indent="-285750" defTabSz="457200">
              <a:buFont typeface="Arial" panose="020B0604020202020204" pitchFamily="34" charset="0"/>
              <a:buChar char="•"/>
            </a:pPr>
            <a:r>
              <a:rPr lang="en-US" sz="2000" b="1" dirty="0">
                <a:solidFill>
                  <a:prstClr val="black"/>
                </a:solidFill>
                <a:latin typeface="Arial" panose="020B0604020202020204" pitchFamily="34" charset="0"/>
                <a:cs typeface="Arial" panose="020B0604020202020204" pitchFamily="34" charset="0"/>
              </a:rPr>
              <a:t>Highly skilled, trained, and certified.</a:t>
            </a:r>
          </a:p>
          <a:p>
            <a:pPr marL="285750" indent="-285750" defTabSz="457200">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All team members hold current active DoD Security clearances at  the level of secret or higher.  (Confidentiality)</a:t>
            </a:r>
          </a:p>
          <a:p>
            <a:pPr marL="285750" indent="-285750" defTabSz="457200">
              <a:buFont typeface="Arial" panose="020B0604020202020204" pitchFamily="34" charset="0"/>
              <a:buChar char="•"/>
            </a:pPr>
            <a:endParaRPr lang="en-US" sz="2000" dirty="0">
              <a:solidFill>
                <a:prstClr val="black"/>
              </a:solidFill>
              <a:latin typeface="Arial" panose="020B0604020202020204" pitchFamily="34" charset="0"/>
              <a:cs typeface="Arial" panose="020B0604020202020204" pitchFamily="34" charset="0"/>
            </a:endParaRPr>
          </a:p>
          <a:p>
            <a:pPr defTabSz="457200"/>
            <a:endParaRPr lang="en-US" sz="2000" dirty="0">
              <a:solidFill>
                <a:prstClr val="black"/>
              </a:solidFill>
              <a:latin typeface="Calibri"/>
              <a:cs typeface="Calibri"/>
            </a:endParaRPr>
          </a:p>
          <a:p>
            <a:pPr marL="285750" indent="-285750" defTabSz="457200">
              <a:buFont typeface="Arial" panose="020B0604020202020204" pitchFamily="34" charset="0"/>
              <a:buChar char="•"/>
            </a:pPr>
            <a:endParaRPr lang="en-US" sz="2000" dirty="0">
              <a:solidFill>
                <a:prstClr val="black"/>
              </a:solidFill>
              <a:latin typeface="Calibri"/>
              <a:cs typeface="Calibri"/>
            </a:endParaRPr>
          </a:p>
          <a:p>
            <a:pPr marL="742950" lvl="1" indent="-285750" defTabSz="457200">
              <a:buFont typeface="Arial" panose="020B0604020202020204" pitchFamily="34" charset="0"/>
              <a:buChar char="•"/>
            </a:pPr>
            <a:endParaRPr lang="en-US" sz="2000" dirty="0">
              <a:solidFill>
                <a:prstClr val="black"/>
              </a:solidFill>
              <a:latin typeface="Arial" panose="020B0604020202020204" pitchFamily="34" charset="0"/>
              <a:cs typeface="Arial" panose="020B0604020202020204" pitchFamily="34" charset="0"/>
            </a:endParaRPr>
          </a:p>
          <a:p>
            <a:pPr defTabSz="457200"/>
            <a:r>
              <a:rPr lang="en-US" dirty="0">
                <a:solidFill>
                  <a:prstClr val="black"/>
                </a:solidFill>
                <a:latin typeface="Calibri"/>
              </a:rPr>
              <a:t>	</a:t>
            </a:r>
          </a:p>
        </p:txBody>
      </p:sp>
      <p:pic>
        <p:nvPicPr>
          <p:cNvPr id="18" name="Picture 17">
            <a:extLst>
              <a:ext uri="{FF2B5EF4-FFF2-40B4-BE49-F238E27FC236}">
                <a16:creationId xmlns:a16="http://schemas.microsoft.com/office/drawing/2014/main" id="{AE3FFAAA-6313-4559-8653-30C9AD70A19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73704" y="5595006"/>
            <a:ext cx="1294296" cy="1262994"/>
          </a:xfrm>
          <a:prstGeom prst="rect">
            <a:avLst/>
          </a:prstGeom>
        </p:spPr>
      </p:pic>
    </p:spTree>
    <p:extLst>
      <p:ext uri="{BB962C8B-B14F-4D97-AF65-F5344CB8AC3E}">
        <p14:creationId xmlns:p14="http://schemas.microsoft.com/office/powerpoint/2010/main" val="814427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EA44ED8-33EE-4BB0-9CB2-ED4A2517E424}"/>
              </a:ext>
            </a:extLst>
          </p:cNvPr>
          <p:cNvSpPr/>
          <p:nvPr/>
        </p:nvSpPr>
        <p:spPr>
          <a:xfrm>
            <a:off x="1524000" y="1"/>
            <a:ext cx="9144000" cy="1563757"/>
          </a:xfrm>
          <a:prstGeom prst="rect">
            <a:avLst/>
          </a:prstGeom>
          <a:solidFill>
            <a:srgbClr val="BB9E6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2" name="Title 1">
            <a:extLst>
              <a:ext uri="{FF2B5EF4-FFF2-40B4-BE49-F238E27FC236}">
                <a16:creationId xmlns:a16="http://schemas.microsoft.com/office/drawing/2014/main" id="{4D32EE92-7112-4197-8BE0-FF652B2F9D81}"/>
              </a:ext>
            </a:extLst>
          </p:cNvPr>
          <p:cNvSpPr>
            <a:spLocks noGrp="1"/>
          </p:cNvSpPr>
          <p:nvPr>
            <p:ph type="title"/>
          </p:nvPr>
        </p:nvSpPr>
        <p:spPr/>
        <p:txBody>
          <a:bodyPr/>
          <a:lstStyle/>
          <a:p>
            <a:r>
              <a:rPr lang="en-US" dirty="0"/>
              <a:t>How Do I Get Help?</a:t>
            </a:r>
          </a:p>
        </p:txBody>
      </p:sp>
      <p:sp>
        <p:nvSpPr>
          <p:cNvPr id="5" name="TextBox 4">
            <a:extLst>
              <a:ext uri="{FF2B5EF4-FFF2-40B4-BE49-F238E27FC236}">
                <a16:creationId xmlns:a16="http://schemas.microsoft.com/office/drawing/2014/main" id="{13BE93D8-690F-42A5-BCA5-CEE374B414C3}"/>
              </a:ext>
            </a:extLst>
          </p:cNvPr>
          <p:cNvSpPr txBox="1"/>
          <p:nvPr/>
        </p:nvSpPr>
        <p:spPr>
          <a:xfrm>
            <a:off x="1731618" y="1974575"/>
            <a:ext cx="8803861" cy="4370427"/>
          </a:xfrm>
          <a:prstGeom prst="rect">
            <a:avLst/>
          </a:prstGeom>
          <a:noFill/>
        </p:spPr>
        <p:txBody>
          <a:bodyPr wrap="square" rtlCol="0">
            <a:spAutoFit/>
          </a:bodyPr>
          <a:lstStyle/>
          <a:p>
            <a:pPr marL="285750" indent="-285750" defTabSz="457200">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Your local Emergency Management Office</a:t>
            </a:r>
          </a:p>
          <a:p>
            <a:pPr marL="285750" indent="-285750" defTabSz="457200">
              <a:buFont typeface="Arial" panose="020B0604020202020204" pitchFamily="34" charset="0"/>
              <a:buChar char="•"/>
            </a:pPr>
            <a:endParaRPr lang="en-US" sz="2000" dirty="0">
              <a:solidFill>
                <a:prstClr val="black"/>
              </a:solidFill>
              <a:latin typeface="Arial" panose="020B0604020202020204" pitchFamily="34" charset="0"/>
              <a:cs typeface="Arial" panose="020B0604020202020204" pitchFamily="34" charset="0"/>
            </a:endParaRPr>
          </a:p>
          <a:p>
            <a:pPr marL="285750" indent="-285750" defTabSz="457200">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Kentucky Office of Homeland Security – Intelligence Fusion Center</a:t>
            </a:r>
          </a:p>
          <a:p>
            <a:pPr marL="285750" indent="-285750" defTabSz="457200">
              <a:buFont typeface="Arial" panose="020B0604020202020204" pitchFamily="34" charset="0"/>
              <a:buChar char="•"/>
            </a:pPr>
            <a:endParaRPr lang="en-US" sz="2000" dirty="0">
              <a:solidFill>
                <a:prstClr val="black"/>
              </a:solidFill>
              <a:latin typeface="Arial" panose="020B0604020202020204" pitchFamily="34" charset="0"/>
              <a:cs typeface="Arial" panose="020B0604020202020204" pitchFamily="34" charset="0"/>
            </a:endParaRPr>
          </a:p>
          <a:p>
            <a:pPr marL="285750" indent="-285750" defTabSz="457200">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Commonwealth Office of Technology</a:t>
            </a:r>
          </a:p>
          <a:p>
            <a:pPr marL="285750" indent="-285750" defTabSz="457200">
              <a:buFont typeface="Arial" panose="020B0604020202020204" pitchFamily="34" charset="0"/>
              <a:buChar char="•"/>
            </a:pPr>
            <a:endParaRPr lang="en-US" sz="2000" dirty="0">
              <a:solidFill>
                <a:prstClr val="black"/>
              </a:solidFill>
              <a:latin typeface="Arial" panose="020B0604020202020204" pitchFamily="34" charset="0"/>
              <a:cs typeface="Arial" panose="020B0604020202020204" pitchFamily="34" charset="0"/>
            </a:endParaRPr>
          </a:p>
          <a:p>
            <a:pPr marL="285750" indent="-285750" defTabSz="457200">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Colin Glover – Kentucky Cybersecurity Advisor</a:t>
            </a:r>
          </a:p>
          <a:p>
            <a:pPr marL="285750" indent="-285750" defTabSz="457200">
              <a:buFont typeface="Arial" panose="020B0604020202020204" pitchFamily="34" charset="0"/>
              <a:buChar char="•"/>
            </a:pPr>
            <a:endParaRPr lang="en-US" sz="2000" dirty="0">
              <a:solidFill>
                <a:prstClr val="black"/>
              </a:solidFill>
              <a:latin typeface="Arial" panose="020B0604020202020204" pitchFamily="34" charset="0"/>
              <a:cs typeface="Arial" panose="020B0604020202020204" pitchFamily="34" charset="0"/>
            </a:endParaRPr>
          </a:p>
          <a:p>
            <a:pPr marL="285750" indent="-285750" defTabSz="457200">
              <a:buFont typeface="Arial" panose="020B0604020202020204" pitchFamily="34" charset="0"/>
              <a:buChar char="•"/>
            </a:pPr>
            <a:endParaRPr lang="en-US" sz="2000" dirty="0">
              <a:solidFill>
                <a:prstClr val="black"/>
              </a:solidFill>
              <a:latin typeface="Arial" panose="020B0604020202020204" pitchFamily="34" charset="0"/>
              <a:cs typeface="Arial" panose="020B0604020202020204" pitchFamily="34" charset="0"/>
            </a:endParaRPr>
          </a:p>
          <a:p>
            <a:pPr marL="285750" indent="-285750" defTabSz="457200">
              <a:buFont typeface="Arial" panose="020B0604020202020204" pitchFamily="34" charset="0"/>
              <a:buChar char="•"/>
            </a:pPr>
            <a:endParaRPr lang="en-US" sz="2000" dirty="0">
              <a:solidFill>
                <a:prstClr val="black"/>
              </a:solidFill>
              <a:latin typeface="Arial" panose="020B0604020202020204" pitchFamily="34" charset="0"/>
              <a:cs typeface="Arial" panose="020B0604020202020204" pitchFamily="34" charset="0"/>
            </a:endParaRPr>
          </a:p>
          <a:p>
            <a:pPr defTabSz="457200"/>
            <a:endParaRPr lang="en-US" sz="2000" dirty="0">
              <a:solidFill>
                <a:prstClr val="black"/>
              </a:solidFill>
              <a:latin typeface="Calibri"/>
              <a:cs typeface="Calibri"/>
            </a:endParaRPr>
          </a:p>
          <a:p>
            <a:pPr marL="285750" indent="-285750" defTabSz="457200">
              <a:buFont typeface="Arial" panose="020B0604020202020204" pitchFamily="34" charset="0"/>
              <a:buChar char="•"/>
            </a:pPr>
            <a:endParaRPr lang="en-US" sz="2000" dirty="0">
              <a:solidFill>
                <a:prstClr val="black"/>
              </a:solidFill>
              <a:latin typeface="Calibri"/>
              <a:cs typeface="Calibri"/>
            </a:endParaRPr>
          </a:p>
          <a:p>
            <a:pPr marL="742950" lvl="1" indent="-285750" defTabSz="457200">
              <a:buFont typeface="Arial" panose="020B0604020202020204" pitchFamily="34" charset="0"/>
              <a:buChar char="•"/>
            </a:pPr>
            <a:endParaRPr lang="en-US" sz="2000" dirty="0">
              <a:solidFill>
                <a:prstClr val="black"/>
              </a:solidFill>
              <a:latin typeface="Arial" panose="020B0604020202020204" pitchFamily="34" charset="0"/>
              <a:cs typeface="Arial" panose="020B0604020202020204" pitchFamily="34" charset="0"/>
            </a:endParaRPr>
          </a:p>
          <a:p>
            <a:pPr defTabSz="457200"/>
            <a:r>
              <a:rPr lang="en-US" dirty="0">
                <a:solidFill>
                  <a:prstClr val="black"/>
                </a:solidFill>
                <a:latin typeface="Calibri"/>
              </a:rPr>
              <a:t>	</a:t>
            </a:r>
          </a:p>
        </p:txBody>
      </p:sp>
      <p:pic>
        <p:nvPicPr>
          <p:cNvPr id="18" name="Picture 17">
            <a:extLst>
              <a:ext uri="{FF2B5EF4-FFF2-40B4-BE49-F238E27FC236}">
                <a16:creationId xmlns:a16="http://schemas.microsoft.com/office/drawing/2014/main" id="{AE3FFAAA-6313-4559-8653-30C9AD70A19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73704" y="5595006"/>
            <a:ext cx="1294296" cy="1262994"/>
          </a:xfrm>
          <a:prstGeom prst="rect">
            <a:avLst/>
          </a:prstGeom>
        </p:spPr>
      </p:pic>
    </p:spTree>
    <p:extLst>
      <p:ext uri="{BB962C8B-B14F-4D97-AF65-F5344CB8AC3E}">
        <p14:creationId xmlns:p14="http://schemas.microsoft.com/office/powerpoint/2010/main" val="178173494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D87E6-C00B-524A-A1EC-EE844C415DF6}"/>
              </a:ext>
            </a:extLst>
          </p:cNvPr>
          <p:cNvSpPr>
            <a:spLocks noGrp="1"/>
          </p:cNvSpPr>
          <p:nvPr>
            <p:ph type="title"/>
          </p:nvPr>
        </p:nvSpPr>
        <p:spPr>
          <a:xfrm>
            <a:off x="-8389" y="936625"/>
            <a:ext cx="12192000" cy="4495800"/>
          </a:xfrm>
        </p:spPr>
        <p:txBody>
          <a:bodyPr/>
          <a:lstStyle/>
          <a:p>
            <a:pPr>
              <a:defRPr/>
            </a:pPr>
            <a:r>
              <a:rPr lang="en-US" dirty="0"/>
              <a:t>Common issues</a:t>
            </a:r>
            <a:br>
              <a:rPr lang="en-US" dirty="0"/>
            </a:br>
            <a:endParaRPr lang="en-US" dirty="0"/>
          </a:p>
        </p:txBody>
      </p:sp>
      <p:sp>
        <p:nvSpPr>
          <p:cNvPr id="11266" name="Rectangle 3">
            <a:extLst>
              <a:ext uri="{FF2B5EF4-FFF2-40B4-BE49-F238E27FC236}">
                <a16:creationId xmlns:a16="http://schemas.microsoft.com/office/drawing/2014/main" id="{2AB65AC5-D4D5-BC4A-9452-4C4D6F8813E9}"/>
              </a:ext>
            </a:extLst>
          </p:cNvPr>
          <p:cNvSpPr>
            <a:spLocks noChangeArrowheads="1"/>
          </p:cNvSpPr>
          <p:nvPr/>
        </p:nvSpPr>
        <p:spPr bwMode="auto">
          <a:xfrm rot="-5400000">
            <a:off x="12428538" y="1712913"/>
            <a:ext cx="304800" cy="304800"/>
          </a:xfrm>
          <a:prstGeom prst="rect">
            <a:avLst/>
          </a:prstGeom>
          <a:solidFill>
            <a:srgbClr val="005288"/>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1267" name="Rectangle 4">
            <a:extLst>
              <a:ext uri="{FF2B5EF4-FFF2-40B4-BE49-F238E27FC236}">
                <a16:creationId xmlns:a16="http://schemas.microsoft.com/office/drawing/2014/main" id="{4D766BCD-F071-8A4D-B8FD-E2E33839B75B}"/>
              </a:ext>
            </a:extLst>
          </p:cNvPr>
          <p:cNvSpPr>
            <a:spLocks noChangeArrowheads="1"/>
          </p:cNvSpPr>
          <p:nvPr/>
        </p:nvSpPr>
        <p:spPr bwMode="auto">
          <a:xfrm rot="-5400000">
            <a:off x="12753975" y="1712913"/>
            <a:ext cx="304800" cy="304800"/>
          </a:xfrm>
          <a:prstGeom prst="rect">
            <a:avLst/>
          </a:prstGeom>
          <a:solidFill>
            <a:srgbClr val="0078AE"/>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1268" name="Rectangle 5">
            <a:extLst>
              <a:ext uri="{FF2B5EF4-FFF2-40B4-BE49-F238E27FC236}">
                <a16:creationId xmlns:a16="http://schemas.microsoft.com/office/drawing/2014/main" id="{E0285E6C-E75E-CA46-ACA3-973C50A6C4FA}"/>
              </a:ext>
            </a:extLst>
          </p:cNvPr>
          <p:cNvSpPr>
            <a:spLocks noChangeArrowheads="1"/>
          </p:cNvSpPr>
          <p:nvPr/>
        </p:nvSpPr>
        <p:spPr bwMode="auto">
          <a:xfrm rot="-5400000">
            <a:off x="13077825" y="1712913"/>
            <a:ext cx="304800" cy="304800"/>
          </a:xfrm>
          <a:prstGeom prst="rect">
            <a:avLst/>
          </a:prstGeom>
          <a:solidFill>
            <a:srgbClr val="5A5B5D"/>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1269" name="Rectangle 6">
            <a:extLst>
              <a:ext uri="{FF2B5EF4-FFF2-40B4-BE49-F238E27FC236}">
                <a16:creationId xmlns:a16="http://schemas.microsoft.com/office/drawing/2014/main" id="{90908ED2-8260-1E47-804B-FF8B9A24AB35}"/>
              </a:ext>
            </a:extLst>
          </p:cNvPr>
          <p:cNvSpPr>
            <a:spLocks noChangeArrowheads="1"/>
          </p:cNvSpPr>
          <p:nvPr/>
        </p:nvSpPr>
        <p:spPr bwMode="auto">
          <a:xfrm rot="-5400000">
            <a:off x="13403263" y="1712913"/>
            <a:ext cx="304800" cy="304800"/>
          </a:xfrm>
          <a:prstGeom prst="rect">
            <a:avLst/>
          </a:prstGeom>
          <a:solidFill>
            <a:srgbClr val="C0C2C4"/>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1270" name="Rectangle 7">
            <a:extLst>
              <a:ext uri="{FF2B5EF4-FFF2-40B4-BE49-F238E27FC236}">
                <a16:creationId xmlns:a16="http://schemas.microsoft.com/office/drawing/2014/main" id="{FA4E2A82-E853-A142-82F0-F52EA98F64F4}"/>
              </a:ext>
            </a:extLst>
          </p:cNvPr>
          <p:cNvSpPr>
            <a:spLocks noChangeArrowheads="1"/>
          </p:cNvSpPr>
          <p:nvPr/>
        </p:nvSpPr>
        <p:spPr bwMode="auto">
          <a:xfrm rot="-5400000">
            <a:off x="12428538" y="2030413"/>
            <a:ext cx="304800" cy="304800"/>
          </a:xfrm>
          <a:prstGeom prst="rect">
            <a:avLst/>
          </a:prstGeom>
          <a:solidFill>
            <a:srgbClr val="C4123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1271" name="Rectangle 8">
            <a:extLst>
              <a:ext uri="{FF2B5EF4-FFF2-40B4-BE49-F238E27FC236}">
                <a16:creationId xmlns:a16="http://schemas.microsoft.com/office/drawing/2014/main" id="{D03113E3-F4F2-4144-818A-0F4DBA54C805}"/>
              </a:ext>
            </a:extLst>
          </p:cNvPr>
          <p:cNvSpPr>
            <a:spLocks noChangeArrowheads="1"/>
          </p:cNvSpPr>
          <p:nvPr/>
        </p:nvSpPr>
        <p:spPr bwMode="auto">
          <a:xfrm rot="-5400000">
            <a:off x="12753975" y="2030413"/>
            <a:ext cx="304800" cy="304800"/>
          </a:xfrm>
          <a:prstGeom prst="rect">
            <a:avLst/>
          </a:prstGeom>
          <a:solidFill>
            <a:srgbClr val="5E9732"/>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1272" name="Rectangle 9">
            <a:extLst>
              <a:ext uri="{FF2B5EF4-FFF2-40B4-BE49-F238E27FC236}">
                <a16:creationId xmlns:a16="http://schemas.microsoft.com/office/drawing/2014/main" id="{72AA5473-40E3-9E43-914E-8719215521E7}"/>
              </a:ext>
            </a:extLst>
          </p:cNvPr>
          <p:cNvSpPr>
            <a:spLocks noChangeArrowheads="1"/>
          </p:cNvSpPr>
          <p:nvPr/>
        </p:nvSpPr>
        <p:spPr bwMode="auto">
          <a:xfrm rot="-5400000">
            <a:off x="13058775" y="1957388"/>
            <a:ext cx="304800" cy="304800"/>
          </a:xfrm>
          <a:prstGeom prst="rect">
            <a:avLst/>
          </a:prstGeom>
          <a:solidFill>
            <a:srgbClr val="00000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1273" name="Rectangle 10">
            <a:extLst>
              <a:ext uri="{FF2B5EF4-FFF2-40B4-BE49-F238E27FC236}">
                <a16:creationId xmlns:a16="http://schemas.microsoft.com/office/drawing/2014/main" id="{1EDCE5FD-FCF1-4D40-8D3F-D0D084D3EAB3}"/>
              </a:ext>
            </a:extLst>
          </p:cNvPr>
          <p:cNvSpPr>
            <a:spLocks noChangeArrowheads="1"/>
          </p:cNvSpPr>
          <p:nvPr/>
        </p:nvSpPr>
        <p:spPr bwMode="auto">
          <a:xfrm rot="-5400000">
            <a:off x="13403263" y="2030413"/>
            <a:ext cx="304800" cy="304800"/>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a:ln>
                <a:noFill/>
              </a:ln>
              <a:solidFill>
                <a:srgbClr val="FFFFFF"/>
              </a:solidFill>
              <a:effectLst/>
              <a:uLnTx/>
              <a:uFillTx/>
              <a:latin typeface="Arial" panose="020B0604020202020204" pitchFamily="34" charset="0"/>
              <a:ea typeface="+mn-ea"/>
              <a:cs typeface="+mn-cs"/>
            </a:endParaRPr>
          </a:p>
        </p:txBody>
      </p:sp>
      <p:sp>
        <p:nvSpPr>
          <p:cNvPr id="11274" name="TextBox 13">
            <a:extLst>
              <a:ext uri="{FF2B5EF4-FFF2-40B4-BE49-F238E27FC236}">
                <a16:creationId xmlns:a16="http://schemas.microsoft.com/office/drawing/2014/main" id="{2BAAA080-69E8-2E42-90F6-FBD7D53E64BE}"/>
              </a:ext>
            </a:extLst>
          </p:cNvPr>
          <p:cNvSpPr txBox="1">
            <a:spLocks noChangeArrowheads="1"/>
          </p:cNvSpPr>
          <p:nvPr/>
        </p:nvSpPr>
        <p:spPr bwMode="auto">
          <a:xfrm>
            <a:off x="12268200" y="6075363"/>
            <a:ext cx="19939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Change Presenter’s Name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In Slide Master</a:t>
            </a:r>
          </a:p>
        </p:txBody>
      </p:sp>
      <p:sp>
        <p:nvSpPr>
          <p:cNvPr id="11275" name="TextBox 15">
            <a:extLst>
              <a:ext uri="{FF2B5EF4-FFF2-40B4-BE49-F238E27FC236}">
                <a16:creationId xmlns:a16="http://schemas.microsoft.com/office/drawing/2014/main" id="{C62289FB-7E34-7A43-84A4-038050EB1DD9}"/>
              </a:ext>
            </a:extLst>
          </p:cNvPr>
          <p:cNvSpPr txBox="1">
            <a:spLocks noChangeArrowheads="1"/>
          </p:cNvSpPr>
          <p:nvPr/>
        </p:nvSpPr>
        <p:spPr bwMode="auto">
          <a:xfrm>
            <a:off x="12268200" y="1219200"/>
            <a:ext cx="1676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FF0000"/>
                </a:solidFill>
                <a:effectLst/>
                <a:uLnTx/>
                <a:uFillTx/>
                <a:latin typeface="Arial" panose="020B0604020202020204" pitchFamily="34" charset="0"/>
                <a:ea typeface="+mn-ea"/>
                <a:cs typeface="+mn-cs"/>
              </a:rPr>
              <a:t>DHS Color Palette Per OPA RGB Colors</a:t>
            </a:r>
          </a:p>
        </p:txBody>
      </p:sp>
      <p:sp>
        <p:nvSpPr>
          <p:cNvPr id="11276" name="TextBox 19">
            <a:extLst>
              <a:ext uri="{FF2B5EF4-FFF2-40B4-BE49-F238E27FC236}">
                <a16:creationId xmlns:a16="http://schemas.microsoft.com/office/drawing/2014/main" id="{05BD1E2C-9BD4-F849-A81A-D7F8E16C13E9}"/>
              </a:ext>
            </a:extLst>
          </p:cNvPr>
          <p:cNvSpPr txBox="1">
            <a:spLocks noChangeArrowheads="1"/>
          </p:cNvSpPr>
          <p:nvPr/>
        </p:nvSpPr>
        <p:spPr bwMode="auto">
          <a:xfrm>
            <a:off x="12268200" y="2538413"/>
            <a:ext cx="12192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altLang="en-US" sz="1200" b="0" i="0" u="none" strike="noStrike" kern="1200" cap="none" spc="0" normalizeH="0" baseline="0" noProof="0">
                <a:ln>
                  <a:noFill/>
                </a:ln>
                <a:solidFill>
                  <a:srgbClr val="FF0000"/>
                </a:solidFill>
                <a:effectLst/>
                <a:uLnTx/>
                <a:uFillTx/>
                <a:latin typeface="Arial" panose="020B0604020202020204" pitchFamily="34" charset="0"/>
                <a:ea typeface="+mn-ea"/>
                <a:cs typeface="+mn-cs"/>
              </a:rPr>
              <a:t>Use Arial Font For All Text</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altLang="en-US" sz="1200" b="0" i="0" u="none" strike="noStrike" kern="1200" cap="none" spc="0" normalizeH="0" baseline="0" noProof="0">
              <a:ln>
                <a:noFill/>
              </a:ln>
              <a:solidFill>
                <a:srgbClr val="FF0000"/>
              </a:solidFill>
              <a:effectLst/>
              <a:uLnTx/>
              <a:uFillTx/>
              <a:latin typeface="Arial" panose="020B0604020202020204" pitchFamily="34" charset="0"/>
              <a:ea typeface="+mn-ea"/>
              <a:cs typeface="+mn-cs"/>
            </a:endParaRPr>
          </a:p>
        </p:txBody>
      </p:sp>
      <p:sp>
        <p:nvSpPr>
          <p:cNvPr id="11277" name="Slide Number Placeholder 3">
            <a:extLst>
              <a:ext uri="{FF2B5EF4-FFF2-40B4-BE49-F238E27FC236}">
                <a16:creationId xmlns:a16="http://schemas.microsoft.com/office/drawing/2014/main" id="{39DCD9E6-5009-B84F-A4D2-FA686AFB7FC5}"/>
              </a:ext>
            </a:extLst>
          </p:cNvPr>
          <p:cNvSpPr>
            <a:spLocks noGrp="1" noChangeArrowheads="1"/>
          </p:cNvSpPr>
          <p:nvPr>
            <p:ph type="sldNum" sz="quarter" idx="10"/>
          </p:nvPr>
        </p:nvSpPr>
        <p:spPr>
          <a:xfrm>
            <a:off x="11049000" y="6230058"/>
            <a:ext cx="533400" cy="2778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E0E78C1F-4E09-8E45-AA77-2D5EF4338DD0}" type="slidenum">
              <a:rPr kumimoji="0" lang="en-US" altLang="en-US" sz="1200" b="1" i="0" u="none" strike="noStrike" kern="1200" cap="none" spc="0" normalizeH="0" baseline="0" noProof="0" smtClean="0">
                <a:ln>
                  <a:noFill/>
                </a:ln>
                <a:solidFill>
                  <a:srgbClr val="5A5B5D"/>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13</a:t>
            </a:fld>
            <a:endParaRPr kumimoji="0" lang="en-US" altLang="en-US" sz="1200" b="1" i="0" u="none" strike="noStrike" kern="1200" cap="none" spc="0" normalizeH="0" baseline="0" noProof="0">
              <a:ln>
                <a:noFill/>
              </a:ln>
              <a:solidFill>
                <a:srgbClr val="5A5B5D"/>
              </a:solidFill>
              <a:effectLst/>
              <a:uLnTx/>
              <a:uFillTx/>
              <a:latin typeface="Arial" panose="020B0604020202020204" pitchFamily="34" charset="0"/>
              <a:ea typeface="+mn-ea"/>
              <a:cs typeface="+mn-cs"/>
            </a:endParaRPr>
          </a:p>
        </p:txBody>
      </p:sp>
      <p:sp>
        <p:nvSpPr>
          <p:cNvPr id="3" name="TextBox 2">
            <a:extLst>
              <a:ext uri="{FF2B5EF4-FFF2-40B4-BE49-F238E27FC236}">
                <a16:creationId xmlns:a16="http://schemas.microsoft.com/office/drawing/2014/main" id="{9AA61445-5C92-4653-BD65-FB7A781FB42E}"/>
              </a:ext>
            </a:extLst>
          </p:cNvPr>
          <p:cNvSpPr txBox="1"/>
          <p:nvPr/>
        </p:nvSpPr>
        <p:spPr>
          <a:xfrm>
            <a:off x="6596108" y="2974019"/>
            <a:ext cx="3919491" cy="193899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Colin Glover</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Kentucky</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a:ln>
                  <a:noFill/>
                </a:ln>
                <a:solidFill>
                  <a:srgbClr val="FFFFFF"/>
                </a:solidFill>
                <a:effectLst/>
                <a:uLnTx/>
                <a:uFillTx/>
                <a:latin typeface="Arial" panose="020B0604020202020204" pitchFamily="34" charset="0"/>
                <a:ea typeface="+mn-ea"/>
                <a:cs typeface="+mn-cs"/>
              </a:rPr>
              <a:t>Region IV</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Arial" panose="020B0604020202020204" pitchFamily="34" charset="0"/>
                <a:ea typeface="+mn-ea"/>
                <a:cs typeface="+mn-cs"/>
              </a:rPr>
              <a:t>Cybersecurity Advisor / Cybersecurity Coordinator</a:t>
            </a:r>
          </a:p>
        </p:txBody>
      </p:sp>
    </p:spTree>
    <p:extLst>
      <p:ext uri="{BB962C8B-B14F-4D97-AF65-F5344CB8AC3E}">
        <p14:creationId xmlns:p14="http://schemas.microsoft.com/office/powerpoint/2010/main" val="37398772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Number Placeholder 3"/>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F41EAB77-ECCE-4854-AC61-10BE01D52B9F}" type="slidenum">
              <a:rPr kumimoji="0" lang="en-US" altLang="en-US" sz="1200" b="1" i="0" u="none" strike="noStrike" kern="1200" cap="none" spc="0" normalizeH="0" baseline="0" noProof="0">
                <a:ln>
                  <a:noFill/>
                </a:ln>
                <a:solidFill>
                  <a:srgbClr val="5A5B5D"/>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14</a:t>
            </a:fld>
            <a:endParaRPr kumimoji="0" lang="en-US" altLang="en-US" sz="1200" b="1" i="0" u="none" strike="noStrike" kern="1200" cap="none" spc="0" normalizeH="0" baseline="0" noProof="0">
              <a:ln>
                <a:noFill/>
              </a:ln>
              <a:solidFill>
                <a:srgbClr val="5A5B5D"/>
              </a:solidFill>
              <a:effectLst/>
              <a:uLnTx/>
              <a:uFillTx/>
              <a:latin typeface="Arial" panose="020B0604020202020204" pitchFamily="34" charset="0"/>
              <a:ea typeface="+mn-ea"/>
              <a:cs typeface="+mn-cs"/>
            </a:endParaRPr>
          </a:p>
        </p:txBody>
      </p:sp>
      <p:pic>
        <p:nvPicPr>
          <p:cNvPr id="4" name="Picture 3">
            <a:extLst>
              <a:ext uri="{FF2B5EF4-FFF2-40B4-BE49-F238E27FC236}">
                <a16:creationId xmlns:a16="http://schemas.microsoft.com/office/drawing/2014/main" id="{18AF2770-279B-465F-9D56-CA0E38FF5EF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905000" y="544514"/>
            <a:ext cx="1905000"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03AC41DC-9977-4B07-A4E7-F08052D97F4A}"/>
              </a:ext>
            </a:extLst>
          </p:cNvPr>
          <p:cNvSpPr txBox="1"/>
          <p:nvPr/>
        </p:nvSpPr>
        <p:spPr>
          <a:xfrm>
            <a:off x="1905000" y="1295400"/>
            <a:ext cx="2971800" cy="3170238"/>
          </a:xfrm>
          <a:prstGeom prst="rect">
            <a:avLst/>
          </a:prstGeom>
          <a:noFill/>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5000" b="1" i="0" u="none" strike="noStrike" kern="1200" cap="none" spc="0" normalizeH="0" baseline="0" noProof="0" dirty="0">
                <a:ln>
                  <a:noFill/>
                </a:ln>
                <a:solidFill>
                  <a:srgbClr val="0062C8">
                    <a:lumMod val="75000"/>
                  </a:srgbClr>
                </a:solidFill>
                <a:effectLst>
                  <a:outerShdw blurRad="38100" dist="38100" dir="2700000" algn="tl">
                    <a:srgbClr val="000000">
                      <a:alpha val="43137"/>
                    </a:srgbClr>
                  </a:outerShdw>
                </a:effectLst>
                <a:uLnTx/>
                <a:uFillTx/>
                <a:latin typeface="Arial"/>
                <a:ea typeface="+mn-ea"/>
                <a:cs typeface="+mn-cs"/>
              </a:rPr>
              <a:t>The Nation’s</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5000" b="1" i="0" u="none" strike="noStrike" kern="1200" cap="none" spc="0" normalizeH="0" baseline="0" noProof="0" dirty="0">
                <a:ln>
                  <a:noFill/>
                </a:ln>
                <a:solidFill>
                  <a:srgbClr val="0062C8">
                    <a:lumMod val="75000"/>
                  </a:srgbClr>
                </a:solidFill>
                <a:effectLst>
                  <a:outerShdw blurRad="38100" dist="38100" dir="2700000" algn="tl">
                    <a:srgbClr val="000000">
                      <a:alpha val="43137"/>
                    </a:srgbClr>
                  </a:outerShdw>
                </a:effectLst>
                <a:uLnTx/>
                <a:uFillTx/>
                <a:latin typeface="Arial"/>
                <a:ea typeface="+mn-ea"/>
                <a:cs typeface="+mn-cs"/>
              </a:rPr>
              <a:t>Risk Advisors</a:t>
            </a:r>
          </a:p>
        </p:txBody>
      </p:sp>
      <p:pic>
        <p:nvPicPr>
          <p:cNvPr id="6" name="Picture 7">
            <a:extLst>
              <a:ext uri="{FF2B5EF4-FFF2-40B4-BE49-F238E27FC236}">
                <a16:creationId xmlns:a16="http://schemas.microsoft.com/office/drawing/2014/main" id="{EE1C3B7A-9BFC-4B0F-B854-66A9C05189B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05001" y="4343400"/>
            <a:ext cx="2867025" cy="164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85152C5F-CA60-4D2C-B0B3-2771762B26AA}"/>
              </a:ext>
            </a:extLst>
          </p:cNvPr>
          <p:cNvPicPr>
            <a:picLocks noChangeAspect="1"/>
          </p:cNvPicPr>
          <p:nvPr/>
        </p:nvPicPr>
        <p:blipFill>
          <a:blip r:embed="rId4"/>
          <a:stretch>
            <a:fillRect/>
          </a:stretch>
        </p:blipFill>
        <p:spPr>
          <a:xfrm>
            <a:off x="5105400" y="885825"/>
            <a:ext cx="5086350" cy="5086350"/>
          </a:xfrm>
          <a:prstGeom prst="rect">
            <a:avLst/>
          </a:prstGeom>
        </p:spPr>
      </p:pic>
    </p:spTree>
    <p:extLst>
      <p:ext uri="{BB962C8B-B14F-4D97-AF65-F5344CB8AC3E}">
        <p14:creationId xmlns:p14="http://schemas.microsoft.com/office/powerpoint/2010/main" val="23516666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Content Placeholder 4">
            <a:extLst>
              <a:ext uri="{FF2B5EF4-FFF2-40B4-BE49-F238E27FC236}">
                <a16:creationId xmlns:a16="http://schemas.microsoft.com/office/drawing/2014/main" id="{3F6E486F-014F-7446-A341-2D6F032A6667}"/>
              </a:ext>
            </a:extLst>
          </p:cNvPr>
          <p:cNvSpPr>
            <a:spLocks noGrp="1" noChangeArrowheads="1"/>
          </p:cNvSpPr>
          <p:nvPr>
            <p:ph idx="1"/>
          </p:nvPr>
        </p:nvSpPr>
        <p:spPr bwMode="auto">
          <a:xfrm>
            <a:off x="609600" y="1600200"/>
            <a:ext cx="10972800" cy="3810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ClrTx/>
              <a:buFont typeface="Arial" panose="020B0604020202020204" pitchFamily="34" charset="0"/>
              <a:buChar char="•"/>
            </a:pPr>
            <a:r>
              <a:rPr lang="en-US" dirty="0">
                <a:solidFill>
                  <a:schemeClr val="accent4">
                    <a:lumMod val="10000"/>
                  </a:schemeClr>
                </a:solidFill>
              </a:rPr>
              <a:t>Cybersecurity and Infrastructure Security Agency (CISA) mission: </a:t>
            </a:r>
          </a:p>
          <a:p>
            <a:pPr lvl="1">
              <a:buClrTx/>
              <a:buFont typeface="Arial" panose="020B0604020202020204" pitchFamily="34" charset="0"/>
              <a:buChar char="•"/>
            </a:pPr>
            <a:r>
              <a:rPr lang="en-US" dirty="0">
                <a:solidFill>
                  <a:schemeClr val="accent4">
                    <a:lumMod val="10000"/>
                  </a:schemeClr>
                </a:solidFill>
              </a:rPr>
              <a:t>Lead the collaborative national effort to strengthen the security and resilience of America’s critical infrastructure</a:t>
            </a:r>
          </a:p>
          <a:p>
            <a:pPr>
              <a:buClrTx/>
              <a:buFont typeface="Arial" panose="020B0604020202020204" pitchFamily="34" charset="0"/>
              <a:buChar char="•"/>
            </a:pPr>
            <a:r>
              <a:rPr lang="en-US" dirty="0">
                <a:solidFill>
                  <a:schemeClr val="accent4">
                    <a:lumMod val="10000"/>
                  </a:schemeClr>
                </a:solidFill>
              </a:rPr>
              <a:t>CISA vision: </a:t>
            </a:r>
          </a:p>
          <a:p>
            <a:pPr lvl="1">
              <a:buClrTx/>
              <a:buFont typeface="Arial" panose="020B0604020202020204" pitchFamily="34" charset="0"/>
              <a:buChar char="•"/>
            </a:pPr>
            <a:r>
              <a:rPr lang="en-US" dirty="0">
                <a:solidFill>
                  <a:schemeClr val="accent4">
                    <a:lumMod val="10000"/>
                  </a:schemeClr>
                </a:solidFill>
              </a:rPr>
              <a:t>A Nation with secure, resilient, and reliable critical infrastructure upon which the American way of life can thrive</a:t>
            </a:r>
          </a:p>
        </p:txBody>
      </p:sp>
      <p:sp>
        <p:nvSpPr>
          <p:cNvPr id="14338" name="Title 3">
            <a:extLst>
              <a:ext uri="{FF2B5EF4-FFF2-40B4-BE49-F238E27FC236}">
                <a16:creationId xmlns:a16="http://schemas.microsoft.com/office/drawing/2014/main" id="{CDAF0985-BB93-ED48-A884-7AC83DD10CD8}"/>
              </a:ext>
            </a:extLst>
          </p:cNvPr>
          <p:cNvSpPr>
            <a:spLocks noGrp="1" noChangeArrowheads="1"/>
          </p:cNvSpPr>
          <p:nvPr>
            <p:ph type="ctrTitle"/>
          </p:nvPr>
        </p:nvSpPr>
        <p:spPr bwMode="auto">
          <a:extLst>
            <a:ext uri="{91240B29-F687-4F45-9708-019B960494DF}">
              <a14:hiddenLine xmlns:a14="http://schemas.microsoft.com/office/drawing/2010/main" w="9525">
                <a:solidFill>
                  <a:srgbClr val="000000"/>
                </a:solidFill>
                <a:miter lim="800000"/>
                <a:headEnd/>
                <a:tailEnd/>
              </a14:hiddenLine>
            </a:ext>
          </a:extLst>
        </p:spPr>
        <p:txBody>
          <a:bodyPr vert="horz" wrap="square" rIns="91440" numCol="1" anchor="t" anchorCtr="0" compatLnSpc="1">
            <a:prstTxWarp prst="textNoShape">
              <a:avLst/>
            </a:prstTxWarp>
          </a:bodyPr>
          <a:lstStyle/>
          <a:p>
            <a:r>
              <a:rPr lang="en-US" dirty="0"/>
              <a:t>CISA Mission and Vision </a:t>
            </a:r>
            <a:endParaRPr lang="en-US" altLang="en-US" dirty="0"/>
          </a:p>
        </p:txBody>
      </p:sp>
      <p:sp>
        <p:nvSpPr>
          <p:cNvPr id="14339" name="Slide Number Placeholder 1">
            <a:extLst>
              <a:ext uri="{FF2B5EF4-FFF2-40B4-BE49-F238E27FC236}">
                <a16:creationId xmlns:a16="http://schemas.microsoft.com/office/drawing/2014/main" id="{90134BE7-7A93-F946-BEBF-690499501B01}"/>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261B20F3-4946-6446-BF0F-53EBEE663290}" type="slidenum">
              <a:rPr kumimoji="0" lang="en-US" altLang="en-US" sz="1200" b="1" i="0" u="none" strike="noStrike" kern="1200" cap="none" spc="0" normalizeH="0" baseline="0" noProof="0" smtClean="0">
                <a:ln>
                  <a:noFill/>
                </a:ln>
                <a:solidFill>
                  <a:srgbClr val="5A5B5D"/>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15</a:t>
            </a:fld>
            <a:endParaRPr kumimoji="0" lang="en-US" altLang="en-US" sz="1200" b="1" i="0" u="none" strike="noStrike" kern="1200" cap="none" spc="0" normalizeH="0" baseline="0" noProof="0">
              <a:ln>
                <a:noFill/>
              </a:ln>
              <a:solidFill>
                <a:srgbClr val="5A5B5D"/>
              </a:solidFill>
              <a:effectLst/>
              <a:uLnTx/>
              <a:uFillTx/>
              <a:latin typeface="Arial" panose="020B0604020202020204" pitchFamily="34" charset="0"/>
              <a:ea typeface="+mn-ea"/>
              <a:cs typeface="+mn-cs"/>
            </a:endParaRPr>
          </a:p>
        </p:txBody>
      </p:sp>
      <p:pic>
        <p:nvPicPr>
          <p:cNvPr id="5" name="Picture 4">
            <a:extLst>
              <a:ext uri="{FF2B5EF4-FFF2-40B4-BE49-F238E27FC236}">
                <a16:creationId xmlns:a16="http://schemas.microsoft.com/office/drawing/2014/main" id="{95D58FEC-42A8-4340-A2FA-977C59A086EB}"/>
              </a:ext>
            </a:extLst>
          </p:cNvPr>
          <p:cNvPicPr>
            <a:picLocks noChangeAspect="1"/>
          </p:cNvPicPr>
          <p:nvPr/>
        </p:nvPicPr>
        <p:blipFill>
          <a:blip r:embed="rId2"/>
          <a:stretch>
            <a:fillRect/>
          </a:stretch>
        </p:blipFill>
        <p:spPr>
          <a:xfrm>
            <a:off x="6096000" y="4394681"/>
            <a:ext cx="1704658" cy="1726235"/>
          </a:xfrm>
          <a:prstGeom prst="rect">
            <a:avLst/>
          </a:prstGeom>
        </p:spPr>
      </p:pic>
    </p:spTree>
    <p:extLst>
      <p:ext uri="{BB962C8B-B14F-4D97-AF65-F5344CB8AC3E}">
        <p14:creationId xmlns:p14="http://schemas.microsoft.com/office/powerpoint/2010/main" val="20439229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Number Placeholder 1">
            <a:extLst>
              <a:ext uri="{FF2B5EF4-FFF2-40B4-BE49-F238E27FC236}">
                <a16:creationId xmlns:a16="http://schemas.microsoft.com/office/drawing/2014/main" id="{67325F88-3CD8-C545-AE75-5E7FFA6FEF96}"/>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76180A1B-FE77-B54C-82D8-5099072E903E}" type="slidenum">
              <a:rPr kumimoji="0" lang="en-US" altLang="en-US" sz="1200" b="1" i="0" u="none" strike="noStrike" kern="1200" cap="none" spc="0" normalizeH="0" baseline="0" noProof="0" smtClean="0">
                <a:ln>
                  <a:noFill/>
                </a:ln>
                <a:solidFill>
                  <a:srgbClr val="5A5B5D"/>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16</a:t>
            </a:fld>
            <a:endParaRPr kumimoji="0" lang="en-US" altLang="en-US" sz="1200" b="1" i="0" u="none" strike="noStrike" kern="1200" cap="none" spc="0" normalizeH="0" baseline="0" noProof="0">
              <a:ln>
                <a:noFill/>
              </a:ln>
              <a:solidFill>
                <a:srgbClr val="5A5B5D"/>
              </a:solidFill>
              <a:effectLst/>
              <a:uLnTx/>
              <a:uFillTx/>
              <a:latin typeface="Arial" panose="020B0604020202020204" pitchFamily="34" charset="0"/>
              <a:ea typeface="+mn-ea"/>
              <a:cs typeface="+mn-cs"/>
            </a:endParaRPr>
          </a:p>
        </p:txBody>
      </p:sp>
      <p:sp>
        <p:nvSpPr>
          <p:cNvPr id="13314" name="Title 3">
            <a:extLst>
              <a:ext uri="{FF2B5EF4-FFF2-40B4-BE49-F238E27FC236}">
                <a16:creationId xmlns:a16="http://schemas.microsoft.com/office/drawing/2014/main" id="{D2184DE9-B68C-9E47-B909-758DFC31C31F}"/>
              </a:ext>
            </a:extLst>
          </p:cNvPr>
          <p:cNvSpPr>
            <a:spLocks noGrp="1" noChangeArrowheads="1"/>
          </p:cNvSpPr>
          <p:nvPr>
            <p:ph type="ctrTitle"/>
          </p:nvPr>
        </p:nvSpPr>
        <p:spPr bwMode="auto">
          <a:extLst>
            <a:ext uri="{91240B29-F687-4F45-9708-019B960494DF}">
              <a14:hiddenLine xmlns:a14="http://schemas.microsoft.com/office/drawing/2010/main" w="9525">
                <a:solidFill>
                  <a:srgbClr val="000000"/>
                </a:solidFill>
                <a:miter lim="800000"/>
                <a:headEnd/>
                <a:tailEnd/>
              </a14:hiddenLine>
            </a:ext>
          </a:extLst>
        </p:spPr>
        <p:txBody>
          <a:bodyPr vert="horz" wrap="square" rIns="91440" numCol="1" anchor="t" anchorCtr="0" compatLnSpc="1">
            <a:prstTxWarp prst="textNoShape">
              <a:avLst/>
            </a:prstTxWarp>
          </a:bodyPr>
          <a:lstStyle/>
          <a:p>
            <a:r>
              <a:rPr lang="en-US" sz="4400" dirty="0"/>
              <a:t>Cybersecurity Advisor Program</a:t>
            </a:r>
            <a:endParaRPr lang="en-US" altLang="en-US" dirty="0"/>
          </a:p>
        </p:txBody>
      </p:sp>
      <p:sp>
        <p:nvSpPr>
          <p:cNvPr id="4" name="Content Placeholder 2">
            <a:extLst>
              <a:ext uri="{FF2B5EF4-FFF2-40B4-BE49-F238E27FC236}">
                <a16:creationId xmlns:a16="http://schemas.microsoft.com/office/drawing/2014/main" id="{9110C517-7E3B-4BEC-BE57-08A08A0908AA}"/>
              </a:ext>
            </a:extLst>
          </p:cNvPr>
          <p:cNvSpPr txBox="1">
            <a:spLocks/>
          </p:cNvSpPr>
          <p:nvPr/>
        </p:nvSpPr>
        <p:spPr>
          <a:xfrm>
            <a:off x="457200" y="1295400"/>
            <a:ext cx="10972800" cy="4495800"/>
          </a:xfrm>
          <a:prstGeom prst="rect">
            <a:avLst/>
          </a:prstGeom>
        </p:spPr>
        <p:txBody>
          <a:bodyPr/>
          <a:lstStyle>
            <a:lvl1pPr marL="233363" indent="-233363" algn="l" rtl="0" eaLnBrk="1" fontAlgn="base" hangingPunct="1">
              <a:spcBef>
                <a:spcPct val="60000"/>
              </a:spcBef>
              <a:spcAft>
                <a:spcPct val="0"/>
              </a:spcAft>
              <a:buClr>
                <a:srgbClr val="B0B1B3"/>
              </a:buClr>
              <a:buFont typeface="Wingdings" pitchFamily="2" charset="2"/>
              <a:buChar char="§"/>
              <a:defRPr sz="2200">
                <a:solidFill>
                  <a:srgbClr val="EFF7FF"/>
                </a:solidFill>
                <a:latin typeface="+mn-lt"/>
                <a:ea typeface="+mn-ea"/>
                <a:cs typeface="+mn-cs"/>
              </a:defRPr>
            </a:lvl1pPr>
            <a:lvl2pPr marL="571500" indent="-223838" algn="l" rtl="0" eaLnBrk="1" fontAlgn="base" hangingPunct="1">
              <a:spcBef>
                <a:spcPct val="30000"/>
              </a:spcBef>
              <a:spcAft>
                <a:spcPct val="0"/>
              </a:spcAft>
              <a:buClr>
                <a:srgbClr val="B0B1B3"/>
              </a:buClr>
              <a:buFont typeface="Wingdings" pitchFamily="2" charset="2"/>
              <a:buChar char="§"/>
              <a:defRPr sz="1700">
                <a:solidFill>
                  <a:srgbClr val="EFF7FF"/>
                </a:solidFill>
                <a:latin typeface="+mn-lt"/>
              </a:defRPr>
            </a:lvl2pPr>
            <a:lvl3pPr marL="909638" indent="-222250" algn="l" rtl="0" eaLnBrk="1" fontAlgn="base" hangingPunct="1">
              <a:spcBef>
                <a:spcPct val="30000"/>
              </a:spcBef>
              <a:spcAft>
                <a:spcPct val="0"/>
              </a:spcAft>
              <a:buClr>
                <a:srgbClr val="B0B1B3"/>
              </a:buClr>
              <a:buFont typeface="Wingdings" pitchFamily="2" charset="2"/>
              <a:buChar char="§"/>
              <a:defRPr sz="2000">
                <a:solidFill>
                  <a:srgbClr val="EFF7FF"/>
                </a:solidFill>
                <a:latin typeface="+mn-lt"/>
              </a:defRPr>
            </a:lvl3pPr>
            <a:lvl4pPr marL="1258888" indent="-231775" algn="l" rtl="0" eaLnBrk="1" fontAlgn="base" hangingPunct="1">
              <a:spcBef>
                <a:spcPct val="30000"/>
              </a:spcBef>
              <a:spcAft>
                <a:spcPct val="0"/>
              </a:spcAft>
              <a:buClr>
                <a:srgbClr val="B0B1B3"/>
              </a:buClr>
              <a:buFont typeface="Wingdings" pitchFamily="2" charset="2"/>
              <a:buChar char="§"/>
              <a:defRPr sz="1700">
                <a:solidFill>
                  <a:srgbClr val="EFF7FF"/>
                </a:solidFill>
                <a:latin typeface="+mn-lt"/>
              </a:defRPr>
            </a:lvl4pPr>
            <a:lvl5pPr marL="1598613" indent="-222250" algn="l" rtl="0" eaLnBrk="1" fontAlgn="base" hangingPunct="1">
              <a:spcBef>
                <a:spcPct val="30000"/>
              </a:spcBef>
              <a:spcAft>
                <a:spcPct val="0"/>
              </a:spcAft>
              <a:buClr>
                <a:srgbClr val="B0B1B3"/>
              </a:buClr>
              <a:buFont typeface="Wingdings" pitchFamily="2" charset="2"/>
              <a:buChar char="§"/>
              <a:defRPr sz="2000">
                <a:solidFill>
                  <a:srgbClr val="EFF7FF"/>
                </a:solidFill>
                <a:latin typeface="+mn-lt"/>
              </a:defRPr>
            </a:lvl5pPr>
            <a:lvl6pPr marL="2055813" indent="-222250" algn="l" rtl="0" eaLnBrk="1" fontAlgn="base" hangingPunct="1">
              <a:spcBef>
                <a:spcPct val="30000"/>
              </a:spcBef>
              <a:spcAft>
                <a:spcPct val="0"/>
              </a:spcAft>
              <a:buClr>
                <a:srgbClr val="B0B1B3"/>
              </a:buClr>
              <a:buFont typeface="Wingdings" pitchFamily="2" charset="2"/>
              <a:buChar char="§"/>
              <a:defRPr sz="2000">
                <a:solidFill>
                  <a:srgbClr val="EFF7FF"/>
                </a:solidFill>
                <a:latin typeface="+mn-lt"/>
              </a:defRPr>
            </a:lvl6pPr>
            <a:lvl7pPr marL="2513013" indent="-222250" algn="l" rtl="0" eaLnBrk="1" fontAlgn="base" hangingPunct="1">
              <a:spcBef>
                <a:spcPct val="30000"/>
              </a:spcBef>
              <a:spcAft>
                <a:spcPct val="0"/>
              </a:spcAft>
              <a:buClr>
                <a:srgbClr val="B0B1B3"/>
              </a:buClr>
              <a:buFont typeface="Wingdings" pitchFamily="2" charset="2"/>
              <a:buChar char="§"/>
              <a:defRPr sz="2000">
                <a:solidFill>
                  <a:srgbClr val="EFF7FF"/>
                </a:solidFill>
                <a:latin typeface="+mn-lt"/>
              </a:defRPr>
            </a:lvl7pPr>
            <a:lvl8pPr marL="2970213" indent="-222250" algn="l" rtl="0" eaLnBrk="1" fontAlgn="base" hangingPunct="1">
              <a:spcBef>
                <a:spcPct val="30000"/>
              </a:spcBef>
              <a:spcAft>
                <a:spcPct val="0"/>
              </a:spcAft>
              <a:buClr>
                <a:srgbClr val="B0B1B3"/>
              </a:buClr>
              <a:buFont typeface="Wingdings" pitchFamily="2" charset="2"/>
              <a:buChar char="§"/>
              <a:defRPr sz="2000">
                <a:solidFill>
                  <a:srgbClr val="EFF7FF"/>
                </a:solidFill>
                <a:latin typeface="+mn-lt"/>
              </a:defRPr>
            </a:lvl8pPr>
            <a:lvl9pPr marL="3427413" indent="-222250" algn="l" rtl="0" eaLnBrk="1" fontAlgn="base" hangingPunct="1">
              <a:spcBef>
                <a:spcPct val="30000"/>
              </a:spcBef>
              <a:spcAft>
                <a:spcPct val="0"/>
              </a:spcAft>
              <a:buClr>
                <a:srgbClr val="B0B1B3"/>
              </a:buClr>
              <a:buFont typeface="Wingdings" pitchFamily="2" charset="2"/>
              <a:buChar char="§"/>
              <a:defRPr sz="2000">
                <a:solidFill>
                  <a:srgbClr val="EFF7FF"/>
                </a:solidFill>
                <a:latin typeface="+mn-lt"/>
              </a:defRPr>
            </a:lvl9pPr>
          </a:lstStyle>
          <a:p>
            <a:pPr marL="0" marR="0" lvl="0" indent="0" algn="l" defTabSz="685800" rtl="0" eaLnBrk="1" fontAlgn="auto" latinLnBrk="0" hangingPunct="1">
              <a:lnSpc>
                <a:spcPct val="100000"/>
              </a:lnSpc>
              <a:spcBef>
                <a:spcPts val="750"/>
              </a:spcBef>
              <a:spcAft>
                <a:spcPts val="800"/>
              </a:spcAft>
              <a:buClrTx/>
              <a:buSzTx/>
              <a:buFont typeface="Wingdings" pitchFamily="2" charset="2"/>
              <a:buNone/>
              <a:tabLst/>
              <a:defRPr/>
            </a:pPr>
            <a:r>
              <a:rPr kumimoji="0" lang="en-US" sz="1800" b="1" i="0" u="none" strike="noStrike" kern="1200" cap="none" spc="0" normalizeH="0" baseline="0" noProof="0">
                <a:ln>
                  <a:noFill/>
                </a:ln>
                <a:solidFill>
                  <a:prstClr val="black"/>
                </a:solidFill>
                <a:effectLst/>
                <a:uLnTx/>
                <a:uFillTx/>
                <a:latin typeface="Arial"/>
                <a:ea typeface="+mn-ea"/>
                <a:cs typeface="Arial" panose="020B0604020202020204" pitchFamily="34" charset="0"/>
              </a:rPr>
              <a:t>CISA mission</a:t>
            </a:r>
            <a:r>
              <a:rPr kumimoji="0" lang="en-US" sz="1800" b="0" i="0" u="none" strike="noStrike" kern="1200" cap="none" spc="0" normalizeH="0" baseline="0" noProof="0">
                <a:ln>
                  <a:noFill/>
                </a:ln>
                <a:solidFill>
                  <a:prstClr val="black"/>
                </a:solidFill>
                <a:effectLst/>
                <a:uLnTx/>
                <a:uFillTx/>
                <a:latin typeface="Arial"/>
                <a:ea typeface="+mn-ea"/>
                <a:cs typeface="Arial" panose="020B0604020202020204" pitchFamily="34" charset="0"/>
              </a:rPr>
              <a:t>: Lead the collaborative national effort to strengthen the security and resilience of America’s critical infrastructure</a:t>
            </a:r>
          </a:p>
          <a:p>
            <a:pPr marL="0" marR="0" lvl="0" indent="0" algn="l" defTabSz="685800" rtl="0" eaLnBrk="1" fontAlgn="auto" latinLnBrk="0" hangingPunct="1">
              <a:lnSpc>
                <a:spcPct val="100000"/>
              </a:lnSpc>
              <a:spcBef>
                <a:spcPts val="750"/>
              </a:spcBef>
              <a:spcAft>
                <a:spcPts val="800"/>
              </a:spcAft>
              <a:buClrTx/>
              <a:buSzTx/>
              <a:buFont typeface="Wingdings" pitchFamily="2" charset="2"/>
              <a:buNone/>
              <a:tabLst/>
              <a:defRPr/>
            </a:pPr>
            <a:r>
              <a:rPr kumimoji="0" lang="en-US" sz="1800" b="0" i="0" u="none" strike="noStrike" kern="1200" cap="none" spc="0" normalizeH="0" baseline="0" noProof="0">
                <a:ln>
                  <a:noFill/>
                </a:ln>
                <a:solidFill>
                  <a:prstClr val="black"/>
                </a:solidFill>
                <a:effectLst/>
                <a:uLnTx/>
                <a:uFillTx/>
                <a:latin typeface="Arial"/>
                <a:ea typeface="+mn-ea"/>
                <a:cs typeface="Arial" panose="020B0604020202020204" pitchFamily="34" charset="0"/>
              </a:rPr>
              <a:t>In support of that mission: Cybersecurity Advisors (CSAs):</a:t>
            </a:r>
          </a:p>
          <a:p>
            <a:pPr marL="628650" marR="0" lvl="1" indent="-285750" algn="l" defTabSz="685800" rtl="0" eaLnBrk="1" fontAlgn="auto" latinLnBrk="0" hangingPunct="1">
              <a:lnSpc>
                <a:spcPct val="100000"/>
              </a:lnSpc>
              <a:spcBef>
                <a:spcPts val="375"/>
              </a:spcBef>
              <a:spcAft>
                <a:spcPts val="800"/>
              </a:spcAft>
              <a:buClrTx/>
              <a:buSzTx/>
              <a:buFont typeface="Arial" panose="020B0604020202020204" pitchFamily="34" charset="0"/>
              <a:buChar char="•"/>
              <a:tabLst/>
              <a:defRPr/>
            </a:pPr>
            <a:r>
              <a:rPr kumimoji="0" lang="en-US" sz="1800" b="1" i="0" u="none" strike="noStrike" kern="1200" cap="none" spc="0" normalizeH="0" baseline="0" noProof="0">
                <a:ln>
                  <a:noFill/>
                </a:ln>
                <a:solidFill>
                  <a:prstClr val="black"/>
                </a:solidFill>
                <a:effectLst/>
                <a:uLnTx/>
                <a:uFillTx/>
                <a:latin typeface="Arial"/>
                <a:ea typeface="+mn-ea"/>
                <a:cs typeface="Arial" panose="020B0604020202020204" pitchFamily="34" charset="0"/>
              </a:rPr>
              <a:t>Assess</a:t>
            </a:r>
            <a:r>
              <a:rPr kumimoji="0" lang="en-US" sz="1800" b="0" i="0" u="none" strike="noStrike" kern="1200" cap="none" spc="0" normalizeH="0" baseline="0" noProof="0">
                <a:ln>
                  <a:noFill/>
                </a:ln>
                <a:solidFill>
                  <a:prstClr val="black"/>
                </a:solidFill>
                <a:effectLst/>
                <a:uLnTx/>
                <a:uFillTx/>
                <a:latin typeface="Arial"/>
                <a:ea typeface="+mn-ea"/>
                <a:cs typeface="Arial" panose="020B0604020202020204" pitchFamily="34" charset="0"/>
              </a:rPr>
              <a:t>: Evaluate critical infrastructure cyber risk.</a:t>
            </a:r>
          </a:p>
          <a:p>
            <a:pPr marL="628650" marR="0" lvl="1" indent="-285750" algn="l" defTabSz="685800" rtl="0" eaLnBrk="1" fontAlgn="auto" latinLnBrk="0" hangingPunct="1">
              <a:lnSpc>
                <a:spcPct val="100000"/>
              </a:lnSpc>
              <a:spcBef>
                <a:spcPts val="375"/>
              </a:spcBef>
              <a:spcAft>
                <a:spcPts val="800"/>
              </a:spcAft>
              <a:buClrTx/>
              <a:buSzTx/>
              <a:buFont typeface="Arial" panose="020B0604020202020204" pitchFamily="34" charset="0"/>
              <a:buChar char="•"/>
              <a:tabLst/>
              <a:defRPr/>
            </a:pPr>
            <a:r>
              <a:rPr kumimoji="0" lang="en-US" sz="1800" b="1" i="0" u="none" strike="noStrike" kern="1200" cap="none" spc="0" normalizeH="0" baseline="0" noProof="0">
                <a:ln>
                  <a:noFill/>
                </a:ln>
                <a:solidFill>
                  <a:prstClr val="black"/>
                </a:solidFill>
                <a:effectLst/>
                <a:uLnTx/>
                <a:uFillTx/>
                <a:latin typeface="Arial"/>
                <a:ea typeface="+mn-ea"/>
                <a:cs typeface="Arial" panose="020B0604020202020204" pitchFamily="34" charset="0"/>
              </a:rPr>
              <a:t>Promote</a:t>
            </a:r>
            <a:r>
              <a:rPr kumimoji="0" lang="en-US" sz="1800" b="0" i="0" u="none" strike="noStrike" kern="1200" cap="none" spc="0" normalizeH="0" baseline="0" noProof="0">
                <a:ln>
                  <a:noFill/>
                </a:ln>
                <a:solidFill>
                  <a:prstClr val="black"/>
                </a:solidFill>
                <a:effectLst/>
                <a:uLnTx/>
                <a:uFillTx/>
                <a:latin typeface="Arial"/>
                <a:ea typeface="+mn-ea"/>
                <a:cs typeface="Arial" panose="020B0604020202020204" pitchFamily="34" charset="0"/>
              </a:rPr>
              <a:t>: Encourage best practices and risk mitigation strategies. </a:t>
            </a:r>
          </a:p>
          <a:p>
            <a:pPr marL="628650" marR="0" lvl="1" indent="-285750" algn="l" defTabSz="685800" rtl="0" eaLnBrk="1" fontAlgn="auto" latinLnBrk="0" hangingPunct="1">
              <a:lnSpc>
                <a:spcPct val="100000"/>
              </a:lnSpc>
              <a:spcBef>
                <a:spcPts val="375"/>
              </a:spcBef>
              <a:spcAft>
                <a:spcPts val="800"/>
              </a:spcAft>
              <a:buClrTx/>
              <a:buSzTx/>
              <a:buFont typeface="Arial" panose="020B0604020202020204" pitchFamily="34" charset="0"/>
              <a:buChar char="•"/>
              <a:tabLst/>
              <a:defRPr/>
            </a:pPr>
            <a:r>
              <a:rPr kumimoji="0" lang="en-US" sz="1800" b="1" i="0" u="none" strike="noStrike" kern="1200" cap="none" spc="0" normalizeH="0" baseline="0" noProof="0">
                <a:ln>
                  <a:noFill/>
                </a:ln>
                <a:solidFill>
                  <a:prstClr val="black"/>
                </a:solidFill>
                <a:effectLst/>
                <a:uLnTx/>
                <a:uFillTx/>
                <a:latin typeface="Arial"/>
                <a:ea typeface="+mn-ea"/>
                <a:cs typeface="Arial" panose="020B0604020202020204" pitchFamily="34" charset="0"/>
              </a:rPr>
              <a:t>Build</a:t>
            </a:r>
            <a:r>
              <a:rPr kumimoji="0" lang="en-US" sz="1800" b="0" i="0" u="none" strike="noStrike" kern="1200" cap="none" spc="0" normalizeH="0" baseline="0" noProof="0">
                <a:ln>
                  <a:noFill/>
                </a:ln>
                <a:solidFill>
                  <a:prstClr val="black"/>
                </a:solidFill>
                <a:effectLst/>
                <a:uLnTx/>
                <a:uFillTx/>
                <a:latin typeface="Arial"/>
                <a:ea typeface="+mn-ea"/>
                <a:cs typeface="Arial" panose="020B0604020202020204" pitchFamily="34" charset="0"/>
              </a:rPr>
              <a:t>: Initiate, develop capacity, and support cyber communities-of-interest and working groups.</a:t>
            </a:r>
          </a:p>
          <a:p>
            <a:pPr marL="628650" marR="0" lvl="1" indent="-285750" algn="l" defTabSz="685800" rtl="0" eaLnBrk="1" fontAlgn="auto" latinLnBrk="0" hangingPunct="1">
              <a:lnSpc>
                <a:spcPct val="100000"/>
              </a:lnSpc>
              <a:spcBef>
                <a:spcPts val="375"/>
              </a:spcBef>
              <a:spcAft>
                <a:spcPts val="800"/>
              </a:spcAft>
              <a:buClrTx/>
              <a:buSzTx/>
              <a:buFont typeface="Arial" panose="020B0604020202020204" pitchFamily="34" charset="0"/>
              <a:buChar char="•"/>
              <a:tabLst/>
              <a:defRPr/>
            </a:pPr>
            <a:r>
              <a:rPr kumimoji="0" lang="en-US" sz="1800" b="1" i="0" u="none" strike="noStrike" kern="1200" cap="none" spc="0" normalizeH="0" baseline="0" noProof="0">
                <a:ln>
                  <a:noFill/>
                </a:ln>
                <a:solidFill>
                  <a:prstClr val="black"/>
                </a:solidFill>
                <a:effectLst/>
                <a:uLnTx/>
                <a:uFillTx/>
                <a:latin typeface="Arial"/>
                <a:ea typeface="+mn-ea"/>
                <a:cs typeface="Arial" panose="020B0604020202020204" pitchFamily="34" charset="0"/>
              </a:rPr>
              <a:t>Educate</a:t>
            </a:r>
            <a:r>
              <a:rPr kumimoji="0" lang="en-US" sz="1800" b="0" i="0" u="none" strike="noStrike" kern="1200" cap="none" spc="0" normalizeH="0" baseline="0" noProof="0">
                <a:ln>
                  <a:noFill/>
                </a:ln>
                <a:solidFill>
                  <a:prstClr val="black"/>
                </a:solidFill>
                <a:effectLst/>
                <a:uLnTx/>
                <a:uFillTx/>
                <a:latin typeface="Arial"/>
                <a:ea typeface="+mn-ea"/>
                <a:cs typeface="Arial" panose="020B0604020202020204" pitchFamily="34" charset="0"/>
              </a:rPr>
              <a:t>: Inform and raise awareness.</a:t>
            </a:r>
          </a:p>
          <a:p>
            <a:pPr marL="628650" marR="0" lvl="1" indent="-285750" algn="l" defTabSz="685800" rtl="0" eaLnBrk="1" fontAlgn="auto" latinLnBrk="0" hangingPunct="1">
              <a:lnSpc>
                <a:spcPct val="100000"/>
              </a:lnSpc>
              <a:spcBef>
                <a:spcPts val="375"/>
              </a:spcBef>
              <a:spcAft>
                <a:spcPts val="800"/>
              </a:spcAft>
              <a:buClrTx/>
              <a:buSzTx/>
              <a:buFont typeface="Arial" panose="020B0604020202020204" pitchFamily="34" charset="0"/>
              <a:buChar char="•"/>
              <a:tabLst/>
              <a:defRPr/>
            </a:pPr>
            <a:r>
              <a:rPr kumimoji="0" lang="en-US" sz="1800" b="1" i="0" u="none" strike="noStrike" kern="1200" cap="none" spc="0" normalizeH="0" baseline="0" noProof="0">
                <a:ln>
                  <a:noFill/>
                </a:ln>
                <a:solidFill>
                  <a:prstClr val="black"/>
                </a:solidFill>
                <a:effectLst/>
                <a:uLnTx/>
                <a:uFillTx/>
                <a:latin typeface="Arial"/>
                <a:ea typeface="+mn-ea"/>
                <a:cs typeface="Arial" panose="020B0604020202020204" pitchFamily="34" charset="0"/>
              </a:rPr>
              <a:t>Listen</a:t>
            </a:r>
            <a:r>
              <a:rPr kumimoji="0" lang="en-US" sz="1800" b="0" i="0" u="none" strike="noStrike" kern="1200" cap="none" spc="0" normalizeH="0" baseline="0" noProof="0">
                <a:ln>
                  <a:noFill/>
                </a:ln>
                <a:solidFill>
                  <a:prstClr val="black"/>
                </a:solidFill>
                <a:effectLst/>
                <a:uLnTx/>
                <a:uFillTx/>
                <a:latin typeface="Arial"/>
                <a:ea typeface="+mn-ea"/>
                <a:cs typeface="Arial" panose="020B0604020202020204" pitchFamily="34" charset="0"/>
              </a:rPr>
              <a:t>: Collect stakeholder requirements.</a:t>
            </a:r>
          </a:p>
          <a:p>
            <a:pPr marL="628650" marR="0" lvl="1" indent="-285750" algn="l" defTabSz="685800" rtl="0" eaLnBrk="1" fontAlgn="auto" latinLnBrk="0" hangingPunct="1">
              <a:lnSpc>
                <a:spcPct val="100000"/>
              </a:lnSpc>
              <a:spcBef>
                <a:spcPts val="375"/>
              </a:spcBef>
              <a:spcAft>
                <a:spcPts val="800"/>
              </a:spcAft>
              <a:buClrTx/>
              <a:buSzTx/>
              <a:buFont typeface="Arial" panose="020B0604020202020204" pitchFamily="34" charset="0"/>
              <a:buChar char="•"/>
              <a:tabLst/>
              <a:defRPr/>
            </a:pPr>
            <a:r>
              <a:rPr kumimoji="0" lang="en-US" sz="1800" b="1" i="0" u="none" strike="noStrike" kern="1200" cap="none" spc="0" normalizeH="0" baseline="0" noProof="0">
                <a:ln>
                  <a:noFill/>
                </a:ln>
                <a:solidFill>
                  <a:prstClr val="black"/>
                </a:solidFill>
                <a:effectLst/>
                <a:uLnTx/>
                <a:uFillTx/>
                <a:latin typeface="Arial"/>
                <a:ea typeface="+mn-ea"/>
                <a:cs typeface="Arial" panose="020B0604020202020204" pitchFamily="34" charset="0"/>
              </a:rPr>
              <a:t>Coordinate</a:t>
            </a:r>
            <a:r>
              <a:rPr kumimoji="0" lang="en-US" sz="1800" b="0" i="0" u="none" strike="noStrike" kern="1200" cap="none" spc="0" normalizeH="0" baseline="0" noProof="0">
                <a:ln>
                  <a:noFill/>
                </a:ln>
                <a:solidFill>
                  <a:prstClr val="black"/>
                </a:solidFill>
                <a:effectLst/>
                <a:uLnTx/>
                <a:uFillTx/>
                <a:latin typeface="Arial"/>
                <a:ea typeface="+mn-ea"/>
                <a:cs typeface="Arial" panose="020B0604020202020204" pitchFamily="34" charset="0"/>
              </a:rPr>
              <a:t>: Bring together incident support and lessons learned.</a:t>
            </a:r>
          </a:p>
          <a:p>
            <a:pPr marL="0" marR="0" lvl="0" indent="0" algn="l" defTabSz="914400" rtl="0" eaLnBrk="1" fontAlgn="base" latinLnBrk="0" hangingPunct="1">
              <a:lnSpc>
                <a:spcPct val="100000"/>
              </a:lnSpc>
              <a:spcBef>
                <a:spcPct val="60000"/>
              </a:spcBef>
              <a:spcAft>
                <a:spcPct val="0"/>
              </a:spcAft>
              <a:buClr>
                <a:srgbClr val="B0B1B3"/>
              </a:buClr>
              <a:buSzTx/>
              <a:buFont typeface="Wingdings" pitchFamily="2" charset="2"/>
              <a:buNone/>
              <a:tabLst/>
              <a:defRPr/>
            </a:pPr>
            <a:endParaRPr kumimoji="0" lang="en-US" sz="2000" b="0" i="0" u="none" strike="noStrike" kern="0" cap="none" spc="0" normalizeH="0" baseline="0" noProof="0" dirty="0">
              <a:ln>
                <a:noFill/>
              </a:ln>
              <a:solidFill>
                <a:srgbClr val="EFF7FF"/>
              </a:solidFill>
              <a:effectLst/>
              <a:uLnTx/>
              <a:uFillTx/>
              <a:latin typeface="Arial"/>
              <a:ea typeface="+mn-ea"/>
              <a:cs typeface="+mn-cs"/>
            </a:endParaRPr>
          </a:p>
        </p:txBody>
      </p:sp>
    </p:spTree>
    <p:extLst>
      <p:ext uri="{BB962C8B-B14F-4D97-AF65-F5344CB8AC3E}">
        <p14:creationId xmlns:p14="http://schemas.microsoft.com/office/powerpoint/2010/main" val="38955028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36EA8EE-5AD1-4D7B-AD5E-42057D93E6DD}"/>
              </a:ext>
            </a:extLst>
          </p:cNvPr>
          <p:cNvSpPr>
            <a:spLocks noGrp="1"/>
          </p:cNvSpPr>
          <p:nvPr>
            <p:ph idx="1"/>
          </p:nvPr>
        </p:nvSpPr>
        <p:spPr>
          <a:xfrm>
            <a:off x="609600" y="1600201"/>
            <a:ext cx="10972800" cy="3124199"/>
          </a:xfrm>
        </p:spPr>
        <p:txBody>
          <a:bodyPr/>
          <a:lstStyle/>
          <a:p>
            <a:r>
              <a:rPr lang="en-US" dirty="0"/>
              <a:t>Scenario-based network penetration testing </a:t>
            </a:r>
          </a:p>
          <a:p>
            <a:r>
              <a:rPr lang="en-US" dirty="0"/>
              <a:t>Web application testing </a:t>
            </a:r>
          </a:p>
          <a:p>
            <a:r>
              <a:rPr lang="en-US" dirty="0"/>
              <a:t>Social engineering testing </a:t>
            </a:r>
          </a:p>
          <a:p>
            <a:r>
              <a:rPr lang="en-US" dirty="0"/>
              <a:t>Wireless testing </a:t>
            </a:r>
          </a:p>
          <a:p>
            <a:r>
              <a:rPr lang="en-US" dirty="0"/>
              <a:t>Configuration reviews of servers and databases </a:t>
            </a:r>
          </a:p>
          <a:p>
            <a:r>
              <a:rPr lang="en-US" dirty="0"/>
              <a:t>Detection and response capability evaluation </a:t>
            </a:r>
          </a:p>
          <a:p>
            <a:pPr marL="0" indent="0">
              <a:buNone/>
            </a:pPr>
            <a:r>
              <a:rPr lang="en-US" dirty="0"/>
              <a:t>“It’s a pen test”</a:t>
            </a:r>
          </a:p>
          <a:p>
            <a:endParaRPr lang="en-US" dirty="0"/>
          </a:p>
        </p:txBody>
      </p:sp>
      <p:sp>
        <p:nvSpPr>
          <p:cNvPr id="3" name="Title 2">
            <a:extLst>
              <a:ext uri="{FF2B5EF4-FFF2-40B4-BE49-F238E27FC236}">
                <a16:creationId xmlns:a16="http://schemas.microsoft.com/office/drawing/2014/main" id="{601BD010-F39C-4FBB-8CB7-B17C54397414}"/>
              </a:ext>
            </a:extLst>
          </p:cNvPr>
          <p:cNvSpPr>
            <a:spLocks noGrp="1"/>
          </p:cNvSpPr>
          <p:nvPr>
            <p:ph type="ctrTitle"/>
          </p:nvPr>
        </p:nvSpPr>
        <p:spPr/>
        <p:txBody>
          <a:bodyPr/>
          <a:lstStyle/>
          <a:p>
            <a:r>
              <a:rPr lang="en-US" dirty="0"/>
              <a:t>RISK &amp; VULNERABILITY ASSESSMENT	</a:t>
            </a:r>
          </a:p>
        </p:txBody>
      </p:sp>
      <p:sp>
        <p:nvSpPr>
          <p:cNvPr id="4" name="Slide Number Placeholder 3">
            <a:extLst>
              <a:ext uri="{FF2B5EF4-FFF2-40B4-BE49-F238E27FC236}">
                <a16:creationId xmlns:a16="http://schemas.microsoft.com/office/drawing/2014/main" id="{67CF5199-7B72-4C5E-B4F3-1F7D4E1251B0}"/>
              </a:ext>
            </a:extLst>
          </p:cNvPr>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E5B367E4-E490-5D4C-B162-F1E62EFCCBB8}" type="slidenum">
              <a:rPr kumimoji="0" lang="en-US" altLang="en-US" sz="1200" b="1" i="0" u="none" strike="noStrike" kern="1200" cap="none" spc="0" normalizeH="0" baseline="0" noProof="0" smtClean="0">
                <a:ln>
                  <a:noFill/>
                </a:ln>
                <a:solidFill>
                  <a:srgbClr val="5A5B5D"/>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17</a:t>
            </a:fld>
            <a:endParaRPr kumimoji="0" lang="en-US" altLang="en-US" sz="1200" b="1" i="0" u="none" strike="noStrike" kern="1200" cap="none" spc="0" normalizeH="0" baseline="0" noProof="0" dirty="0">
              <a:ln>
                <a:noFill/>
              </a:ln>
              <a:solidFill>
                <a:srgbClr val="5A5B5D"/>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6494299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AB53A76-2A26-4CDA-A609-F6E0636FE47C}"/>
              </a:ext>
            </a:extLst>
          </p:cNvPr>
          <p:cNvSpPr>
            <a:spLocks noGrp="1"/>
          </p:cNvSpPr>
          <p:nvPr>
            <p:ph idx="1"/>
          </p:nvPr>
        </p:nvSpPr>
        <p:spPr>
          <a:xfrm>
            <a:off x="381000" y="1295400"/>
            <a:ext cx="6477000" cy="4648200"/>
          </a:xfrm>
        </p:spPr>
        <p:txBody>
          <a:bodyPr/>
          <a:lstStyle/>
          <a:p>
            <a:endParaRPr lang="en-US" dirty="0"/>
          </a:p>
          <a:p>
            <a:r>
              <a:rPr lang="en-US" dirty="0"/>
              <a:t>Most of the successful attacks proved to be methods commonly used by threat actors, e.g., phishing, use of default credentials. </a:t>
            </a:r>
          </a:p>
          <a:p>
            <a:r>
              <a:rPr lang="en-US" dirty="0"/>
              <a:t>The list of tools and techniques used to conduct these common attacks is ever changing. </a:t>
            </a:r>
          </a:p>
          <a:p>
            <a:r>
              <a:rPr lang="en-US" dirty="0"/>
              <a:t>Many of the organizations exhibited the same weaknesses. </a:t>
            </a:r>
          </a:p>
        </p:txBody>
      </p:sp>
      <p:sp>
        <p:nvSpPr>
          <p:cNvPr id="3" name="Title 2">
            <a:extLst>
              <a:ext uri="{FF2B5EF4-FFF2-40B4-BE49-F238E27FC236}">
                <a16:creationId xmlns:a16="http://schemas.microsoft.com/office/drawing/2014/main" id="{5064767A-9772-4FE7-A863-C93FE39D91DD}"/>
              </a:ext>
            </a:extLst>
          </p:cNvPr>
          <p:cNvSpPr>
            <a:spLocks noGrp="1"/>
          </p:cNvSpPr>
          <p:nvPr>
            <p:ph type="ctrTitle"/>
          </p:nvPr>
        </p:nvSpPr>
        <p:spPr/>
        <p:txBody>
          <a:bodyPr/>
          <a:lstStyle/>
          <a:p>
            <a:r>
              <a:rPr lang="en-US" dirty="0"/>
              <a:t>REVIEW OF 2020 </a:t>
            </a:r>
          </a:p>
        </p:txBody>
      </p:sp>
      <p:sp>
        <p:nvSpPr>
          <p:cNvPr id="4" name="Slide Number Placeholder 3">
            <a:extLst>
              <a:ext uri="{FF2B5EF4-FFF2-40B4-BE49-F238E27FC236}">
                <a16:creationId xmlns:a16="http://schemas.microsoft.com/office/drawing/2014/main" id="{2A047C81-3076-455E-A074-9B1231D3147A}"/>
              </a:ext>
            </a:extLst>
          </p:cNvPr>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E5B367E4-E490-5D4C-B162-F1E62EFCCBB8}" type="slidenum">
              <a:rPr kumimoji="0" lang="en-US" altLang="en-US" sz="1200" b="1" i="0" u="none" strike="noStrike" kern="1200" cap="none" spc="0" normalizeH="0" baseline="0" noProof="0" smtClean="0">
                <a:ln>
                  <a:noFill/>
                </a:ln>
                <a:solidFill>
                  <a:srgbClr val="5A5B5D"/>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18</a:t>
            </a:fld>
            <a:endParaRPr kumimoji="0" lang="en-US" altLang="en-US" sz="1200" b="1" i="0" u="none" strike="noStrike" kern="1200" cap="none" spc="0" normalizeH="0" baseline="0" noProof="0" dirty="0">
              <a:ln>
                <a:noFill/>
              </a:ln>
              <a:solidFill>
                <a:srgbClr val="5A5B5D"/>
              </a:solidFill>
              <a:effectLst/>
              <a:uLnTx/>
              <a:uFillTx/>
              <a:latin typeface="Arial" panose="020B0604020202020204" pitchFamily="34" charset="0"/>
              <a:ea typeface="+mn-ea"/>
              <a:cs typeface="+mn-cs"/>
            </a:endParaRPr>
          </a:p>
        </p:txBody>
      </p:sp>
      <p:pic>
        <p:nvPicPr>
          <p:cNvPr id="5" name="Picture 4">
            <a:extLst>
              <a:ext uri="{FF2B5EF4-FFF2-40B4-BE49-F238E27FC236}">
                <a16:creationId xmlns:a16="http://schemas.microsoft.com/office/drawing/2014/main" id="{60B0A815-15D3-4783-9AF1-4719A1C08D7C}"/>
              </a:ext>
            </a:extLst>
          </p:cNvPr>
          <p:cNvPicPr>
            <a:picLocks noChangeAspect="1"/>
          </p:cNvPicPr>
          <p:nvPr/>
        </p:nvPicPr>
        <p:blipFill>
          <a:blip r:embed="rId3"/>
          <a:stretch>
            <a:fillRect/>
          </a:stretch>
        </p:blipFill>
        <p:spPr>
          <a:xfrm>
            <a:off x="6737139" y="1295400"/>
            <a:ext cx="4947475" cy="4114800"/>
          </a:xfrm>
          <a:prstGeom prst="rect">
            <a:avLst/>
          </a:prstGeom>
        </p:spPr>
      </p:pic>
    </p:spTree>
    <p:extLst>
      <p:ext uri="{BB962C8B-B14F-4D97-AF65-F5344CB8AC3E}">
        <p14:creationId xmlns:p14="http://schemas.microsoft.com/office/powerpoint/2010/main" val="9572424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7F99343-80C9-4212-BB70-059F0680EF9F}"/>
              </a:ext>
            </a:extLst>
          </p:cNvPr>
          <p:cNvSpPr>
            <a:spLocks noGrp="1"/>
          </p:cNvSpPr>
          <p:nvPr>
            <p:ph idx="1"/>
          </p:nvPr>
        </p:nvSpPr>
        <p:spPr/>
        <p:txBody>
          <a:bodyPr/>
          <a:lstStyle/>
          <a:p>
            <a:r>
              <a:rPr lang="en-US" b="1" dirty="0"/>
              <a:t>Phishing:</a:t>
            </a:r>
            <a:r>
              <a:rPr lang="en-US" dirty="0"/>
              <a:t> While conducting assessments, the RVA team obtained initial access using phishing links 49% of the time and phishing attachments 9.8% of the time.</a:t>
            </a:r>
          </a:p>
          <a:p>
            <a:r>
              <a:rPr lang="en-US" b="1" dirty="0"/>
              <a:t>Exploit Public-Facing Applications: </a:t>
            </a:r>
            <a:r>
              <a:rPr lang="en-US" dirty="0"/>
              <a:t>Attacks on public-facing applications made up 11.8% of successful attempts at gaining initial entry during RVAs. </a:t>
            </a:r>
          </a:p>
          <a:p>
            <a:r>
              <a:rPr lang="en-US" b="1" dirty="0"/>
              <a:t>Valid Accounts: </a:t>
            </a:r>
            <a:r>
              <a:rPr lang="en-US" dirty="0"/>
              <a:t>The use of legitimate accounts made up 11.8% of successful attempts at gaining initial entry during RVAs. </a:t>
            </a:r>
          </a:p>
        </p:txBody>
      </p:sp>
      <p:sp>
        <p:nvSpPr>
          <p:cNvPr id="3" name="Title 2">
            <a:extLst>
              <a:ext uri="{FF2B5EF4-FFF2-40B4-BE49-F238E27FC236}">
                <a16:creationId xmlns:a16="http://schemas.microsoft.com/office/drawing/2014/main" id="{59B406C2-08FA-497D-A136-A1A895C4421F}"/>
              </a:ext>
            </a:extLst>
          </p:cNvPr>
          <p:cNvSpPr>
            <a:spLocks noGrp="1"/>
          </p:cNvSpPr>
          <p:nvPr>
            <p:ph type="ctrTitle"/>
          </p:nvPr>
        </p:nvSpPr>
        <p:spPr/>
        <p:txBody>
          <a:bodyPr/>
          <a:lstStyle/>
          <a:p>
            <a:r>
              <a:rPr lang="en-US" dirty="0"/>
              <a:t>Initial Access</a:t>
            </a:r>
          </a:p>
        </p:txBody>
      </p:sp>
      <p:sp>
        <p:nvSpPr>
          <p:cNvPr id="4" name="Slide Number Placeholder 3">
            <a:extLst>
              <a:ext uri="{FF2B5EF4-FFF2-40B4-BE49-F238E27FC236}">
                <a16:creationId xmlns:a16="http://schemas.microsoft.com/office/drawing/2014/main" id="{0A766003-D7AB-4A4D-9CA3-14432D8269AC}"/>
              </a:ext>
            </a:extLst>
          </p:cNvPr>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E5B367E4-E490-5D4C-B162-F1E62EFCCBB8}" type="slidenum">
              <a:rPr kumimoji="0" lang="en-US" altLang="en-US" sz="1200" b="1" i="0" u="none" strike="noStrike" kern="1200" cap="none" spc="0" normalizeH="0" baseline="0" noProof="0" smtClean="0">
                <a:ln>
                  <a:noFill/>
                </a:ln>
                <a:solidFill>
                  <a:srgbClr val="5A5B5D"/>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19</a:t>
            </a:fld>
            <a:endParaRPr kumimoji="0" lang="en-US" altLang="en-US" sz="1200" b="1" i="0" u="none" strike="noStrike" kern="1200" cap="none" spc="0" normalizeH="0" baseline="0" noProof="0" dirty="0">
              <a:ln>
                <a:noFill/>
              </a:ln>
              <a:solidFill>
                <a:srgbClr val="5A5B5D"/>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3473559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State of Cyber Security</a:t>
            </a:r>
          </a:p>
        </p:txBody>
      </p:sp>
      <p:sp>
        <p:nvSpPr>
          <p:cNvPr id="3" name="Content Placeholder 2"/>
          <p:cNvSpPr>
            <a:spLocks noGrp="1"/>
          </p:cNvSpPr>
          <p:nvPr>
            <p:ph idx="1"/>
          </p:nvPr>
        </p:nvSpPr>
        <p:spPr>
          <a:xfrm>
            <a:off x="2209800" y="826728"/>
            <a:ext cx="8001000" cy="4525963"/>
          </a:xfrm>
        </p:spPr>
        <p:txBody>
          <a:bodyPr/>
          <a:lstStyle/>
          <a:p>
            <a:r>
              <a:rPr lang="en-US" sz="2000" dirty="0"/>
              <a:t>Ransomware attacks on Governments and other large organizations continue.  Recent attacks :</a:t>
            </a:r>
          </a:p>
          <a:p>
            <a:pPr lvl="1"/>
            <a:r>
              <a:rPr lang="en-US" sz="1600" dirty="0"/>
              <a:t>Meat processor JBS</a:t>
            </a:r>
          </a:p>
          <a:p>
            <a:pPr lvl="1"/>
            <a:r>
              <a:rPr lang="en-US" sz="1600" dirty="0"/>
              <a:t>Colonial Pipeline</a:t>
            </a:r>
          </a:p>
          <a:p>
            <a:pPr lvl="1"/>
            <a:r>
              <a:rPr lang="en-US" sz="1600" dirty="0"/>
              <a:t>Houston Rockets</a:t>
            </a:r>
          </a:p>
          <a:p>
            <a:pPr lvl="1"/>
            <a:r>
              <a:rPr lang="en-US" sz="1600" dirty="0"/>
              <a:t>CNA Financials</a:t>
            </a:r>
          </a:p>
          <a:p>
            <a:pPr lvl="1"/>
            <a:r>
              <a:rPr lang="en-US" sz="1600" dirty="0"/>
              <a:t>Oldsmar, Florida Water Processing Plant</a:t>
            </a:r>
          </a:p>
          <a:p>
            <a:pPr lvl="1"/>
            <a:r>
              <a:rPr lang="en-US" sz="1600" dirty="0"/>
              <a:t>Baltimore</a:t>
            </a:r>
          </a:p>
          <a:p>
            <a:pPr lvl="1"/>
            <a:r>
              <a:rPr lang="en-US" sz="1600" dirty="0"/>
              <a:t>Kia Motors</a:t>
            </a:r>
          </a:p>
          <a:p>
            <a:pPr lvl="1"/>
            <a:r>
              <a:rPr lang="en-US" sz="1600" dirty="0"/>
              <a:t>Acer Computer Corporation</a:t>
            </a:r>
          </a:p>
          <a:p>
            <a:r>
              <a:rPr lang="en-US" sz="2000" dirty="0"/>
              <a:t>82 ransomware attacks against healthcare organizations</a:t>
            </a:r>
          </a:p>
          <a:p>
            <a:r>
              <a:rPr lang="en-US" sz="2000" dirty="0"/>
              <a:t>Attacks primarily from Russian groups: </a:t>
            </a:r>
            <a:r>
              <a:rPr lang="en-US" sz="2000" dirty="0" err="1"/>
              <a:t>REvil</a:t>
            </a:r>
            <a:r>
              <a:rPr lang="en-US" sz="2000" dirty="0"/>
              <a:t>, Evil Corp, </a:t>
            </a:r>
            <a:r>
              <a:rPr lang="en-US" sz="2000" dirty="0" err="1"/>
              <a:t>DarkSide</a:t>
            </a:r>
            <a:endParaRPr lang="en-US" sz="2000" dirty="0"/>
          </a:p>
          <a:p>
            <a:r>
              <a:rPr lang="en-US" sz="2000" dirty="0"/>
              <a:t>SolarWinds and Microsoft Exchange attacks occurred before the vulnerabilities were publicly released.</a:t>
            </a:r>
          </a:p>
          <a:p>
            <a:r>
              <a:rPr lang="en-US" sz="2000" b="1" dirty="0"/>
              <a:t>98% percent of cyber incidents involve preventable human error.</a:t>
            </a:r>
          </a:p>
          <a:p>
            <a:endParaRPr lang="en-US" sz="2000" dirty="0"/>
          </a:p>
          <a:p>
            <a:endParaRPr lang="en-US" sz="1600" dirty="0"/>
          </a:p>
          <a:p>
            <a:endParaRPr lang="en-US" sz="1600" dirty="0"/>
          </a:p>
          <a:p>
            <a:endParaRPr lang="en-US" sz="1600" dirty="0"/>
          </a:p>
        </p:txBody>
      </p:sp>
    </p:spTree>
    <p:extLst>
      <p:ext uri="{BB962C8B-B14F-4D97-AF65-F5344CB8AC3E}">
        <p14:creationId xmlns:p14="http://schemas.microsoft.com/office/powerpoint/2010/main" val="306253409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7F772E4-4E6B-4D9E-BDDF-7027E71E6690}"/>
              </a:ext>
            </a:extLst>
          </p:cNvPr>
          <p:cNvSpPr>
            <a:spLocks noGrp="1"/>
          </p:cNvSpPr>
          <p:nvPr>
            <p:ph idx="1"/>
          </p:nvPr>
        </p:nvSpPr>
        <p:spPr/>
        <p:txBody>
          <a:bodyPr/>
          <a:lstStyle/>
          <a:p>
            <a:r>
              <a:rPr lang="en-US" sz="2400" b="1" dirty="0">
                <a:solidFill>
                  <a:srgbClr val="000000"/>
                </a:solidFill>
                <a:latin typeface="Arial" panose="020B0604020202020204" pitchFamily="34" charset="0"/>
              </a:rPr>
              <a:t>Pass the Hash (</a:t>
            </a:r>
            <a:r>
              <a:rPr lang="en-US" sz="2400" b="1" dirty="0" err="1">
                <a:solidFill>
                  <a:srgbClr val="000000"/>
                </a:solidFill>
                <a:latin typeface="Arial" panose="020B0604020202020204" pitchFamily="34" charset="0"/>
              </a:rPr>
              <a:t>PtH</a:t>
            </a:r>
            <a:r>
              <a:rPr lang="en-US" sz="2400" b="1" dirty="0">
                <a:solidFill>
                  <a:srgbClr val="000000"/>
                </a:solidFill>
                <a:latin typeface="Arial" panose="020B0604020202020204" pitchFamily="34" charset="0"/>
              </a:rPr>
              <a:t>): </a:t>
            </a:r>
            <a:r>
              <a:rPr lang="en-US" sz="2400" dirty="0" err="1">
                <a:solidFill>
                  <a:srgbClr val="000000"/>
                </a:solidFill>
                <a:latin typeface="Arial" panose="020B0604020202020204" pitchFamily="34" charset="0"/>
              </a:rPr>
              <a:t>PtH</a:t>
            </a:r>
            <a:r>
              <a:rPr lang="en-US" sz="2400" dirty="0">
                <a:solidFill>
                  <a:srgbClr val="000000"/>
                </a:solidFill>
                <a:latin typeface="Arial" panose="020B0604020202020204" pitchFamily="34" charset="0"/>
              </a:rPr>
              <a:t> made up 29.8% of successful RVA attempts at lateral movement. </a:t>
            </a:r>
          </a:p>
          <a:p>
            <a:r>
              <a:rPr lang="en-US" b="1" dirty="0"/>
              <a:t>Remote Desktop Protocol (RDP): </a:t>
            </a:r>
            <a:r>
              <a:rPr lang="en-US" dirty="0"/>
              <a:t>The use of RDP (25% of successful attempts at lateral movement) allowed the assessment teams to expand their footprint within compromised networks by remotely accessing and controlling neighboring hosts from previously exploited systems. </a:t>
            </a:r>
          </a:p>
          <a:p>
            <a:r>
              <a:rPr lang="en-US" b="1" dirty="0"/>
              <a:t>Exploitation of Remote Services: </a:t>
            </a:r>
            <a:r>
              <a:rPr lang="en-US" dirty="0"/>
              <a:t>Remote services exhibiting coding errors were exploited from within the compromised network (11.9% of successful attempts at lateral movement). </a:t>
            </a:r>
          </a:p>
        </p:txBody>
      </p:sp>
      <p:sp>
        <p:nvSpPr>
          <p:cNvPr id="3" name="Title 2">
            <a:extLst>
              <a:ext uri="{FF2B5EF4-FFF2-40B4-BE49-F238E27FC236}">
                <a16:creationId xmlns:a16="http://schemas.microsoft.com/office/drawing/2014/main" id="{7BC3F2EC-8C3F-4AC3-AA46-16FAF892200F}"/>
              </a:ext>
            </a:extLst>
          </p:cNvPr>
          <p:cNvSpPr>
            <a:spLocks noGrp="1"/>
          </p:cNvSpPr>
          <p:nvPr>
            <p:ph type="ctrTitle"/>
          </p:nvPr>
        </p:nvSpPr>
        <p:spPr/>
        <p:txBody>
          <a:bodyPr/>
          <a:lstStyle/>
          <a:p>
            <a:r>
              <a:rPr lang="en-US" dirty="0"/>
              <a:t>Lateral Movement</a:t>
            </a:r>
          </a:p>
        </p:txBody>
      </p:sp>
      <p:sp>
        <p:nvSpPr>
          <p:cNvPr id="4" name="Slide Number Placeholder 3">
            <a:extLst>
              <a:ext uri="{FF2B5EF4-FFF2-40B4-BE49-F238E27FC236}">
                <a16:creationId xmlns:a16="http://schemas.microsoft.com/office/drawing/2014/main" id="{0BCA145D-E1C9-4E2A-9F09-9E407EAD951A}"/>
              </a:ext>
            </a:extLst>
          </p:cNvPr>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E5B367E4-E490-5D4C-B162-F1E62EFCCBB8}" type="slidenum">
              <a:rPr kumimoji="0" lang="en-US" altLang="en-US" sz="1200" b="1" i="0" u="none" strike="noStrike" kern="1200" cap="none" spc="0" normalizeH="0" baseline="0" noProof="0" smtClean="0">
                <a:ln>
                  <a:noFill/>
                </a:ln>
                <a:solidFill>
                  <a:srgbClr val="5A5B5D"/>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20</a:t>
            </a:fld>
            <a:endParaRPr kumimoji="0" lang="en-US" altLang="en-US" sz="1200" b="1" i="0" u="none" strike="noStrike" kern="1200" cap="none" spc="0" normalizeH="0" baseline="0" noProof="0" dirty="0">
              <a:ln>
                <a:noFill/>
              </a:ln>
              <a:solidFill>
                <a:srgbClr val="5A5B5D"/>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1857565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BC54526-DA3E-49B6-AC34-38D0DCF35BA8}"/>
              </a:ext>
            </a:extLst>
          </p:cNvPr>
          <p:cNvSpPr>
            <a:spLocks noGrp="1"/>
          </p:cNvSpPr>
          <p:nvPr>
            <p:ph idx="1"/>
          </p:nvPr>
        </p:nvSpPr>
        <p:spPr/>
        <p:txBody>
          <a:bodyPr/>
          <a:lstStyle/>
          <a:p>
            <a:r>
              <a:rPr lang="en-US" sz="2400" b="1" dirty="0">
                <a:solidFill>
                  <a:srgbClr val="000000"/>
                </a:solidFill>
                <a:latin typeface="Arial" panose="020B0604020202020204" pitchFamily="34" charset="0"/>
              </a:rPr>
              <a:t>Valid Accounts: </a:t>
            </a:r>
            <a:r>
              <a:rPr lang="en-US" sz="2400" dirty="0">
                <a:solidFill>
                  <a:srgbClr val="000000"/>
                </a:solidFill>
                <a:latin typeface="Arial" panose="020B0604020202020204" pitchFamily="34" charset="0"/>
              </a:rPr>
              <a:t>The assessment teams were able to escalate their level of privileged access during many of the RVA assessments conducted in 2020. The use of legitimate accounts made up the largest portion (37.5%) of the successful tactics used. </a:t>
            </a:r>
          </a:p>
          <a:p>
            <a:r>
              <a:rPr lang="en-US" b="1" dirty="0"/>
              <a:t>Exploitation for Privilege Escalation: </a:t>
            </a:r>
            <a:r>
              <a:rPr lang="en-US" dirty="0"/>
              <a:t>The assessment teams used exploitation techniques on 21.9% of their successful attempts at privilege escalation. </a:t>
            </a:r>
          </a:p>
          <a:p>
            <a:r>
              <a:rPr lang="en-US" b="1" dirty="0"/>
              <a:t>Token Impersonation: </a:t>
            </a:r>
            <a:r>
              <a:rPr lang="en-US" dirty="0"/>
              <a:t>The teams used copies of existing security tokens for 15.6% of successful RVA escalation techniques. </a:t>
            </a:r>
          </a:p>
        </p:txBody>
      </p:sp>
      <p:sp>
        <p:nvSpPr>
          <p:cNvPr id="3" name="Title 2">
            <a:extLst>
              <a:ext uri="{FF2B5EF4-FFF2-40B4-BE49-F238E27FC236}">
                <a16:creationId xmlns:a16="http://schemas.microsoft.com/office/drawing/2014/main" id="{9027CC3F-AF32-4F3F-B75B-7A8223E5C44D}"/>
              </a:ext>
            </a:extLst>
          </p:cNvPr>
          <p:cNvSpPr>
            <a:spLocks noGrp="1"/>
          </p:cNvSpPr>
          <p:nvPr>
            <p:ph type="ctrTitle"/>
          </p:nvPr>
        </p:nvSpPr>
        <p:spPr/>
        <p:txBody>
          <a:bodyPr/>
          <a:lstStyle/>
          <a:p>
            <a:r>
              <a:rPr lang="en-US" dirty="0"/>
              <a:t>Privilege Escalation</a:t>
            </a:r>
          </a:p>
        </p:txBody>
      </p:sp>
      <p:sp>
        <p:nvSpPr>
          <p:cNvPr id="4" name="Slide Number Placeholder 3">
            <a:extLst>
              <a:ext uri="{FF2B5EF4-FFF2-40B4-BE49-F238E27FC236}">
                <a16:creationId xmlns:a16="http://schemas.microsoft.com/office/drawing/2014/main" id="{A045CB69-8FD6-47BC-90E9-793EC5BEBD27}"/>
              </a:ext>
            </a:extLst>
          </p:cNvPr>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E5B367E4-E490-5D4C-B162-F1E62EFCCBB8}" type="slidenum">
              <a:rPr kumimoji="0" lang="en-US" altLang="en-US" sz="1200" b="1" i="0" u="none" strike="noStrike" kern="1200" cap="none" spc="0" normalizeH="0" baseline="0" noProof="0" smtClean="0">
                <a:ln>
                  <a:noFill/>
                </a:ln>
                <a:solidFill>
                  <a:srgbClr val="5A5B5D"/>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21</a:t>
            </a:fld>
            <a:endParaRPr kumimoji="0" lang="en-US" altLang="en-US" sz="1200" b="1" i="0" u="none" strike="noStrike" kern="1200" cap="none" spc="0" normalizeH="0" baseline="0" noProof="0" dirty="0">
              <a:ln>
                <a:noFill/>
              </a:ln>
              <a:solidFill>
                <a:srgbClr val="5A5B5D"/>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4580932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C94B0CE-E5EF-42CA-BDFE-78E9C103BC37}"/>
              </a:ext>
            </a:extLst>
          </p:cNvPr>
          <p:cNvSpPr>
            <a:spLocks noGrp="1"/>
          </p:cNvSpPr>
          <p:nvPr>
            <p:ph idx="1"/>
          </p:nvPr>
        </p:nvSpPr>
        <p:spPr>
          <a:xfrm>
            <a:off x="609600" y="1293019"/>
            <a:ext cx="10972800" cy="4724399"/>
          </a:xfrm>
        </p:spPr>
        <p:txBody>
          <a:bodyPr/>
          <a:lstStyle/>
          <a:p>
            <a:r>
              <a:rPr lang="en-US" sz="2400" b="1" dirty="0">
                <a:solidFill>
                  <a:srgbClr val="000000"/>
                </a:solidFill>
                <a:latin typeface="Arial" panose="020B0604020202020204" pitchFamily="34" charset="0"/>
              </a:rPr>
              <a:t>Exfiltration over C2 Channel: </a:t>
            </a:r>
            <a:r>
              <a:rPr lang="en-US" sz="2400" dirty="0">
                <a:solidFill>
                  <a:srgbClr val="000000"/>
                </a:solidFill>
                <a:latin typeface="Arial" panose="020B0604020202020204" pitchFamily="34" charset="0"/>
              </a:rPr>
              <a:t>68.2 percent of successful exfiltration attempts by the assessment teams was conducted through C2 channels. </a:t>
            </a:r>
          </a:p>
          <a:p>
            <a:r>
              <a:rPr lang="en-US" sz="2400" b="1" dirty="0">
                <a:solidFill>
                  <a:srgbClr val="000000"/>
                </a:solidFill>
                <a:latin typeface="Arial" panose="020B0604020202020204" pitchFamily="34" charset="0"/>
              </a:rPr>
              <a:t>Web Protocols: </a:t>
            </a:r>
            <a:r>
              <a:rPr lang="en-US" sz="2400" dirty="0">
                <a:solidFill>
                  <a:srgbClr val="000000"/>
                </a:solidFill>
                <a:latin typeface="Arial" panose="020B0604020202020204" pitchFamily="34" charset="0"/>
              </a:rPr>
              <a:t>Most of the successful attempts at establishing communication channels from within the assessed organization’s network utilized ports that are typically associated with standard communication protocols. This use of well-known ports and protocols comprised 42 percent of successful attempts at establishing C2. </a:t>
            </a:r>
          </a:p>
          <a:p>
            <a:r>
              <a:rPr lang="en-US" sz="2400" b="1" dirty="0">
                <a:solidFill>
                  <a:srgbClr val="000000"/>
                </a:solidFill>
                <a:latin typeface="Arial" panose="020B0604020202020204" pitchFamily="34" charset="0"/>
              </a:rPr>
              <a:t>Remote Access Software: </a:t>
            </a:r>
            <a:r>
              <a:rPr lang="en-US" sz="2400" dirty="0">
                <a:solidFill>
                  <a:srgbClr val="000000"/>
                </a:solidFill>
                <a:latin typeface="Arial" panose="020B0604020202020204" pitchFamily="34" charset="0"/>
              </a:rPr>
              <a:t>The assessment teams used remote tools (15.9 percent of successful attempts) such as the Microsoft Windows Remote Desktop Protocol (RDP) to discretely manage internal activity and to spread their attack footprint to neighboring systems. </a:t>
            </a:r>
            <a:endParaRPr lang="en-US" dirty="0"/>
          </a:p>
        </p:txBody>
      </p:sp>
      <p:sp>
        <p:nvSpPr>
          <p:cNvPr id="3" name="Title 2">
            <a:extLst>
              <a:ext uri="{FF2B5EF4-FFF2-40B4-BE49-F238E27FC236}">
                <a16:creationId xmlns:a16="http://schemas.microsoft.com/office/drawing/2014/main" id="{9669AFF5-0BF0-4B61-A136-3CD4B04FB9D1}"/>
              </a:ext>
            </a:extLst>
          </p:cNvPr>
          <p:cNvSpPr>
            <a:spLocks noGrp="1"/>
          </p:cNvSpPr>
          <p:nvPr>
            <p:ph type="ctrTitle"/>
          </p:nvPr>
        </p:nvSpPr>
        <p:spPr/>
        <p:txBody>
          <a:bodyPr/>
          <a:lstStyle/>
          <a:p>
            <a:r>
              <a:rPr lang="en-US" dirty="0"/>
              <a:t>Exfiltration / C2 Channel</a:t>
            </a:r>
          </a:p>
        </p:txBody>
      </p:sp>
      <p:sp>
        <p:nvSpPr>
          <p:cNvPr id="4" name="Slide Number Placeholder 3">
            <a:extLst>
              <a:ext uri="{FF2B5EF4-FFF2-40B4-BE49-F238E27FC236}">
                <a16:creationId xmlns:a16="http://schemas.microsoft.com/office/drawing/2014/main" id="{5D3784E4-8F88-44FE-9B52-CA090BA2C2DF}"/>
              </a:ext>
            </a:extLst>
          </p:cNvPr>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E5B367E4-E490-5D4C-B162-F1E62EFCCBB8}" type="slidenum">
              <a:rPr kumimoji="0" lang="en-US" altLang="en-US" sz="1200" b="1" i="0" u="none" strike="noStrike" kern="1200" cap="none" spc="0" normalizeH="0" baseline="0" noProof="0" smtClean="0">
                <a:ln>
                  <a:noFill/>
                </a:ln>
                <a:solidFill>
                  <a:srgbClr val="5A5B5D"/>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22</a:t>
            </a:fld>
            <a:endParaRPr kumimoji="0" lang="en-US" altLang="en-US" sz="1200" b="1" i="0" u="none" strike="noStrike" kern="1200" cap="none" spc="0" normalizeH="0" baseline="0" noProof="0" dirty="0">
              <a:ln>
                <a:noFill/>
              </a:ln>
              <a:solidFill>
                <a:srgbClr val="5A5B5D"/>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124848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507A9BF-2195-46D3-A53A-1A76520C2246}"/>
              </a:ext>
            </a:extLst>
          </p:cNvPr>
          <p:cNvSpPr>
            <a:spLocks noGrp="1"/>
          </p:cNvSpPr>
          <p:nvPr>
            <p:ph idx="1"/>
          </p:nvPr>
        </p:nvSpPr>
        <p:spPr>
          <a:xfrm>
            <a:off x="457200" y="1524000"/>
            <a:ext cx="4648200" cy="3352800"/>
          </a:xfrm>
        </p:spPr>
        <p:txBody>
          <a:bodyPr/>
          <a:lstStyle/>
          <a:p>
            <a:r>
              <a:rPr lang="en-US" dirty="0"/>
              <a:t>Some of the many services we offer </a:t>
            </a:r>
          </a:p>
          <a:p>
            <a:pPr lvl="1"/>
            <a:r>
              <a:rPr lang="en-US" dirty="0"/>
              <a:t>Consultation </a:t>
            </a:r>
          </a:p>
          <a:p>
            <a:pPr lvl="1"/>
            <a:r>
              <a:rPr lang="en-US" dirty="0"/>
              <a:t>Incident Response**** </a:t>
            </a:r>
          </a:p>
          <a:p>
            <a:pPr lvl="1"/>
            <a:r>
              <a:rPr lang="en-US" dirty="0"/>
              <a:t>Assessments </a:t>
            </a:r>
          </a:p>
          <a:p>
            <a:pPr lvl="1"/>
            <a:r>
              <a:rPr lang="en-US" dirty="0"/>
              <a:t>Exercises </a:t>
            </a:r>
          </a:p>
          <a:p>
            <a:pPr lvl="1"/>
            <a:r>
              <a:rPr lang="en-US" dirty="0"/>
              <a:t>Threat Intelligence </a:t>
            </a:r>
          </a:p>
          <a:p>
            <a:pPr lvl="1"/>
            <a:r>
              <a:rPr lang="en-US" dirty="0"/>
              <a:t>Coordination</a:t>
            </a:r>
          </a:p>
          <a:p>
            <a:pPr lvl="1"/>
            <a:endParaRPr lang="en-US" dirty="0"/>
          </a:p>
          <a:p>
            <a:pPr marL="347662" lvl="1" indent="0">
              <a:buNone/>
            </a:pPr>
            <a:r>
              <a:rPr lang="en-US" dirty="0"/>
              <a:t>**** Resource Dependent</a:t>
            </a:r>
          </a:p>
        </p:txBody>
      </p:sp>
      <p:sp>
        <p:nvSpPr>
          <p:cNvPr id="3" name="Title 2">
            <a:extLst>
              <a:ext uri="{FF2B5EF4-FFF2-40B4-BE49-F238E27FC236}">
                <a16:creationId xmlns:a16="http://schemas.microsoft.com/office/drawing/2014/main" id="{842E1439-8246-4D07-9032-591866DDFFC6}"/>
              </a:ext>
            </a:extLst>
          </p:cNvPr>
          <p:cNvSpPr>
            <a:spLocks noGrp="1"/>
          </p:cNvSpPr>
          <p:nvPr>
            <p:ph type="ctrTitle"/>
          </p:nvPr>
        </p:nvSpPr>
        <p:spPr/>
        <p:txBody>
          <a:bodyPr/>
          <a:lstStyle/>
          <a:p>
            <a:r>
              <a:rPr lang="en-US" dirty="0"/>
              <a:t>CISA Services</a:t>
            </a:r>
          </a:p>
        </p:txBody>
      </p:sp>
      <p:sp>
        <p:nvSpPr>
          <p:cNvPr id="4" name="Slide Number Placeholder 3">
            <a:extLst>
              <a:ext uri="{FF2B5EF4-FFF2-40B4-BE49-F238E27FC236}">
                <a16:creationId xmlns:a16="http://schemas.microsoft.com/office/drawing/2014/main" id="{C54EF8DA-CB67-4916-84AF-DA449223B403}"/>
              </a:ext>
            </a:extLst>
          </p:cNvPr>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E5B367E4-E490-5D4C-B162-F1E62EFCCBB8}" type="slidenum">
              <a:rPr kumimoji="0" lang="en-US" altLang="en-US" sz="1200" b="1" i="0" u="none" strike="noStrike" kern="1200" cap="none" spc="0" normalizeH="0" baseline="0" noProof="0" smtClean="0">
                <a:ln>
                  <a:noFill/>
                </a:ln>
                <a:solidFill>
                  <a:srgbClr val="5A5B5D"/>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23</a:t>
            </a:fld>
            <a:endParaRPr kumimoji="0" lang="en-US" altLang="en-US" sz="1200" b="1" i="0" u="none" strike="noStrike" kern="1200" cap="none" spc="0" normalizeH="0" baseline="0" noProof="0" dirty="0">
              <a:ln>
                <a:noFill/>
              </a:ln>
              <a:solidFill>
                <a:srgbClr val="5A5B5D"/>
              </a:solidFill>
              <a:effectLst/>
              <a:uLnTx/>
              <a:uFillTx/>
              <a:latin typeface="Arial" panose="020B0604020202020204" pitchFamily="34" charset="0"/>
              <a:ea typeface="+mn-ea"/>
              <a:cs typeface="+mn-cs"/>
            </a:endParaRPr>
          </a:p>
        </p:txBody>
      </p:sp>
      <p:sp>
        <p:nvSpPr>
          <p:cNvPr id="5" name="TextBox 4">
            <a:extLst>
              <a:ext uri="{FF2B5EF4-FFF2-40B4-BE49-F238E27FC236}">
                <a16:creationId xmlns:a16="http://schemas.microsoft.com/office/drawing/2014/main" id="{9D92D6C8-7BDA-4E97-90CD-150185013438}"/>
              </a:ext>
            </a:extLst>
          </p:cNvPr>
          <p:cNvSpPr txBox="1"/>
          <p:nvPr/>
        </p:nvSpPr>
        <p:spPr>
          <a:xfrm>
            <a:off x="6858000" y="1524000"/>
            <a:ext cx="3657600" cy="461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0063"/>
                </a:solidFill>
                <a:effectLst/>
                <a:uLnTx/>
                <a:uFillTx/>
                <a:latin typeface="Arial" panose="020B0604020202020204" pitchFamily="34" charset="0"/>
                <a:ea typeface="+mn-ea"/>
                <a:cs typeface="+mn-cs"/>
              </a:rPr>
              <a:t>Assessments:</a:t>
            </a:r>
          </a:p>
        </p:txBody>
      </p:sp>
      <p:sp>
        <p:nvSpPr>
          <p:cNvPr id="6" name="TextBox 5">
            <a:extLst>
              <a:ext uri="{FF2B5EF4-FFF2-40B4-BE49-F238E27FC236}">
                <a16:creationId xmlns:a16="http://schemas.microsoft.com/office/drawing/2014/main" id="{2454A6F6-5B2B-4F6C-91C2-BF6A56274870}"/>
              </a:ext>
            </a:extLst>
          </p:cNvPr>
          <p:cNvSpPr txBox="1"/>
          <p:nvPr/>
        </p:nvSpPr>
        <p:spPr>
          <a:xfrm>
            <a:off x="8382000" y="2022857"/>
            <a:ext cx="3657600" cy="3046988"/>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0063"/>
                </a:solidFill>
                <a:effectLst/>
                <a:uLnTx/>
                <a:uFillTx/>
                <a:latin typeface="Arial" panose="020B0604020202020204" pitchFamily="34" charset="0"/>
                <a:ea typeface="+mn-ea"/>
                <a:cs typeface="+mn-cs"/>
              </a:rPr>
              <a:t>Technical:</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63"/>
                </a:solidFill>
                <a:effectLst/>
                <a:uLnTx/>
                <a:uFillTx/>
                <a:latin typeface="Arial" panose="020B0604020202020204" pitchFamily="34" charset="0"/>
                <a:ea typeface="+mn-ea"/>
                <a:cs typeface="+mn-cs"/>
              </a:rPr>
              <a:t>External Vulnerability Scanning</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63"/>
                </a:solidFill>
                <a:effectLst/>
                <a:uLnTx/>
                <a:uFillTx/>
                <a:latin typeface="Arial" panose="020B0604020202020204" pitchFamily="34" charset="0"/>
                <a:ea typeface="+mn-ea"/>
                <a:cs typeface="+mn-cs"/>
              </a:rPr>
              <a:t>Phishing Campaign</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63"/>
                </a:solidFill>
                <a:effectLst/>
                <a:uLnTx/>
                <a:uFillTx/>
                <a:latin typeface="Arial" panose="020B0604020202020204" pitchFamily="34" charset="0"/>
                <a:ea typeface="+mn-ea"/>
                <a:cs typeface="+mn-cs"/>
              </a:rPr>
              <a:t>Remote Pen Test</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63"/>
                </a:solidFill>
                <a:effectLst/>
                <a:uLnTx/>
                <a:uFillTx/>
                <a:latin typeface="Arial" panose="020B0604020202020204" pitchFamily="34" charset="0"/>
                <a:ea typeface="+mn-ea"/>
                <a:cs typeface="+mn-cs"/>
              </a:rPr>
              <a:t>RVA </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63"/>
                </a:solidFill>
                <a:effectLst/>
                <a:uLnTx/>
                <a:uFillTx/>
                <a:latin typeface="Arial" panose="020B0604020202020204" pitchFamily="34" charset="0"/>
                <a:ea typeface="+mn-ea"/>
                <a:cs typeface="+mn-cs"/>
              </a:rPr>
              <a:t>Others available </a:t>
            </a:r>
          </a:p>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63"/>
              </a:solidFill>
              <a:effectLst/>
              <a:uLnTx/>
              <a:uFillTx/>
              <a:latin typeface="Arial" panose="020B0604020202020204" pitchFamily="34" charset="0"/>
              <a:ea typeface="+mn-ea"/>
              <a:cs typeface="+mn-cs"/>
            </a:endParaRPr>
          </a:p>
        </p:txBody>
      </p:sp>
      <p:sp>
        <p:nvSpPr>
          <p:cNvPr id="7" name="TextBox 6">
            <a:extLst>
              <a:ext uri="{FF2B5EF4-FFF2-40B4-BE49-F238E27FC236}">
                <a16:creationId xmlns:a16="http://schemas.microsoft.com/office/drawing/2014/main" id="{7CF653EF-7B90-44C2-8FC1-3E4FEA38B127}"/>
              </a:ext>
            </a:extLst>
          </p:cNvPr>
          <p:cNvSpPr txBox="1"/>
          <p:nvPr/>
        </p:nvSpPr>
        <p:spPr>
          <a:xfrm>
            <a:off x="5105400" y="2059630"/>
            <a:ext cx="3505200" cy="3046988"/>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2400" b="0" i="0" u="none" strike="noStrike" kern="1200" cap="none" spc="0" normalizeH="0" baseline="0" noProof="0" dirty="0">
                <a:ln>
                  <a:noFill/>
                </a:ln>
                <a:solidFill>
                  <a:srgbClr val="000063"/>
                </a:solidFill>
                <a:effectLst/>
                <a:uLnTx/>
                <a:uFillTx/>
                <a:latin typeface="Arial" panose="020B0604020202020204" pitchFamily="34" charset="0"/>
                <a:ea typeface="+mn-ea"/>
                <a:cs typeface="+mn-cs"/>
              </a:rPr>
              <a:t>Strategic:</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63"/>
                </a:solidFill>
                <a:effectLst/>
                <a:uLnTx/>
                <a:uFillTx/>
                <a:latin typeface="Arial" panose="020B0604020202020204" pitchFamily="34" charset="0"/>
                <a:ea typeface="+mn-ea"/>
                <a:cs typeface="+mn-cs"/>
              </a:rPr>
              <a:t>Cyber Resilience Review</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63"/>
                </a:solidFill>
                <a:effectLst/>
                <a:uLnTx/>
                <a:uFillTx/>
                <a:latin typeface="Arial" panose="020B0604020202020204" pitchFamily="34" charset="0"/>
                <a:ea typeface="+mn-ea"/>
                <a:cs typeface="+mn-cs"/>
              </a:rPr>
              <a:t>Cyber Infrastructure Survey</a:t>
            </a:r>
          </a:p>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rgbClr val="000063"/>
                </a:solidFill>
                <a:effectLst/>
                <a:uLnTx/>
                <a:uFillTx/>
                <a:latin typeface="Arial" panose="020B0604020202020204" pitchFamily="34" charset="0"/>
                <a:ea typeface="+mn-ea"/>
                <a:cs typeface="+mn-cs"/>
              </a:rPr>
              <a:t>External Dependencies Management</a:t>
            </a:r>
          </a:p>
        </p:txBody>
      </p:sp>
      <p:sp>
        <p:nvSpPr>
          <p:cNvPr id="8" name="Rectangle 7">
            <a:extLst>
              <a:ext uri="{FF2B5EF4-FFF2-40B4-BE49-F238E27FC236}">
                <a16:creationId xmlns:a16="http://schemas.microsoft.com/office/drawing/2014/main" id="{DE00C5AF-2EB1-45C8-88D4-3417565AB9B0}"/>
              </a:ext>
            </a:extLst>
          </p:cNvPr>
          <p:cNvSpPr/>
          <p:nvPr/>
        </p:nvSpPr>
        <p:spPr bwMode="auto">
          <a:xfrm>
            <a:off x="4953000" y="1524000"/>
            <a:ext cx="7086600" cy="3962400"/>
          </a:xfrm>
          <a:prstGeom prst="rect">
            <a:avLst/>
          </a:prstGeom>
          <a:noFill/>
          <a:ln w="28575" cap="flat" cmpd="sng" algn="ctr">
            <a:solidFill>
              <a:srgbClr val="C0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Arial" charset="0"/>
              <a:ea typeface="+mn-ea"/>
              <a:cs typeface="+mn-cs"/>
            </a:endParaRPr>
          </a:p>
        </p:txBody>
      </p:sp>
    </p:spTree>
    <p:extLst>
      <p:ext uri="{BB962C8B-B14F-4D97-AF65-F5344CB8AC3E}">
        <p14:creationId xmlns:p14="http://schemas.microsoft.com/office/powerpoint/2010/main" val="22121231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FE0D32-B54F-42D6-A09E-FE51B405D60C}"/>
              </a:ext>
            </a:extLst>
          </p:cNvPr>
          <p:cNvSpPr>
            <a:spLocks noGrp="1"/>
          </p:cNvSpPr>
          <p:nvPr>
            <p:ph type="ctrTitle"/>
          </p:nvPr>
        </p:nvSpPr>
        <p:spPr/>
        <p:txBody>
          <a:bodyPr/>
          <a:lstStyle/>
          <a:p>
            <a:r>
              <a:rPr lang="en-US" dirty="0"/>
              <a:t>Alerts</a:t>
            </a:r>
          </a:p>
        </p:txBody>
      </p:sp>
      <p:sp>
        <p:nvSpPr>
          <p:cNvPr id="4" name="Slide Number Placeholder 3">
            <a:extLst>
              <a:ext uri="{FF2B5EF4-FFF2-40B4-BE49-F238E27FC236}">
                <a16:creationId xmlns:a16="http://schemas.microsoft.com/office/drawing/2014/main" id="{AAF3303C-FD57-46E4-BA39-BDA8EE39A64D}"/>
              </a:ext>
            </a:extLst>
          </p:cNvPr>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E5B367E4-E490-5D4C-B162-F1E62EFCCBB8}" type="slidenum">
              <a:rPr kumimoji="0" lang="en-US" altLang="en-US" sz="1200" b="1" i="0" u="none" strike="noStrike" kern="1200" cap="none" spc="0" normalizeH="0" baseline="0" noProof="0" smtClean="0">
                <a:ln>
                  <a:noFill/>
                </a:ln>
                <a:solidFill>
                  <a:srgbClr val="5A5B5D"/>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24</a:t>
            </a:fld>
            <a:endParaRPr kumimoji="0" lang="en-US" altLang="en-US" sz="1200" b="1" i="0" u="none" strike="noStrike" kern="1200" cap="none" spc="0" normalizeH="0" baseline="0" noProof="0" dirty="0">
              <a:ln>
                <a:noFill/>
              </a:ln>
              <a:solidFill>
                <a:srgbClr val="5A5B5D"/>
              </a:solidFill>
              <a:effectLst/>
              <a:uLnTx/>
              <a:uFillTx/>
              <a:latin typeface="Arial" panose="020B0604020202020204" pitchFamily="34" charset="0"/>
              <a:ea typeface="+mn-ea"/>
              <a:cs typeface="+mn-cs"/>
            </a:endParaRPr>
          </a:p>
        </p:txBody>
      </p:sp>
      <p:pic>
        <p:nvPicPr>
          <p:cNvPr id="5" name="Picture 4">
            <a:extLst>
              <a:ext uri="{FF2B5EF4-FFF2-40B4-BE49-F238E27FC236}">
                <a16:creationId xmlns:a16="http://schemas.microsoft.com/office/drawing/2014/main" id="{7387EFDF-7828-44F1-832A-427B0FF30FBD}"/>
              </a:ext>
            </a:extLst>
          </p:cNvPr>
          <p:cNvPicPr>
            <a:picLocks noChangeAspect="1"/>
          </p:cNvPicPr>
          <p:nvPr/>
        </p:nvPicPr>
        <p:blipFill>
          <a:blip r:embed="rId2"/>
          <a:stretch>
            <a:fillRect/>
          </a:stretch>
        </p:blipFill>
        <p:spPr>
          <a:xfrm>
            <a:off x="1333500" y="1229378"/>
            <a:ext cx="9982200" cy="5215872"/>
          </a:xfrm>
          <a:prstGeom prst="rect">
            <a:avLst/>
          </a:prstGeom>
        </p:spPr>
      </p:pic>
    </p:spTree>
    <p:extLst>
      <p:ext uri="{BB962C8B-B14F-4D97-AF65-F5344CB8AC3E}">
        <p14:creationId xmlns:p14="http://schemas.microsoft.com/office/powerpoint/2010/main" val="41922041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AE28B71-723B-4337-9412-776710E209A8}"/>
              </a:ext>
            </a:extLst>
          </p:cNvPr>
          <p:cNvSpPr>
            <a:spLocks noGrp="1"/>
          </p:cNvSpPr>
          <p:nvPr>
            <p:ph idx="1"/>
          </p:nvPr>
        </p:nvSpPr>
        <p:spPr>
          <a:xfrm>
            <a:off x="152400" y="1600201"/>
            <a:ext cx="11963400" cy="3810000"/>
          </a:xfrm>
        </p:spPr>
        <p:txBody>
          <a:bodyPr/>
          <a:lstStyle/>
          <a:p>
            <a:pPr marL="0" indent="0">
              <a:buNone/>
            </a:pPr>
            <a:r>
              <a:rPr lang="en-US" dirty="0"/>
              <a:t>Summary:</a:t>
            </a:r>
          </a:p>
          <a:p>
            <a:pPr marL="0" indent="0">
              <a:buNone/>
            </a:pPr>
            <a:r>
              <a:rPr lang="en-US" dirty="0"/>
              <a:t>This Joint Cybersecurity Advisory was coauthored by the U.S. Cybersecurity and Infrastructure Security Agency (CISA), the Australian Cyber Security Centre (ACSC), the United Kingdom’s National Cyber Security Centre (NCSC), and the U.S. Federal Bureau of Investigation (FBI). </a:t>
            </a:r>
          </a:p>
          <a:p>
            <a:pPr marL="0" indent="0">
              <a:buNone/>
            </a:pPr>
            <a:r>
              <a:rPr lang="en-US" dirty="0"/>
              <a:t>This advisory provides details on the top 30 vulnerabilities—primarily Common Vulnerabilities and Exposures (CVEs)—routinely exploited by malicious cyber actors in 2020 and those being widely exploited thus far in 2021.  </a:t>
            </a:r>
          </a:p>
          <a:p>
            <a:pPr marL="0" indent="0">
              <a:buNone/>
            </a:pPr>
            <a:r>
              <a:rPr lang="en-US" dirty="0"/>
              <a:t>Cyber actors continue to exploit publicly known—and often dated—software vulnerabilities against broad target sets, including public and private sector organizations worldwide. However, entities worldwide can mitigate the vulnerabilities listed in this report by applying the available patches to their systems and implementing a centralized patch management system. </a:t>
            </a:r>
          </a:p>
        </p:txBody>
      </p:sp>
      <p:sp>
        <p:nvSpPr>
          <p:cNvPr id="3" name="Title 2">
            <a:extLst>
              <a:ext uri="{FF2B5EF4-FFF2-40B4-BE49-F238E27FC236}">
                <a16:creationId xmlns:a16="http://schemas.microsoft.com/office/drawing/2014/main" id="{3EBD1F04-97B8-413B-8BFB-8383AAE148F3}"/>
              </a:ext>
            </a:extLst>
          </p:cNvPr>
          <p:cNvSpPr>
            <a:spLocks noGrp="1"/>
          </p:cNvSpPr>
          <p:nvPr>
            <p:ph type="ctrTitle"/>
          </p:nvPr>
        </p:nvSpPr>
        <p:spPr>
          <a:xfrm>
            <a:off x="0" y="-1"/>
            <a:ext cx="12192000" cy="1600201"/>
          </a:xfrm>
        </p:spPr>
        <p:txBody>
          <a:bodyPr/>
          <a:lstStyle/>
          <a:p>
            <a:r>
              <a:rPr lang="en-US" dirty="0"/>
              <a:t>Alert (AA21-209A) Top Routinely Exploited Vulnerabilities</a:t>
            </a:r>
          </a:p>
        </p:txBody>
      </p:sp>
      <p:sp>
        <p:nvSpPr>
          <p:cNvPr id="4" name="Slide Number Placeholder 3">
            <a:extLst>
              <a:ext uri="{FF2B5EF4-FFF2-40B4-BE49-F238E27FC236}">
                <a16:creationId xmlns:a16="http://schemas.microsoft.com/office/drawing/2014/main" id="{F2F73922-74FF-4B49-8F73-00C9E6F0BC23}"/>
              </a:ext>
            </a:extLst>
          </p:cNvPr>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E5B367E4-E490-5D4C-B162-F1E62EFCCBB8}" type="slidenum">
              <a:rPr kumimoji="0" lang="en-US" altLang="en-US" sz="1200" b="1" i="0" u="none" strike="noStrike" kern="1200" cap="none" spc="0" normalizeH="0" baseline="0" noProof="0" smtClean="0">
                <a:ln>
                  <a:noFill/>
                </a:ln>
                <a:solidFill>
                  <a:srgbClr val="5A5B5D"/>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25</a:t>
            </a:fld>
            <a:endParaRPr kumimoji="0" lang="en-US" altLang="en-US" sz="1200" b="1" i="0" u="none" strike="noStrike" kern="1200" cap="none" spc="0" normalizeH="0" baseline="0" noProof="0" dirty="0">
              <a:ln>
                <a:noFill/>
              </a:ln>
              <a:solidFill>
                <a:srgbClr val="5A5B5D"/>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80976953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839D160E-552D-490D-8CD6-39792EBF58A2}"/>
              </a:ext>
            </a:extLst>
          </p:cNvPr>
          <p:cNvSpPr>
            <a:spLocks noGrp="1"/>
          </p:cNvSpPr>
          <p:nvPr>
            <p:ph idx="1"/>
          </p:nvPr>
        </p:nvSpPr>
        <p:spPr/>
        <p:txBody>
          <a:bodyPr/>
          <a:lstStyle/>
          <a:p>
            <a:r>
              <a:rPr lang="en-US" dirty="0"/>
              <a:t>Cybersecurity Services for Building Cyber Resilience</a:t>
            </a:r>
          </a:p>
          <a:p>
            <a:r>
              <a:rPr lang="en-US" dirty="0"/>
              <a:t>Check out the Cyber Resource Hub, </a:t>
            </a:r>
            <a:r>
              <a:rPr lang="en-US" dirty="0">
                <a:hlinkClick r:id="rId2"/>
              </a:rPr>
              <a:t>www.cisa.gov/cyber-resource-hub</a:t>
            </a:r>
            <a:endParaRPr lang="en-US" dirty="0"/>
          </a:p>
          <a:p>
            <a:r>
              <a:rPr lang="en-US" dirty="0"/>
              <a:t>Resource </a:t>
            </a:r>
            <a:r>
              <a:rPr lang="en-US"/>
              <a:t>for Kentucky </a:t>
            </a:r>
            <a:endParaRPr lang="en-US" dirty="0"/>
          </a:p>
          <a:p>
            <a:endParaRPr lang="en-US" dirty="0"/>
          </a:p>
        </p:txBody>
      </p:sp>
      <p:sp>
        <p:nvSpPr>
          <p:cNvPr id="3" name="Title 2">
            <a:extLst>
              <a:ext uri="{FF2B5EF4-FFF2-40B4-BE49-F238E27FC236}">
                <a16:creationId xmlns:a16="http://schemas.microsoft.com/office/drawing/2014/main" id="{15D438A8-E3F6-49B2-8FB9-F170441FDA4C}"/>
              </a:ext>
            </a:extLst>
          </p:cNvPr>
          <p:cNvSpPr>
            <a:spLocks noGrp="1"/>
          </p:cNvSpPr>
          <p:nvPr>
            <p:ph type="ctrTitle"/>
          </p:nvPr>
        </p:nvSpPr>
        <p:spPr/>
        <p:txBody>
          <a:bodyPr/>
          <a:lstStyle/>
          <a:p>
            <a:r>
              <a:rPr lang="en-US" dirty="0"/>
              <a:t>Key Takeaways</a:t>
            </a:r>
          </a:p>
        </p:txBody>
      </p:sp>
      <p:sp>
        <p:nvSpPr>
          <p:cNvPr id="4" name="Slide Number Placeholder 3">
            <a:extLst>
              <a:ext uri="{FF2B5EF4-FFF2-40B4-BE49-F238E27FC236}">
                <a16:creationId xmlns:a16="http://schemas.microsoft.com/office/drawing/2014/main" id="{3779EE6E-B85F-4DE1-A8BD-CEBE011BD890}"/>
              </a:ext>
            </a:extLst>
          </p:cNvPr>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E5B367E4-E490-5D4C-B162-F1E62EFCCBB8}" type="slidenum">
              <a:rPr kumimoji="0" lang="en-US" altLang="en-US" sz="1200" b="1" i="0" u="none" strike="noStrike" kern="1200" cap="none" spc="0" normalizeH="0" baseline="0" noProof="0" smtClean="0">
                <a:ln>
                  <a:noFill/>
                </a:ln>
                <a:solidFill>
                  <a:srgbClr val="5A5B5D"/>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26</a:t>
            </a:fld>
            <a:endParaRPr kumimoji="0" lang="en-US" altLang="en-US" sz="1200" b="1" i="0" u="none" strike="noStrike" kern="1200" cap="none" spc="0" normalizeH="0" baseline="0" noProof="0" dirty="0">
              <a:ln>
                <a:noFill/>
              </a:ln>
              <a:solidFill>
                <a:srgbClr val="5A5B5D"/>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0743143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Number Placeholder 1">
            <a:extLst>
              <a:ext uri="{FF2B5EF4-FFF2-40B4-BE49-F238E27FC236}">
                <a16:creationId xmlns:a16="http://schemas.microsoft.com/office/drawing/2014/main" id="{7E28E56B-F27F-F140-A8F9-2C01266E8887}"/>
              </a:ext>
            </a:extLst>
          </p:cNvPr>
          <p:cNvSpPr>
            <a:spLocks noGrp="1" noChangeArrowheads="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5A84328C-BBF1-C14C-951A-0C758803EBE7}" type="slidenum">
              <a:rPr kumimoji="0" lang="en-US" altLang="en-US" sz="1200" b="1" i="0" u="none" strike="noStrike" kern="1200" cap="none" spc="0" normalizeH="0" baseline="0" noProof="0" smtClean="0">
                <a:ln>
                  <a:noFill/>
                </a:ln>
                <a:solidFill>
                  <a:srgbClr val="5A5B5D"/>
                </a:solidFill>
                <a:effectLst/>
                <a:uLnTx/>
                <a:uFillTx/>
                <a:latin typeface="Arial" panose="020B0604020202020204" pitchFamily="34" charset="0"/>
                <a:ea typeface="+mn-ea"/>
                <a:cs typeface="+mn-cs"/>
              </a:rPr>
              <a:pPr marL="0" marR="0" lvl="0" indent="0" algn="r" defTabSz="914400" rtl="0" eaLnBrk="0" fontAlgn="base" latinLnBrk="0" hangingPunct="0">
                <a:lnSpc>
                  <a:spcPct val="100000"/>
                </a:lnSpc>
                <a:spcBef>
                  <a:spcPct val="0"/>
                </a:spcBef>
                <a:spcAft>
                  <a:spcPct val="0"/>
                </a:spcAft>
                <a:buClrTx/>
                <a:buSzTx/>
                <a:buFontTx/>
                <a:buNone/>
                <a:tabLst/>
                <a:defRPr/>
              </a:pPr>
              <a:t>27</a:t>
            </a:fld>
            <a:endParaRPr kumimoji="0" lang="en-US" altLang="en-US" sz="1200" b="1" i="0" u="none" strike="noStrike" kern="1200" cap="none" spc="0" normalizeH="0" baseline="0" noProof="0">
              <a:ln>
                <a:noFill/>
              </a:ln>
              <a:solidFill>
                <a:srgbClr val="5A5B5D"/>
              </a:solidFill>
              <a:effectLst/>
              <a:uLnTx/>
              <a:uFillTx/>
              <a:latin typeface="Arial" panose="020B0604020202020204" pitchFamily="34" charset="0"/>
              <a:ea typeface="+mn-ea"/>
              <a:cs typeface="+mn-cs"/>
            </a:endParaRPr>
          </a:p>
        </p:txBody>
      </p:sp>
      <p:sp>
        <p:nvSpPr>
          <p:cNvPr id="4" name="TextBox 2">
            <a:extLst>
              <a:ext uri="{FF2B5EF4-FFF2-40B4-BE49-F238E27FC236}">
                <a16:creationId xmlns:a16="http://schemas.microsoft.com/office/drawing/2014/main" id="{B3610741-D0A8-974A-8640-6AA0B20A56F1}"/>
              </a:ext>
            </a:extLst>
          </p:cNvPr>
          <p:cNvSpPr txBox="1">
            <a:spLocks noChangeArrowheads="1"/>
          </p:cNvSpPr>
          <p:nvPr/>
        </p:nvSpPr>
        <p:spPr bwMode="auto">
          <a:xfrm>
            <a:off x="6119648" y="425888"/>
            <a:ext cx="5048241"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2400">
                <a:solidFill>
                  <a:schemeClr val="tx1"/>
                </a:solidFill>
                <a:latin typeface="Arial" panose="020B0604020202020204" pitchFamily="34" charset="0"/>
              </a:defRPr>
            </a:lvl1pPr>
            <a:lvl2pPr marL="742950" indent="-285750">
              <a:defRPr sz="2400">
                <a:solidFill>
                  <a:schemeClr val="tx1"/>
                </a:solidFill>
                <a:latin typeface="Arial" panose="020B0604020202020204" pitchFamily="34" charset="0"/>
              </a:defRPr>
            </a:lvl2pPr>
            <a:lvl3pPr marL="1143000" indent="-228600">
              <a:defRPr sz="2400">
                <a:solidFill>
                  <a:schemeClr val="tx1"/>
                </a:solidFill>
                <a:latin typeface="Arial" panose="020B0604020202020204" pitchFamily="34" charset="0"/>
              </a:defRPr>
            </a:lvl3pPr>
            <a:lvl4pPr marL="1600200" indent="-228600">
              <a:defRPr sz="2400">
                <a:solidFill>
                  <a:schemeClr val="tx1"/>
                </a:solidFill>
                <a:latin typeface="Arial" panose="020B0604020202020204" pitchFamily="34" charset="0"/>
              </a:defRPr>
            </a:lvl4pPr>
            <a:lvl5pPr marL="2057400" indent="-228600">
              <a:defRPr sz="2400">
                <a:solidFill>
                  <a:schemeClr val="tx1"/>
                </a:solidFill>
                <a:latin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Arial" panose="020B0604020202020204" pitchFamily="34" charset="0"/>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a:ln>
                  <a:noFill/>
                </a:ln>
                <a:solidFill>
                  <a:srgbClr val="5A5B5D"/>
                </a:solidFill>
                <a:effectLst/>
                <a:uLnTx/>
                <a:uFillTx/>
                <a:latin typeface="Arial" panose="020B0604020202020204" pitchFamily="34" charset="0"/>
                <a:ea typeface="+mn-ea"/>
                <a:cs typeface="+mn-cs"/>
              </a:rPr>
              <a:t>For more information:</a:t>
            </a: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err="1">
                <a:ln>
                  <a:noFill/>
                </a:ln>
                <a:solidFill>
                  <a:srgbClr val="5A5B5D"/>
                </a:solidFill>
                <a:effectLst/>
                <a:uLnTx/>
                <a:uFillTx/>
                <a:latin typeface="Arial" panose="020B0604020202020204" pitchFamily="34" charset="0"/>
                <a:ea typeface="+mn-ea"/>
                <a:cs typeface="+mn-cs"/>
              </a:rPr>
              <a:t>www.cisa.gov</a:t>
            </a:r>
            <a:endParaRPr kumimoji="0" lang="en-US" altLang="en-US" sz="2400" b="1" i="0" u="none" strike="noStrike" kern="1200" cap="none" spc="0" normalizeH="0" baseline="0" noProof="0" dirty="0">
              <a:ln>
                <a:noFill/>
              </a:ln>
              <a:solidFill>
                <a:srgbClr val="5A5B5D"/>
              </a:solidFill>
              <a:effectLst/>
              <a:uLnTx/>
              <a:uFillTx/>
              <a:latin typeface="Arial" panose="020B0604020202020204" pitchFamily="34" charset="0"/>
              <a:ea typeface="+mn-ea"/>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altLang="en-US" sz="2400" b="0" i="0" u="none" strike="noStrike" kern="1200" cap="none" spc="0" normalizeH="0" baseline="0" noProof="0" dirty="0">
              <a:ln>
                <a:noFill/>
              </a:ln>
              <a:solidFill>
                <a:srgbClr val="5A5B5D"/>
              </a:solidFill>
              <a:effectLst/>
              <a:uLnTx/>
              <a:uFillTx/>
              <a:latin typeface="Arial" panose="020B0604020202020204" pitchFamily="34" charset="0"/>
              <a:ea typeface="+mn-ea"/>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2400" b="0" i="0" u="none" strike="noStrike" kern="1200" cap="none" spc="0" normalizeH="0" baseline="0" noProof="0" dirty="0">
                <a:ln>
                  <a:noFill/>
                </a:ln>
                <a:solidFill>
                  <a:srgbClr val="5A5B5D"/>
                </a:solidFill>
                <a:effectLst/>
                <a:uLnTx/>
                <a:uFillTx/>
                <a:latin typeface="Arial" panose="020B0604020202020204" pitchFamily="34" charset="0"/>
                <a:ea typeface="+mn-ea"/>
                <a:cs typeface="+mn-cs"/>
              </a:rPr>
              <a:t>CSA Program</a:t>
            </a: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5A5B5D"/>
                </a:solidFill>
                <a:effectLst/>
                <a:uLnTx/>
                <a:uFillTx/>
                <a:latin typeface="Arial" panose="020B0604020202020204" pitchFamily="34" charset="0"/>
                <a:ea typeface="+mn-ea"/>
                <a:cs typeface="+mn-cs"/>
              </a:rPr>
              <a:t>Email: </a:t>
            </a:r>
            <a:r>
              <a:rPr kumimoji="0" lang="en-US" sz="2400" b="1" i="0" u="none" strike="noStrike" kern="1200" cap="none" spc="0" normalizeH="0" baseline="0" noProof="0" dirty="0">
                <a:ln>
                  <a:noFill/>
                </a:ln>
                <a:solidFill>
                  <a:srgbClr val="000063"/>
                </a:solidFill>
                <a:effectLst/>
                <a:uLnTx/>
                <a:uFillTx/>
                <a:latin typeface="Arial" panose="020B0604020202020204" pitchFamily="34" charset="0"/>
                <a:ea typeface="+mn-ea"/>
                <a:cs typeface="+mn-cs"/>
              </a:rPr>
              <a:t>cyberadvisor@hq.dhs.gov</a:t>
            </a:r>
            <a:endParaRPr kumimoji="0" lang="en-US" sz="2400" b="0" i="0" u="none" strike="noStrike" kern="1200" cap="none" spc="0" normalizeH="0" baseline="0" noProof="0" dirty="0">
              <a:ln>
                <a:noFill/>
              </a:ln>
              <a:solidFill>
                <a:srgbClr val="000063"/>
              </a:solidFill>
              <a:effectLst/>
              <a:uLnTx/>
              <a:uFillTx/>
              <a:latin typeface="Arial" panose="020B0604020202020204" pitchFamily="34" charset="0"/>
              <a:ea typeface="+mn-ea"/>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altLang="en-US" sz="2400" b="1" i="0" u="none" strike="noStrike" kern="1200" cap="none" spc="0" normalizeH="0" baseline="0" noProof="0" dirty="0">
              <a:ln>
                <a:noFill/>
              </a:ln>
              <a:solidFill>
                <a:srgbClr val="5A5B5D"/>
              </a:solidFill>
              <a:effectLst/>
              <a:uLnTx/>
              <a:uFillTx/>
              <a:latin typeface="Arial" panose="020B0604020202020204" pitchFamily="34" charset="0"/>
              <a:ea typeface="+mn-ea"/>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r>
              <a:rPr kumimoji="0" lang="en-US" altLang="en-US" sz="2400" b="1" i="0" u="none" strike="noStrike" kern="1200" cap="none" spc="0" normalizeH="0" baseline="0" noProof="0" dirty="0">
                <a:ln>
                  <a:noFill/>
                </a:ln>
                <a:solidFill>
                  <a:srgbClr val="5A5B5D"/>
                </a:solidFill>
                <a:effectLst/>
                <a:uLnTx/>
                <a:uFillTx/>
                <a:latin typeface="Arial" panose="020B0604020202020204" pitchFamily="34" charset="0"/>
                <a:ea typeface="+mn-ea"/>
                <a:cs typeface="+mn-cs"/>
              </a:rPr>
              <a:t>Phone: 404-895-1127</a:t>
            </a:r>
          </a:p>
        </p:txBody>
      </p:sp>
    </p:spTree>
    <p:extLst>
      <p:ext uri="{BB962C8B-B14F-4D97-AF65-F5344CB8AC3E}">
        <p14:creationId xmlns:p14="http://schemas.microsoft.com/office/powerpoint/2010/main" val="28579488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91672" y="1122363"/>
            <a:ext cx="10919011" cy="2387600"/>
          </a:xfrm>
        </p:spPr>
        <p:txBody>
          <a:bodyPr/>
          <a:lstStyle/>
          <a:p>
            <a:r>
              <a:rPr lang="en-US" b="1" dirty="0" smtClean="0">
                <a:solidFill>
                  <a:schemeClr val="bg1"/>
                </a:solidFill>
              </a:rPr>
              <a:t>Kentucky Intelligence Fusion Center</a:t>
            </a:r>
            <a:endParaRPr lang="en-US" b="1" dirty="0">
              <a:solidFill>
                <a:schemeClr val="bg1"/>
              </a:solidFill>
            </a:endParaRPr>
          </a:p>
        </p:txBody>
      </p:sp>
      <p:sp>
        <p:nvSpPr>
          <p:cNvPr id="3" name="Subtitle 2"/>
          <p:cNvSpPr>
            <a:spLocks noGrp="1"/>
          </p:cNvSpPr>
          <p:nvPr>
            <p:ph type="subTitle" idx="1"/>
          </p:nvPr>
        </p:nvSpPr>
        <p:spPr/>
        <p:txBody>
          <a:bodyPr>
            <a:normAutofit lnSpcReduction="10000"/>
          </a:bodyPr>
          <a:lstStyle/>
          <a:p>
            <a:r>
              <a:rPr lang="en-US" sz="5400" b="1" dirty="0">
                <a:solidFill>
                  <a:schemeClr val="bg1"/>
                </a:solidFill>
              </a:rPr>
              <a:t>Cyber Resources (Free Stuff)</a:t>
            </a:r>
          </a:p>
          <a:p>
            <a:r>
              <a:rPr lang="en-US" b="1" dirty="0" smtClean="0">
                <a:solidFill>
                  <a:schemeClr val="bg1"/>
                </a:solidFill>
              </a:rPr>
              <a:t>19 Aug 2021</a:t>
            </a:r>
          </a:p>
          <a:p>
            <a:r>
              <a:rPr lang="en-US" b="1" dirty="0" smtClean="0">
                <a:solidFill>
                  <a:schemeClr val="bg1"/>
                </a:solidFill>
              </a:rPr>
              <a:t>Phillip Ross – Cyber Intelligence Analyst</a:t>
            </a:r>
            <a:endParaRPr lang="en-US" b="1" dirty="0">
              <a:solidFill>
                <a:schemeClr val="bg1"/>
              </a:solidFill>
            </a:endParaRPr>
          </a:p>
        </p:txBody>
      </p:sp>
    </p:spTree>
    <p:extLst>
      <p:ext uri="{BB962C8B-B14F-4D97-AF65-F5344CB8AC3E}">
        <p14:creationId xmlns:p14="http://schemas.microsoft.com/office/powerpoint/2010/main" val="216587526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5811" y="500063"/>
            <a:ext cx="10515600" cy="1325563"/>
          </a:xfrm>
        </p:spPr>
        <p:txBody>
          <a:bodyPr/>
          <a:lstStyle/>
          <a:p>
            <a:r>
              <a:rPr lang="en-US" dirty="0" smtClean="0">
                <a:solidFill>
                  <a:schemeClr val="bg1"/>
                </a:solidFill>
              </a:rPr>
              <a:t>Information Sharing/Resources</a:t>
            </a:r>
            <a:endParaRPr lang="en-US" dirty="0">
              <a:solidFill>
                <a:schemeClr val="bg1"/>
              </a:solidFill>
            </a:endParaRPr>
          </a:p>
        </p:txBody>
      </p:sp>
      <p:pic>
        <p:nvPicPr>
          <p:cNvPr id="1026" name="Picture 2" descr="MS-ISAC® Member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4403" y="1825626"/>
            <a:ext cx="6647815" cy="2038245"/>
          </a:xfrm>
          <a:prstGeom prst="rect">
            <a:avLst/>
          </a:prstGeom>
          <a:noFill/>
          <a:effectLst>
            <a:glow rad="101600">
              <a:schemeClr val="bg1">
                <a:lumMod val="75000"/>
                <a:alpha val="6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42819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a:t>National Issues are Local Issues</a:t>
            </a:r>
          </a:p>
        </p:txBody>
      </p:sp>
      <p:sp>
        <p:nvSpPr>
          <p:cNvPr id="3" name="Content Placeholder 2"/>
          <p:cNvSpPr>
            <a:spLocks noGrp="1"/>
          </p:cNvSpPr>
          <p:nvPr>
            <p:ph idx="1"/>
          </p:nvPr>
        </p:nvSpPr>
        <p:spPr>
          <a:xfrm>
            <a:off x="2209800" y="826728"/>
            <a:ext cx="8001000" cy="4525963"/>
          </a:xfrm>
        </p:spPr>
        <p:txBody>
          <a:bodyPr/>
          <a:lstStyle/>
          <a:p>
            <a:r>
              <a:rPr lang="en-US" sz="2000" b="1" dirty="0"/>
              <a:t>Pensacola City Government </a:t>
            </a:r>
            <a:r>
              <a:rPr lang="en-US" sz="2000" dirty="0"/>
              <a:t>– Days after a shooting on a Naval base, ransomware impacts 311, medical records, phones, and other public services.</a:t>
            </a:r>
          </a:p>
          <a:p>
            <a:pPr lvl="1"/>
            <a:r>
              <a:rPr lang="en-US" sz="1600" dirty="0"/>
              <a:t>Pensacola refused to pay and the hackers started leaking data online</a:t>
            </a:r>
          </a:p>
          <a:p>
            <a:r>
              <a:rPr lang="en-US" sz="2000" b="1" dirty="0"/>
              <a:t>Baltimore – </a:t>
            </a:r>
            <a:r>
              <a:rPr lang="en-US" sz="2000" dirty="0"/>
              <a:t>2019, 911 systems shut down during citywide protests due to cyber attack</a:t>
            </a:r>
          </a:p>
          <a:p>
            <a:pPr lvl="1"/>
            <a:r>
              <a:rPr lang="en-US" sz="1600" dirty="0"/>
              <a:t>Attacks used to disrupt emergency services responding to rioters.</a:t>
            </a:r>
          </a:p>
          <a:p>
            <a:r>
              <a:rPr lang="en-US" sz="2000" b="1" dirty="0"/>
              <a:t>Colonial Pipeline</a:t>
            </a:r>
            <a:r>
              <a:rPr lang="en-US" sz="2000" dirty="0"/>
              <a:t> – Reused password from third party website used to access the Colonial network</a:t>
            </a:r>
          </a:p>
          <a:p>
            <a:pPr lvl="1"/>
            <a:r>
              <a:rPr lang="en-US" sz="1600" dirty="0"/>
              <a:t>Employee was no longer employed; account was left active</a:t>
            </a:r>
          </a:p>
          <a:p>
            <a:pPr lvl="1"/>
            <a:r>
              <a:rPr lang="en-US" sz="1600" dirty="0"/>
              <a:t>No multi-factor authentication (MFA)</a:t>
            </a:r>
          </a:p>
          <a:p>
            <a:r>
              <a:rPr lang="en-US" sz="2000" b="1" dirty="0"/>
              <a:t>Louisville Metro – </a:t>
            </a:r>
            <a:r>
              <a:rPr lang="en-US" sz="2000" dirty="0"/>
              <a:t>Cyber incidents up 200% during and after protests related to the Breonna Taylor shooting</a:t>
            </a:r>
          </a:p>
          <a:p>
            <a:pPr lvl="1"/>
            <a:r>
              <a:rPr lang="en-US" sz="1600" dirty="0"/>
              <a:t>Mass spam and phishing</a:t>
            </a:r>
          </a:p>
          <a:p>
            <a:pPr lvl="1"/>
            <a:r>
              <a:rPr lang="en-US" sz="1600" dirty="0"/>
              <a:t>Attacks from local law firms, government agencies, financial partners of Metro</a:t>
            </a:r>
          </a:p>
          <a:p>
            <a:pPr lvl="1"/>
            <a:r>
              <a:rPr lang="en-US" sz="1600" dirty="0"/>
              <a:t>Each news story caused a surge in attacks.</a:t>
            </a:r>
          </a:p>
          <a:p>
            <a:endParaRPr lang="en-US" sz="1600" dirty="0"/>
          </a:p>
          <a:p>
            <a:endParaRPr lang="en-US" sz="1600" dirty="0"/>
          </a:p>
          <a:p>
            <a:endParaRPr lang="en-US" sz="1600" dirty="0"/>
          </a:p>
        </p:txBody>
      </p:sp>
    </p:spTree>
    <p:extLst>
      <p:ext uri="{BB962C8B-B14F-4D97-AF65-F5344CB8AC3E}">
        <p14:creationId xmlns:p14="http://schemas.microsoft.com/office/powerpoint/2010/main" val="30516259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5811" y="500063"/>
            <a:ext cx="10515600" cy="1325563"/>
          </a:xfrm>
        </p:spPr>
        <p:txBody>
          <a:bodyPr/>
          <a:lstStyle/>
          <a:p>
            <a:r>
              <a:rPr lang="en-US" dirty="0" smtClean="0">
                <a:solidFill>
                  <a:schemeClr val="bg1"/>
                </a:solidFill>
              </a:rPr>
              <a:t>Information Sharing/Resources</a:t>
            </a:r>
            <a:endParaRPr lang="en-US" dirty="0">
              <a:solidFill>
                <a:schemeClr val="bg1"/>
              </a:solidFill>
            </a:endParaRPr>
          </a:p>
        </p:txBody>
      </p:sp>
      <p:pic>
        <p:nvPicPr>
          <p:cNvPr id="3" name="Picture 2"/>
          <p:cNvPicPr>
            <a:picLocks noChangeAspect="1"/>
          </p:cNvPicPr>
          <p:nvPr/>
        </p:nvPicPr>
        <p:blipFill>
          <a:blip r:embed="rId2"/>
          <a:stretch>
            <a:fillRect/>
          </a:stretch>
        </p:blipFill>
        <p:spPr>
          <a:xfrm>
            <a:off x="575850" y="3972544"/>
            <a:ext cx="2552700" cy="2371725"/>
          </a:xfrm>
          <a:prstGeom prst="rect">
            <a:avLst/>
          </a:prstGeom>
        </p:spPr>
      </p:pic>
      <p:pic>
        <p:nvPicPr>
          <p:cNvPr id="4" name="Picture 3"/>
          <p:cNvPicPr>
            <a:picLocks noChangeAspect="1"/>
          </p:cNvPicPr>
          <p:nvPr/>
        </p:nvPicPr>
        <p:blipFill>
          <a:blip r:embed="rId3"/>
          <a:stretch>
            <a:fillRect/>
          </a:stretch>
        </p:blipFill>
        <p:spPr>
          <a:xfrm>
            <a:off x="8667128" y="3483740"/>
            <a:ext cx="1914525" cy="2105025"/>
          </a:xfrm>
          <a:prstGeom prst="rect">
            <a:avLst/>
          </a:prstGeom>
        </p:spPr>
      </p:pic>
      <p:pic>
        <p:nvPicPr>
          <p:cNvPr id="5" name="Picture 4"/>
          <p:cNvPicPr>
            <a:picLocks noChangeAspect="1"/>
          </p:cNvPicPr>
          <p:nvPr/>
        </p:nvPicPr>
        <p:blipFill>
          <a:blip r:embed="rId4"/>
          <a:stretch>
            <a:fillRect/>
          </a:stretch>
        </p:blipFill>
        <p:spPr>
          <a:xfrm>
            <a:off x="847314" y="1773997"/>
            <a:ext cx="2009775" cy="762000"/>
          </a:xfrm>
          <a:prstGeom prst="rect">
            <a:avLst/>
          </a:prstGeom>
        </p:spPr>
      </p:pic>
      <p:pic>
        <p:nvPicPr>
          <p:cNvPr id="6" name="Picture 5"/>
          <p:cNvPicPr>
            <a:picLocks noChangeAspect="1"/>
          </p:cNvPicPr>
          <p:nvPr/>
        </p:nvPicPr>
        <p:blipFill>
          <a:blip r:embed="rId5"/>
          <a:stretch>
            <a:fillRect/>
          </a:stretch>
        </p:blipFill>
        <p:spPr>
          <a:xfrm>
            <a:off x="2453103" y="1734244"/>
            <a:ext cx="2066925" cy="1647825"/>
          </a:xfrm>
          <a:prstGeom prst="rect">
            <a:avLst/>
          </a:prstGeom>
        </p:spPr>
      </p:pic>
      <p:pic>
        <p:nvPicPr>
          <p:cNvPr id="2050" name="Picture 2" descr="Space ISAC Welcomed as Member of the National Council of ISACs - Space ISAC"/>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2288" y="1588262"/>
            <a:ext cx="3962400" cy="18954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9893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500"/>
                                  </p:stCondLst>
                                  <p:childTnLst>
                                    <p:animMotion origin="layout" path="M -2.91667E-6 -8.14815E-6 L -2.91667E-6 -8.14815E-6 C 0.00404 0.03611 -0.00065 -0.00024 0.00326 0.02152 C 0.00482 0.03078 0.00469 0.03472 0.00651 0.04328 C 0.0082 0.05208 0.01055 0.06064 0.01211 0.06944 C 0.0138 0.078 0.01849 0.1037 0.02031 0.10995 C 0.02396 0.12222 0.02878 0.13287 0.03255 0.1449 C 0.05247 0.20717 0.04219 0.18541 0.0668 0.24907 C 0.07721 0.27592 0.10039 0.33124 0.11497 0.35347 C 0.13945 0.39074 0.16237 0.43449 0.19154 0.45925 C 0.20859 0.47361 0.21966 0.48773 0.23646 0.49398 C 0.23854 0.4949 0.24076 0.4949 0.24297 0.4956 L 0.24544 0.4912 L 0.24453 0.49398 " pathEditMode="relative" ptsTypes="AAAAAAAAAAAAAA">
                                      <p:cBhvr>
                                        <p:cTn id="6" dur="2000" fill="hold"/>
                                        <p:tgtEl>
                                          <p:spTgt spid="6"/>
                                        </p:tgtEl>
                                        <p:attrNameLst>
                                          <p:attrName>ppt_x</p:attrName>
                                          <p:attrName>ppt_y</p:attrName>
                                        </p:attrNameLst>
                                      </p:cBhvr>
                                    </p:animMotion>
                                  </p:childTnLst>
                                </p:cTn>
                              </p:par>
                            </p:childTnLst>
                          </p:cTn>
                        </p:par>
                        <p:par>
                          <p:cTn id="7" fill="hold">
                            <p:stCondLst>
                              <p:cond delay="2500"/>
                            </p:stCondLst>
                            <p:childTnLst>
                              <p:par>
                                <p:cTn id="8" presetID="0" presetClass="path" presetSubtype="0" accel="50000" decel="50000" fill="hold" nodeType="afterEffect">
                                  <p:stCondLst>
                                    <p:cond delay="500"/>
                                  </p:stCondLst>
                                  <p:childTnLst>
                                    <p:animMotion origin="layout" path="M 4.16667E-7 4.44444E-6 L 4.16667E-7 4.44444E-6 C 0.01966 0.02407 0.00196 0.00439 0.01862 0.01875 C 0.04519 0.0412 0.02448 0.03379 0.07409 0.05926 C 0.09571 0.07037 0.11797 0.08287 0.14011 0.08981 C 0.15196 0.09328 0.16407 0.09444 0.17604 0.09699 C 0.21771 0.10625 0.25834 0.11875 0.30065 0.12314 L 0.3431 0.12754 C 0.38334 0.12592 0.42357 0.12615 0.4638 0.12314 C 0.47305 0.12245 0.48255 0.1206 0.49141 0.11574 C 0.50065 0.11088 0.49688 0.11273 0.50287 0.10995 C 0.50339 0.10902 0.50391 0.1081 0.50456 0.10717 C 0.50612 0.10486 0.50834 0.10277 0.51016 0.10138 C 0.51367 0.09861 0.51198 0.10138 0.51589 0.09699 C 0.52032 0.09213 0.51784 0.09305 0.5224 0.08981 C 0.52266 0.08958 0.52292 0.08981 0.52331 0.08981 L 0.52331 0.08981 " pathEditMode="relative" ptsTypes="AAAAAAAAAAAAAAAAA">
                                      <p:cBhvr>
                                        <p:cTn id="9" dur="2000" fill="hold"/>
                                        <p:tgtEl>
                                          <p:spTgt spid="5"/>
                                        </p:tgtEl>
                                        <p:attrNameLst>
                                          <p:attrName>ppt_x</p:attrName>
                                          <p:attrName>ppt_y</p:attrName>
                                        </p:attrNameLst>
                                      </p:cBhvr>
                                    </p:animMotion>
                                  </p:childTnLst>
                                </p:cTn>
                              </p:par>
                            </p:childTnLst>
                          </p:cTn>
                        </p:par>
                        <p:par>
                          <p:cTn id="10" fill="hold">
                            <p:stCondLst>
                              <p:cond delay="5000"/>
                            </p:stCondLst>
                            <p:childTnLst>
                              <p:par>
                                <p:cTn id="11" presetID="42" presetClass="entr" presetSubtype="0" fill="hold" nodeType="afterEffect">
                                  <p:stCondLst>
                                    <p:cond delay="50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6500"/>
                            </p:stCondLst>
                            <p:childTnLst>
                              <p:par>
                                <p:cTn id="17" presetID="42" presetClass="entr" presetSubtype="0" fill="hold" nodeType="afterEffect">
                                  <p:stCondLst>
                                    <p:cond delay="5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5811" y="500063"/>
            <a:ext cx="10515600" cy="1325563"/>
          </a:xfrm>
        </p:spPr>
        <p:txBody>
          <a:bodyPr/>
          <a:lstStyle/>
          <a:p>
            <a:r>
              <a:rPr lang="en-US" dirty="0" smtClean="0">
                <a:solidFill>
                  <a:schemeClr val="bg1"/>
                </a:solidFill>
              </a:rPr>
              <a:t>Information Sharing/Resources</a:t>
            </a:r>
            <a:endParaRPr lang="en-US" dirty="0">
              <a:solidFill>
                <a:schemeClr val="bg1"/>
              </a:solidFill>
            </a:endParaRPr>
          </a:p>
        </p:txBody>
      </p:sp>
      <p:sp>
        <p:nvSpPr>
          <p:cNvPr id="3" name="TextBox 2"/>
          <p:cNvSpPr txBox="1"/>
          <p:nvPr/>
        </p:nvSpPr>
        <p:spPr>
          <a:xfrm>
            <a:off x="934283" y="1570383"/>
            <a:ext cx="5862502" cy="2646878"/>
          </a:xfrm>
          <a:prstGeom prst="rect">
            <a:avLst/>
          </a:prstGeom>
          <a:noFill/>
        </p:spPr>
        <p:txBody>
          <a:bodyPr wrap="none" rtlCol="0">
            <a:spAutoFit/>
          </a:bodyPr>
          <a:lstStyle/>
          <a:p>
            <a:r>
              <a:rPr lang="en-US" sz="16600" b="1" u="sng" dirty="0">
                <a:solidFill>
                  <a:schemeClr val="bg1"/>
                </a:solidFill>
                <a:latin typeface="Arial Black" panose="020B0A04020102020204" pitchFamily="34" charset="0"/>
              </a:rPr>
              <a:t>CISA</a:t>
            </a:r>
          </a:p>
        </p:txBody>
      </p:sp>
      <p:sp>
        <p:nvSpPr>
          <p:cNvPr id="5" name="TextBox 4"/>
          <p:cNvSpPr txBox="1"/>
          <p:nvPr/>
        </p:nvSpPr>
        <p:spPr>
          <a:xfrm>
            <a:off x="934279" y="4008783"/>
            <a:ext cx="10671312" cy="1446550"/>
          </a:xfrm>
          <a:prstGeom prst="rect">
            <a:avLst/>
          </a:prstGeom>
          <a:noFill/>
        </p:spPr>
        <p:txBody>
          <a:bodyPr wrap="square" rtlCol="0">
            <a:spAutoFit/>
          </a:bodyPr>
          <a:lstStyle/>
          <a:p>
            <a:r>
              <a:rPr lang="en-US" sz="4400" b="1" dirty="0">
                <a:solidFill>
                  <a:schemeClr val="bg1"/>
                </a:solidFill>
                <a:latin typeface="Arial Black" panose="020B0A04020102020204" pitchFamily="34" charset="0"/>
              </a:rPr>
              <a:t>Cybersecurity &amp; Infrastructure Security Agency </a:t>
            </a:r>
          </a:p>
        </p:txBody>
      </p:sp>
    </p:spTree>
    <p:extLst>
      <p:ext uri="{BB962C8B-B14F-4D97-AF65-F5344CB8AC3E}">
        <p14:creationId xmlns:p14="http://schemas.microsoft.com/office/powerpoint/2010/main" val="1718430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p:stCondLst>
                              <p:cond delay="650"/>
                            </p:stCondLst>
                            <p:childTnLst>
                              <p:par>
                                <p:cTn id="13" presetID="42" presetClass="entr" presetSubtype="0" fill="hold" nodeType="afterEffect">
                                  <p:stCondLst>
                                    <p:cond delay="125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1000"/>
                                        <p:tgtEl>
                                          <p:spTgt spid="5">
                                            <p:txEl>
                                              <p:pRg st="0" end="0"/>
                                            </p:txEl>
                                          </p:spTgt>
                                        </p:tgtEl>
                                      </p:cBhvr>
                                    </p:animEffect>
                                    <p:anim calcmode="lin" valueType="num">
                                      <p:cBhvr>
                                        <p:cTn id="16"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7"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5811" y="500063"/>
            <a:ext cx="10515600" cy="1325563"/>
          </a:xfrm>
        </p:spPr>
        <p:txBody>
          <a:bodyPr/>
          <a:lstStyle/>
          <a:p>
            <a:r>
              <a:rPr lang="en-US" dirty="0" smtClean="0">
                <a:solidFill>
                  <a:schemeClr val="bg1"/>
                </a:solidFill>
              </a:rPr>
              <a:t>Information Sharing/Resources</a:t>
            </a:r>
            <a:endParaRPr lang="en-US" dirty="0">
              <a:solidFill>
                <a:schemeClr val="bg1"/>
              </a:solidFill>
            </a:endParaRPr>
          </a:p>
        </p:txBody>
      </p:sp>
      <p:sp>
        <p:nvSpPr>
          <p:cNvPr id="5" name="TextBox 4"/>
          <p:cNvSpPr txBox="1"/>
          <p:nvPr/>
        </p:nvSpPr>
        <p:spPr>
          <a:xfrm>
            <a:off x="695740" y="1533939"/>
            <a:ext cx="10671312" cy="2800767"/>
          </a:xfrm>
          <a:prstGeom prst="rect">
            <a:avLst/>
          </a:prstGeom>
          <a:noFill/>
        </p:spPr>
        <p:txBody>
          <a:bodyPr wrap="square" rtlCol="0">
            <a:spAutoFit/>
          </a:bodyPr>
          <a:lstStyle/>
          <a:p>
            <a:r>
              <a:rPr lang="en-US" sz="4400" b="1" dirty="0">
                <a:solidFill>
                  <a:schemeClr val="bg1"/>
                </a:solidFill>
                <a:latin typeface="Arial Black" panose="020B0A04020102020204" pitchFamily="34" charset="0"/>
              </a:rPr>
              <a:t>KOHS Grants</a:t>
            </a:r>
          </a:p>
          <a:p>
            <a:pPr marL="571486" indent="-571486">
              <a:buFont typeface="Arial" panose="020B0604020202020204" pitchFamily="34" charset="0"/>
              <a:buChar char="•"/>
            </a:pPr>
            <a:r>
              <a:rPr lang="en-US" sz="4400" b="1" dirty="0">
                <a:solidFill>
                  <a:schemeClr val="bg1"/>
                </a:solidFill>
                <a:latin typeface="+mj-lt"/>
              </a:rPr>
              <a:t>Homeland Security Grant Program</a:t>
            </a:r>
          </a:p>
          <a:p>
            <a:pPr marL="571486" indent="-571486">
              <a:buFont typeface="Arial" panose="020B0604020202020204" pitchFamily="34" charset="0"/>
              <a:buChar char="•"/>
            </a:pPr>
            <a:r>
              <a:rPr lang="en-US" sz="4400" b="1" dirty="0">
                <a:solidFill>
                  <a:schemeClr val="bg1"/>
                </a:solidFill>
                <a:latin typeface="+mj-lt"/>
              </a:rPr>
              <a:t>Nonprofit Security Grant Program</a:t>
            </a:r>
          </a:p>
          <a:p>
            <a:pPr marL="571486" indent="-571486">
              <a:buFont typeface="Arial" panose="020B0604020202020204" pitchFamily="34" charset="0"/>
              <a:buChar char="•"/>
            </a:pPr>
            <a:r>
              <a:rPr lang="en-US" sz="4400" b="1" dirty="0">
                <a:solidFill>
                  <a:schemeClr val="bg1"/>
                </a:solidFill>
                <a:latin typeface="+mj-lt"/>
              </a:rPr>
              <a:t>Law Enforcement Protection Program</a:t>
            </a:r>
          </a:p>
        </p:txBody>
      </p:sp>
    </p:spTree>
    <p:extLst>
      <p:ext uri="{BB962C8B-B14F-4D97-AF65-F5344CB8AC3E}">
        <p14:creationId xmlns:p14="http://schemas.microsoft.com/office/powerpoint/2010/main" val="1770946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125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5811" y="500063"/>
            <a:ext cx="10515600" cy="1325563"/>
          </a:xfrm>
        </p:spPr>
        <p:txBody>
          <a:bodyPr/>
          <a:lstStyle/>
          <a:p>
            <a:r>
              <a:rPr lang="en-US" dirty="0" smtClean="0">
                <a:solidFill>
                  <a:schemeClr val="bg1"/>
                </a:solidFill>
              </a:rPr>
              <a:t>Information Sharing/Resources</a:t>
            </a:r>
            <a:endParaRPr lang="en-US" dirty="0">
              <a:solidFill>
                <a:schemeClr val="bg1"/>
              </a:solidFill>
            </a:endParaRPr>
          </a:p>
        </p:txBody>
      </p:sp>
      <p:sp>
        <p:nvSpPr>
          <p:cNvPr id="5" name="TextBox 4"/>
          <p:cNvSpPr txBox="1"/>
          <p:nvPr/>
        </p:nvSpPr>
        <p:spPr>
          <a:xfrm>
            <a:off x="695740" y="1533940"/>
            <a:ext cx="10671312" cy="4832092"/>
          </a:xfrm>
          <a:prstGeom prst="rect">
            <a:avLst/>
          </a:prstGeom>
          <a:noFill/>
        </p:spPr>
        <p:txBody>
          <a:bodyPr wrap="square" rtlCol="0">
            <a:spAutoFit/>
          </a:bodyPr>
          <a:lstStyle/>
          <a:p>
            <a:r>
              <a:rPr lang="en-US" sz="4400" b="1" dirty="0">
                <a:solidFill>
                  <a:schemeClr val="bg1"/>
                </a:solidFill>
                <a:latin typeface="Arial Black" panose="020B0A04020102020204" pitchFamily="34" charset="0"/>
              </a:rPr>
              <a:t>Kentucky Intelligence Fusion Center</a:t>
            </a:r>
          </a:p>
          <a:p>
            <a:pPr marL="571486" indent="-571486">
              <a:buFont typeface="Arial" panose="020B0604020202020204" pitchFamily="34" charset="0"/>
              <a:buChar char="•"/>
            </a:pPr>
            <a:r>
              <a:rPr lang="en-US" sz="4400" b="1" dirty="0">
                <a:solidFill>
                  <a:schemeClr val="bg1"/>
                </a:solidFill>
                <a:latin typeface="+mj-lt"/>
              </a:rPr>
              <a:t>Cyber Threat Working Group</a:t>
            </a:r>
          </a:p>
          <a:p>
            <a:pPr marL="571486" indent="-571486">
              <a:buFont typeface="Arial" panose="020B0604020202020204" pitchFamily="34" charset="0"/>
              <a:buChar char="•"/>
            </a:pPr>
            <a:r>
              <a:rPr lang="en-US" sz="4400" b="1" dirty="0">
                <a:solidFill>
                  <a:schemeClr val="bg1"/>
                </a:solidFill>
                <a:latin typeface="+mj-lt"/>
              </a:rPr>
              <a:t>Cyber Vulnerability Assessments</a:t>
            </a:r>
          </a:p>
          <a:p>
            <a:pPr marL="571486" indent="-571486">
              <a:buFont typeface="Arial" panose="020B0604020202020204" pitchFamily="34" charset="0"/>
              <a:buChar char="•"/>
            </a:pPr>
            <a:r>
              <a:rPr lang="en-US" sz="4400" b="1" dirty="0">
                <a:solidFill>
                  <a:schemeClr val="bg1"/>
                </a:solidFill>
                <a:latin typeface="+mj-lt"/>
              </a:rPr>
              <a:t>Physical Vulnerability Assessments</a:t>
            </a:r>
          </a:p>
          <a:p>
            <a:pPr marL="571486" indent="-571486">
              <a:buFont typeface="Arial" panose="020B0604020202020204" pitchFamily="34" charset="0"/>
              <a:buChar char="•"/>
            </a:pPr>
            <a:r>
              <a:rPr lang="en-US" sz="4400" b="1" dirty="0">
                <a:solidFill>
                  <a:schemeClr val="bg1"/>
                </a:solidFill>
                <a:latin typeface="+mj-lt"/>
              </a:rPr>
              <a:t>Phishing Awareness Training</a:t>
            </a:r>
          </a:p>
          <a:p>
            <a:pPr marL="571486" indent="-571486">
              <a:buFont typeface="Arial" panose="020B0604020202020204" pitchFamily="34" charset="0"/>
              <a:buChar char="•"/>
            </a:pPr>
            <a:endParaRPr lang="en-US" sz="4400" b="1" dirty="0">
              <a:solidFill>
                <a:schemeClr val="bg1"/>
              </a:solidFill>
              <a:latin typeface="+mj-lt"/>
            </a:endParaRPr>
          </a:p>
        </p:txBody>
      </p:sp>
    </p:spTree>
    <p:extLst>
      <p:ext uri="{BB962C8B-B14F-4D97-AF65-F5344CB8AC3E}">
        <p14:creationId xmlns:p14="http://schemas.microsoft.com/office/powerpoint/2010/main" val="769293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1000"/>
                                        <p:tgtEl>
                                          <p:spTgt spid="5">
                                            <p:txEl>
                                              <p:pRg st="4" end="4"/>
                                            </p:txEl>
                                          </p:spTgt>
                                        </p:tgtEl>
                                      </p:cBhvr>
                                    </p:animEffect>
                                    <p:anim calcmode="lin" valueType="num">
                                      <p:cBhvr>
                                        <p:cTn id="36"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5811" y="500063"/>
            <a:ext cx="10515600" cy="1325563"/>
          </a:xfrm>
        </p:spPr>
        <p:txBody>
          <a:bodyPr/>
          <a:lstStyle/>
          <a:p>
            <a:r>
              <a:rPr lang="en-US" dirty="0" smtClean="0">
                <a:solidFill>
                  <a:schemeClr val="bg1"/>
                </a:solidFill>
              </a:rPr>
              <a:t>Information Sharing/Resources</a:t>
            </a:r>
            <a:endParaRPr lang="en-US" dirty="0">
              <a:solidFill>
                <a:schemeClr val="bg1"/>
              </a:solidFill>
            </a:endParaRPr>
          </a:p>
        </p:txBody>
      </p:sp>
      <p:sp>
        <p:nvSpPr>
          <p:cNvPr id="5" name="TextBox 4"/>
          <p:cNvSpPr txBox="1"/>
          <p:nvPr/>
        </p:nvSpPr>
        <p:spPr>
          <a:xfrm>
            <a:off x="695740" y="1414670"/>
            <a:ext cx="10671312" cy="5509200"/>
          </a:xfrm>
          <a:prstGeom prst="rect">
            <a:avLst/>
          </a:prstGeom>
          <a:noFill/>
        </p:spPr>
        <p:txBody>
          <a:bodyPr wrap="square" rtlCol="0">
            <a:spAutoFit/>
          </a:bodyPr>
          <a:lstStyle/>
          <a:p>
            <a:r>
              <a:rPr lang="en-US" sz="4400" b="1" dirty="0">
                <a:solidFill>
                  <a:schemeClr val="bg1"/>
                </a:solidFill>
                <a:latin typeface="Arial Black" panose="020B0A04020102020204" pitchFamily="34" charset="0"/>
              </a:rPr>
              <a:t>When things go wrong</a:t>
            </a:r>
          </a:p>
          <a:p>
            <a:pPr marL="285744" indent="-285744">
              <a:buFont typeface="Arial" panose="020B0604020202020204" pitchFamily="34" charset="0"/>
              <a:buChar char="•"/>
            </a:pPr>
            <a:r>
              <a:rPr lang="en-US" sz="2800" dirty="0">
                <a:solidFill>
                  <a:schemeClr val="bg1"/>
                </a:solidFill>
              </a:rPr>
              <a:t>The Kentucky Intelligence Fusion </a:t>
            </a:r>
            <a:r>
              <a:rPr lang="en-US" sz="2800" dirty="0">
                <a:solidFill>
                  <a:schemeClr val="bg1"/>
                </a:solidFill>
              </a:rPr>
              <a:t>Center</a:t>
            </a:r>
            <a:endParaRPr lang="en-US" sz="2800" dirty="0">
              <a:solidFill>
                <a:schemeClr val="bg1"/>
              </a:solidFill>
            </a:endParaRPr>
          </a:p>
          <a:p>
            <a:pPr marL="285744" indent="-285744">
              <a:buFont typeface="Arial" panose="020B0604020202020204" pitchFamily="34" charset="0"/>
              <a:buChar char="•"/>
            </a:pPr>
            <a:r>
              <a:rPr lang="en-US" sz="2800" dirty="0">
                <a:solidFill>
                  <a:schemeClr val="bg1"/>
                </a:solidFill>
              </a:rPr>
              <a:t>Report and Recover from Identity Theft (FTC) - </a:t>
            </a:r>
            <a:r>
              <a:rPr lang="en-US" sz="2800" b="1" u="sng" dirty="0">
                <a:solidFill>
                  <a:schemeClr val="bg1"/>
                </a:solidFill>
              </a:rPr>
              <a:t>https://identitytheft.gov/</a:t>
            </a:r>
            <a:r>
              <a:rPr lang="en-US" sz="2800" b="1" dirty="0">
                <a:solidFill>
                  <a:schemeClr val="bg1"/>
                </a:solidFill>
              </a:rPr>
              <a:t> </a:t>
            </a:r>
          </a:p>
          <a:p>
            <a:pPr marL="285744" indent="-285744">
              <a:buFont typeface="Arial" panose="020B0604020202020204" pitchFamily="34" charset="0"/>
              <a:buChar char="•"/>
            </a:pPr>
            <a:r>
              <a:rPr lang="en-US" sz="2800" dirty="0">
                <a:solidFill>
                  <a:schemeClr val="bg1"/>
                </a:solidFill>
              </a:rPr>
              <a:t>Submit a FBI Internet Crimes Report - </a:t>
            </a:r>
            <a:r>
              <a:rPr lang="en-US" sz="2800" b="1" u="sng" dirty="0">
                <a:solidFill>
                  <a:schemeClr val="bg1"/>
                </a:solidFill>
              </a:rPr>
              <a:t>https://complaint.ic3.gov/</a:t>
            </a:r>
            <a:r>
              <a:rPr lang="en-US" sz="2800" b="1" dirty="0">
                <a:solidFill>
                  <a:schemeClr val="bg1"/>
                </a:solidFill>
              </a:rPr>
              <a:t> </a:t>
            </a:r>
          </a:p>
          <a:p>
            <a:pPr marL="285744" indent="-285744">
              <a:buFont typeface="Arial" panose="020B0604020202020204" pitchFamily="34" charset="0"/>
              <a:buChar char="•"/>
            </a:pPr>
            <a:r>
              <a:rPr lang="en-US" sz="2800" dirty="0">
                <a:solidFill>
                  <a:schemeClr val="bg1"/>
                </a:solidFill>
              </a:rPr>
              <a:t>If </a:t>
            </a:r>
            <a:r>
              <a:rPr lang="en-US" sz="2800" dirty="0">
                <a:solidFill>
                  <a:schemeClr val="bg1"/>
                </a:solidFill>
              </a:rPr>
              <a:t>you believe someone is using your Social Security number, contact the Social Security Administration’s (SSA) fraud hotline at 1(800) 269-0271. For additional resources, visit the SSA at </a:t>
            </a:r>
            <a:r>
              <a:rPr lang="en-US" sz="2800" b="1" u="sng" dirty="0">
                <a:solidFill>
                  <a:schemeClr val="bg1"/>
                </a:solidFill>
              </a:rPr>
              <a:t>http://oig.ssa.gov/report-fraud-waste-or-abuse</a:t>
            </a:r>
            <a:r>
              <a:rPr lang="en-US" sz="2800" b="1" dirty="0">
                <a:solidFill>
                  <a:schemeClr val="bg1"/>
                </a:solidFill>
              </a:rPr>
              <a:t> </a:t>
            </a:r>
          </a:p>
          <a:p>
            <a:pPr marL="285744" indent="-285744">
              <a:buFont typeface="Arial" panose="020B0604020202020204" pitchFamily="34" charset="0"/>
              <a:buChar char="•"/>
            </a:pPr>
            <a:r>
              <a:rPr lang="en-US" sz="2800" dirty="0">
                <a:solidFill>
                  <a:schemeClr val="bg1"/>
                </a:solidFill>
              </a:rPr>
              <a:t>If you are a victim of financial fraud, contact the credit unions to freeze your credit and contact your financial institution for further instructions</a:t>
            </a:r>
            <a:r>
              <a:rPr lang="en-US" sz="2800" dirty="0">
                <a:solidFill>
                  <a:schemeClr val="bg1"/>
                </a:solidFill>
              </a:rPr>
              <a:t>.</a:t>
            </a:r>
            <a:endParaRPr lang="en-US" sz="2800" dirty="0">
              <a:solidFill>
                <a:schemeClr val="bg1"/>
              </a:solidFill>
            </a:endParaRPr>
          </a:p>
        </p:txBody>
      </p:sp>
    </p:spTree>
    <p:extLst>
      <p:ext uri="{BB962C8B-B14F-4D97-AF65-F5344CB8AC3E}">
        <p14:creationId xmlns:p14="http://schemas.microsoft.com/office/powerpoint/2010/main" val="1975528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1" end="1"/>
                                            </p:txEl>
                                          </p:spTgt>
                                        </p:tgtEl>
                                        <p:attrNameLst>
                                          <p:attrName>style.visibility</p:attrName>
                                        </p:attrNameLst>
                                      </p:cBhvr>
                                      <p:to>
                                        <p:strVal val="visible"/>
                                      </p:to>
                                    </p:set>
                                    <p:animEffect transition="in" filter="fade">
                                      <p:cBhvr>
                                        <p:cTn id="14" dur="1000"/>
                                        <p:tgtEl>
                                          <p:spTgt spid="5">
                                            <p:txEl>
                                              <p:pRg st="1" end="1"/>
                                            </p:txEl>
                                          </p:spTgt>
                                        </p:tgtEl>
                                      </p:cBhvr>
                                    </p:animEffect>
                                    <p:anim calcmode="lin" valueType="num">
                                      <p:cBhvr>
                                        <p:cTn id="15"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Effect transition="in" filter="fade">
                                      <p:cBhvr>
                                        <p:cTn id="21" dur="1000"/>
                                        <p:tgtEl>
                                          <p:spTgt spid="5">
                                            <p:txEl>
                                              <p:pRg st="2" end="2"/>
                                            </p:txEl>
                                          </p:spTgt>
                                        </p:tgtEl>
                                      </p:cBhvr>
                                    </p:animEffect>
                                    <p:anim calcmode="lin" valueType="num">
                                      <p:cBhvr>
                                        <p:cTn id="2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3" end="3"/>
                                            </p:txEl>
                                          </p:spTgt>
                                        </p:tgtEl>
                                        <p:attrNameLst>
                                          <p:attrName>style.visibility</p:attrName>
                                        </p:attrNameLst>
                                      </p:cBhvr>
                                      <p:to>
                                        <p:strVal val="visible"/>
                                      </p:to>
                                    </p:set>
                                    <p:animEffect transition="in" filter="fade">
                                      <p:cBhvr>
                                        <p:cTn id="28" dur="1000"/>
                                        <p:tgtEl>
                                          <p:spTgt spid="5">
                                            <p:txEl>
                                              <p:pRg st="3" end="3"/>
                                            </p:txEl>
                                          </p:spTgt>
                                        </p:tgtEl>
                                      </p:cBhvr>
                                    </p:animEffect>
                                    <p:anim calcmode="lin" valueType="num">
                                      <p:cBhvr>
                                        <p:cTn id="29"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4" end="4"/>
                                            </p:txEl>
                                          </p:spTgt>
                                        </p:tgtEl>
                                        <p:attrNameLst>
                                          <p:attrName>style.visibility</p:attrName>
                                        </p:attrNameLst>
                                      </p:cBhvr>
                                      <p:to>
                                        <p:strVal val="visible"/>
                                      </p:to>
                                    </p:set>
                                    <p:animEffect transition="in" filter="fade">
                                      <p:cBhvr>
                                        <p:cTn id="35" dur="1000"/>
                                        <p:tgtEl>
                                          <p:spTgt spid="5">
                                            <p:txEl>
                                              <p:pRg st="4" end="4"/>
                                            </p:txEl>
                                          </p:spTgt>
                                        </p:tgtEl>
                                      </p:cBhvr>
                                    </p:animEffect>
                                    <p:anim calcmode="lin" valueType="num">
                                      <p:cBhvr>
                                        <p:cTn id="36"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
                                            <p:txEl>
                                              <p:pRg st="5" end="5"/>
                                            </p:txEl>
                                          </p:spTgt>
                                        </p:tgtEl>
                                        <p:attrNameLst>
                                          <p:attrName>style.visibility</p:attrName>
                                        </p:attrNameLst>
                                      </p:cBhvr>
                                      <p:to>
                                        <p:strVal val="visible"/>
                                      </p:to>
                                    </p:set>
                                    <p:animEffect transition="in" filter="fade">
                                      <p:cBhvr>
                                        <p:cTn id="42" dur="1000"/>
                                        <p:tgtEl>
                                          <p:spTgt spid="5">
                                            <p:txEl>
                                              <p:pRg st="5" end="5"/>
                                            </p:txEl>
                                          </p:spTgt>
                                        </p:tgtEl>
                                      </p:cBhvr>
                                    </p:animEffect>
                                    <p:anim calcmode="lin" valueType="num">
                                      <p:cBhvr>
                                        <p:cTn id="43"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84248" y="988050"/>
            <a:ext cx="8941905" cy="5691049"/>
          </a:xfrm>
        </p:spPr>
        <p:txBody>
          <a:bodyPr>
            <a:normAutofit/>
          </a:bodyPr>
          <a:lstStyle/>
          <a:p>
            <a:r>
              <a:rPr lang="en-US" sz="5400" b="1" dirty="0">
                <a:solidFill>
                  <a:schemeClr val="bg1"/>
                </a:solidFill>
              </a:rPr>
              <a:t>Questions?</a:t>
            </a:r>
          </a:p>
          <a:p>
            <a:r>
              <a:rPr lang="en-US" sz="4000" dirty="0">
                <a:solidFill>
                  <a:schemeClr val="bg1"/>
                </a:solidFill>
              </a:rPr>
              <a:t>Contact:</a:t>
            </a:r>
          </a:p>
          <a:p>
            <a:r>
              <a:rPr lang="en-US" b="1" dirty="0" smtClean="0">
                <a:solidFill>
                  <a:schemeClr val="bg1"/>
                </a:solidFill>
              </a:rPr>
              <a:t>Kentucky Intelligence Fusion Center</a:t>
            </a:r>
          </a:p>
          <a:p>
            <a:r>
              <a:rPr lang="en-US" b="1" dirty="0" smtClean="0">
                <a:solidFill>
                  <a:schemeClr val="bg1"/>
                </a:solidFill>
              </a:rPr>
              <a:t>FusionCenter@KY.gov</a:t>
            </a:r>
          </a:p>
          <a:p>
            <a:endParaRPr lang="en-US" b="1" dirty="0">
              <a:solidFill>
                <a:schemeClr val="bg1"/>
              </a:solidFill>
            </a:endParaRPr>
          </a:p>
        </p:txBody>
      </p:sp>
      <p:pic>
        <p:nvPicPr>
          <p:cNvPr id="5" name="Picture 4"/>
          <p:cNvPicPr>
            <a:picLocks noChangeAspect="1"/>
          </p:cNvPicPr>
          <p:nvPr/>
        </p:nvPicPr>
        <p:blipFill>
          <a:blip r:embed="rId2"/>
          <a:stretch>
            <a:fillRect/>
          </a:stretch>
        </p:blipFill>
        <p:spPr>
          <a:xfrm>
            <a:off x="4359265" y="3450327"/>
            <a:ext cx="3191868" cy="3228768"/>
          </a:xfrm>
          <a:prstGeom prst="rect">
            <a:avLst/>
          </a:prstGeom>
        </p:spPr>
      </p:pic>
    </p:spTree>
    <p:extLst>
      <p:ext uri="{BB962C8B-B14F-4D97-AF65-F5344CB8AC3E}">
        <p14:creationId xmlns:p14="http://schemas.microsoft.com/office/powerpoint/2010/main" val="11996733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Resilience</a:t>
            </a:r>
          </a:p>
        </p:txBody>
      </p:sp>
      <p:sp>
        <p:nvSpPr>
          <p:cNvPr id="3" name="Content Placeholder 2"/>
          <p:cNvSpPr>
            <a:spLocks noGrp="1"/>
          </p:cNvSpPr>
          <p:nvPr>
            <p:ph idx="1"/>
          </p:nvPr>
        </p:nvSpPr>
        <p:spPr>
          <a:xfrm>
            <a:off x="2209800" y="960438"/>
            <a:ext cx="8305800" cy="4525963"/>
          </a:xfrm>
        </p:spPr>
        <p:txBody>
          <a:bodyPr/>
          <a:lstStyle/>
          <a:p>
            <a:r>
              <a:rPr lang="en-US" b="1" dirty="0"/>
              <a:t>Resilience is the</a:t>
            </a:r>
            <a:r>
              <a:rPr lang="en-US" dirty="0"/>
              <a:t> </a:t>
            </a:r>
            <a:r>
              <a:rPr lang="en-US" b="1" dirty="0"/>
              <a:t>ability to face and cope with adversity, adapt to change, recover, learn and grow from setbacks. </a:t>
            </a:r>
            <a:endParaRPr lang="en-US" sz="2400" b="1" dirty="0"/>
          </a:p>
        </p:txBody>
      </p:sp>
    </p:spTree>
    <p:extLst>
      <p:ext uri="{BB962C8B-B14F-4D97-AF65-F5344CB8AC3E}">
        <p14:creationId xmlns:p14="http://schemas.microsoft.com/office/powerpoint/2010/main" val="302172982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9324D-0DD4-488F-934F-529872FFADE9}"/>
              </a:ext>
            </a:extLst>
          </p:cNvPr>
          <p:cNvSpPr>
            <a:spLocks noGrp="1"/>
          </p:cNvSpPr>
          <p:nvPr>
            <p:ph type="title"/>
          </p:nvPr>
        </p:nvSpPr>
        <p:spPr/>
        <p:txBody>
          <a:bodyPr/>
          <a:lstStyle/>
          <a:p>
            <a:r>
              <a:rPr lang="en-US" dirty="0"/>
              <a:t>How does this impact you?</a:t>
            </a:r>
          </a:p>
        </p:txBody>
      </p:sp>
      <p:sp>
        <p:nvSpPr>
          <p:cNvPr id="4" name="Content Placeholder 2">
            <a:extLst>
              <a:ext uri="{FF2B5EF4-FFF2-40B4-BE49-F238E27FC236}">
                <a16:creationId xmlns:a16="http://schemas.microsoft.com/office/drawing/2014/main" id="{2551BD25-1266-49A1-9156-5F8EDFF62920}"/>
              </a:ext>
            </a:extLst>
          </p:cNvPr>
          <p:cNvSpPr>
            <a:spLocks noGrp="1"/>
          </p:cNvSpPr>
          <p:nvPr>
            <p:ph idx="1"/>
          </p:nvPr>
        </p:nvSpPr>
        <p:spPr>
          <a:xfrm>
            <a:off x="2209800" y="884238"/>
            <a:ext cx="8001000" cy="4525963"/>
          </a:xfrm>
        </p:spPr>
        <p:txBody>
          <a:bodyPr/>
          <a:lstStyle/>
          <a:p>
            <a:r>
              <a:rPr lang="en-US" sz="2000" dirty="0"/>
              <a:t>If you are connected to the internet, you are vulnerable.</a:t>
            </a:r>
          </a:p>
          <a:p>
            <a:r>
              <a:rPr lang="en-US" sz="2000" dirty="0"/>
              <a:t>Maximize patching and minimize exceptions and voluntarily delayed maintenance.</a:t>
            </a:r>
          </a:p>
          <a:p>
            <a:r>
              <a:rPr lang="en-US" sz="2000" b="1" dirty="0"/>
              <a:t>How much of your business relies on technology, and what will you do if that goes away?</a:t>
            </a:r>
          </a:p>
          <a:p>
            <a:pPr lvl="1"/>
            <a:r>
              <a:rPr lang="en-US" sz="1600" dirty="0"/>
              <a:t>Have a plan for paper operations.</a:t>
            </a:r>
          </a:p>
          <a:p>
            <a:pPr lvl="1"/>
            <a:r>
              <a:rPr lang="en-US" sz="1600" dirty="0"/>
              <a:t>Have a disaster recovery plan.</a:t>
            </a:r>
          </a:p>
          <a:p>
            <a:pPr lvl="1"/>
            <a:r>
              <a:rPr lang="en-US" sz="1600" dirty="0"/>
              <a:t>Backup critical systems and information often, store offline, and test the backups regularly.</a:t>
            </a:r>
          </a:p>
          <a:p>
            <a:r>
              <a:rPr lang="en-US" sz="2000" dirty="0"/>
              <a:t>Strategic Partnerships:</a:t>
            </a:r>
          </a:p>
          <a:p>
            <a:pPr lvl="1"/>
            <a:r>
              <a:rPr lang="en-US" sz="1600" dirty="0"/>
              <a:t>COT, KY Cyber Threat Working Group, MS-ISAC, CISA, </a:t>
            </a:r>
            <a:r>
              <a:rPr lang="en-US" sz="1600" dirty="0" err="1"/>
              <a:t>Infragard</a:t>
            </a:r>
            <a:r>
              <a:rPr lang="en-US" sz="1600" dirty="0"/>
              <a:t>, </a:t>
            </a:r>
            <a:r>
              <a:rPr lang="en-US" sz="1600" i="1" dirty="0"/>
              <a:t>Kentucky Cyber Threat Response Alliance, </a:t>
            </a:r>
            <a:r>
              <a:rPr lang="en-US" sz="1600" b="1" dirty="0"/>
              <a:t>KYARNG Defensive Cyber Operations Element</a:t>
            </a:r>
          </a:p>
        </p:txBody>
      </p:sp>
    </p:spTree>
    <p:extLst>
      <p:ext uri="{BB962C8B-B14F-4D97-AF65-F5344CB8AC3E}">
        <p14:creationId xmlns:p14="http://schemas.microsoft.com/office/powerpoint/2010/main" val="37402018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14637"/>
            <a:ext cx="12192000" cy="6872637"/>
          </a:xfrm>
          <a:prstGeom prst="rect">
            <a:avLst/>
          </a:prstGeom>
          <a:gradFill flip="none" rotWithShape="1">
            <a:gsLst>
              <a:gs pos="0">
                <a:srgbClr val="001020"/>
              </a:gs>
              <a:gs pos="55000">
                <a:srgbClr val="013E7F"/>
              </a:gs>
              <a:gs pos="100000">
                <a:srgbClr val="000910"/>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fleurdelis.ai"/>
          <p:cNvPicPr>
            <a:picLocks noChangeAspect="1"/>
          </p:cNvPicPr>
          <p:nvPr/>
        </p:nvPicPr>
        <p:blipFill rotWithShape="1">
          <a:blip r:embed="rId2">
            <a:alphaModFix amt="42000"/>
            <a:extLst>
              <a:ext uri="{28A0092B-C50C-407E-A947-70E740481C1C}">
                <a14:useLocalDpi xmlns:a14="http://schemas.microsoft.com/office/drawing/2010/main" val="0"/>
              </a:ext>
            </a:extLst>
          </a:blip>
          <a:srcRect l="38909" t="35127" r="33902" b="40491"/>
          <a:stretch/>
        </p:blipFill>
        <p:spPr>
          <a:xfrm>
            <a:off x="0" y="773920"/>
            <a:ext cx="5243814" cy="6085449"/>
          </a:xfrm>
          <a:prstGeom prst="rect">
            <a:avLst/>
          </a:prstGeom>
          <a:noFill/>
          <a:ln>
            <a:noFill/>
          </a:ln>
          <a:effectLst>
            <a:outerShdw blurRad="76200" dir="18900000" sy="23000" kx="-1200000" algn="bl" rotWithShape="0">
              <a:prstClr val="black">
                <a:alpha val="20000"/>
              </a:prstClr>
            </a:outerShdw>
          </a:effectLst>
        </p:spPr>
      </p:pic>
      <p:sp>
        <p:nvSpPr>
          <p:cNvPr id="5" name="TextBox 4"/>
          <p:cNvSpPr txBox="1"/>
          <p:nvPr/>
        </p:nvSpPr>
        <p:spPr>
          <a:xfrm>
            <a:off x="1523999" y="3170314"/>
            <a:ext cx="9144001" cy="646331"/>
          </a:xfrm>
          <a:prstGeom prst="rect">
            <a:avLst/>
          </a:prstGeom>
          <a:noFill/>
        </p:spPr>
        <p:txBody>
          <a:bodyPr wrap="square" rtlCol="0">
            <a:spAutoFit/>
          </a:bodyPr>
          <a:lstStyle/>
          <a:p>
            <a:pPr algn="ctr" defTabSz="457200"/>
            <a:r>
              <a:rPr lang="en-US" sz="3600" b="1" dirty="0">
                <a:solidFill>
                  <a:prstClr val="white"/>
                </a:solidFill>
                <a:latin typeface="Calibri"/>
              </a:rPr>
              <a:t>Switching Hats…</a:t>
            </a:r>
          </a:p>
        </p:txBody>
      </p:sp>
      <p:pic>
        <p:nvPicPr>
          <p:cNvPr id="9" name="Picture 2" descr="Seal of Louisville, Kentucky - Wikipedi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36281" y="5615514"/>
            <a:ext cx="960781" cy="9607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88707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524001" y="4943721"/>
            <a:ext cx="5053965" cy="1057275"/>
          </a:xfrm>
          <a:custGeom>
            <a:avLst/>
            <a:gdLst/>
            <a:ahLst/>
            <a:cxnLst/>
            <a:rect l="l" t="t" r="r" b="b"/>
            <a:pathLst>
              <a:path w="6738620" h="1409700">
                <a:moveTo>
                  <a:pt x="6738449" y="0"/>
                </a:moveTo>
                <a:lnTo>
                  <a:pt x="0" y="0"/>
                </a:lnTo>
                <a:lnTo>
                  <a:pt x="0" y="1409373"/>
                </a:lnTo>
                <a:lnTo>
                  <a:pt x="6085724" y="1409373"/>
                </a:lnTo>
                <a:lnTo>
                  <a:pt x="6738449" y="0"/>
                </a:lnTo>
                <a:close/>
              </a:path>
            </a:pathLst>
          </a:custGeom>
          <a:solidFill>
            <a:srgbClr val="E7E6E6"/>
          </a:solidFill>
        </p:spPr>
        <p:txBody>
          <a:bodyPr wrap="square" lIns="0" tIns="0" rIns="0" bIns="0" rtlCol="0"/>
          <a:lstStyle/>
          <a:p>
            <a:pPr defTabSz="457200"/>
            <a:endParaRPr sz="1350">
              <a:solidFill>
                <a:prstClr val="black"/>
              </a:solidFill>
              <a:latin typeface="Calibri"/>
            </a:endParaRPr>
          </a:p>
        </p:txBody>
      </p:sp>
      <p:sp>
        <p:nvSpPr>
          <p:cNvPr id="3" name="object 3"/>
          <p:cNvSpPr/>
          <p:nvPr/>
        </p:nvSpPr>
        <p:spPr>
          <a:xfrm>
            <a:off x="6100573" y="3563998"/>
            <a:ext cx="3392329" cy="2436971"/>
          </a:xfrm>
          <a:custGeom>
            <a:avLst/>
            <a:gdLst/>
            <a:ahLst/>
            <a:cxnLst/>
            <a:rect l="l" t="t" r="r" b="b"/>
            <a:pathLst>
              <a:path w="4523105" h="3249295">
                <a:moveTo>
                  <a:pt x="4522795" y="0"/>
                </a:moveTo>
                <a:lnTo>
                  <a:pt x="1504715" y="0"/>
                </a:lnTo>
                <a:lnTo>
                  <a:pt x="0" y="3249004"/>
                </a:lnTo>
                <a:lnTo>
                  <a:pt x="4522795" y="3249004"/>
                </a:lnTo>
                <a:lnTo>
                  <a:pt x="4522795" y="0"/>
                </a:lnTo>
                <a:close/>
              </a:path>
            </a:pathLst>
          </a:custGeom>
          <a:solidFill>
            <a:srgbClr val="FFFFFF"/>
          </a:solidFill>
        </p:spPr>
        <p:txBody>
          <a:bodyPr wrap="square" lIns="0" tIns="0" rIns="0" bIns="0" rtlCol="0"/>
          <a:lstStyle/>
          <a:p>
            <a:pPr defTabSz="457200"/>
            <a:endParaRPr sz="1350">
              <a:solidFill>
                <a:prstClr val="black"/>
              </a:solidFill>
              <a:latin typeface="Calibri"/>
            </a:endParaRPr>
          </a:p>
        </p:txBody>
      </p:sp>
      <p:sp>
        <p:nvSpPr>
          <p:cNvPr id="4" name="object 4"/>
          <p:cNvSpPr/>
          <p:nvPr/>
        </p:nvSpPr>
        <p:spPr>
          <a:xfrm>
            <a:off x="6224108" y="4943721"/>
            <a:ext cx="4443889" cy="1057275"/>
          </a:xfrm>
          <a:custGeom>
            <a:avLst/>
            <a:gdLst/>
            <a:ahLst/>
            <a:cxnLst/>
            <a:rect l="l" t="t" r="r" b="b"/>
            <a:pathLst>
              <a:path w="5925184" h="1409700">
                <a:moveTo>
                  <a:pt x="5925190" y="0"/>
                </a:moveTo>
                <a:lnTo>
                  <a:pt x="652725" y="0"/>
                </a:lnTo>
                <a:lnTo>
                  <a:pt x="0" y="1409373"/>
                </a:lnTo>
                <a:lnTo>
                  <a:pt x="5925190" y="1409373"/>
                </a:lnTo>
                <a:lnTo>
                  <a:pt x="5925190" y="0"/>
                </a:lnTo>
                <a:close/>
              </a:path>
            </a:pathLst>
          </a:custGeom>
          <a:solidFill>
            <a:srgbClr val="1D3E73"/>
          </a:solidFill>
        </p:spPr>
        <p:txBody>
          <a:bodyPr wrap="square" lIns="0" tIns="0" rIns="0" bIns="0" rtlCol="0"/>
          <a:lstStyle/>
          <a:p>
            <a:pPr defTabSz="457200"/>
            <a:endParaRPr sz="1350">
              <a:solidFill>
                <a:prstClr val="black"/>
              </a:solidFill>
              <a:latin typeface="Calibri"/>
            </a:endParaRPr>
          </a:p>
        </p:txBody>
      </p:sp>
      <p:sp>
        <p:nvSpPr>
          <p:cNvPr id="5" name="object 5"/>
          <p:cNvSpPr/>
          <p:nvPr/>
        </p:nvSpPr>
        <p:spPr>
          <a:xfrm>
            <a:off x="1524001" y="857251"/>
            <a:ext cx="4440555" cy="2172653"/>
          </a:xfrm>
          <a:custGeom>
            <a:avLst/>
            <a:gdLst/>
            <a:ahLst/>
            <a:cxnLst/>
            <a:rect l="l" t="t" r="r" b="b"/>
            <a:pathLst>
              <a:path w="5920740" h="2896870">
                <a:moveTo>
                  <a:pt x="5920618" y="0"/>
                </a:moveTo>
                <a:lnTo>
                  <a:pt x="0" y="0"/>
                </a:lnTo>
                <a:lnTo>
                  <a:pt x="0" y="2896257"/>
                </a:lnTo>
                <a:lnTo>
                  <a:pt x="4583704" y="2896257"/>
                </a:lnTo>
                <a:lnTo>
                  <a:pt x="5920618" y="0"/>
                </a:lnTo>
                <a:close/>
              </a:path>
            </a:pathLst>
          </a:custGeom>
          <a:solidFill>
            <a:srgbClr val="BB9E63"/>
          </a:solidFill>
        </p:spPr>
        <p:txBody>
          <a:bodyPr wrap="square" lIns="0" tIns="0" rIns="0" bIns="0" rtlCol="0"/>
          <a:lstStyle/>
          <a:p>
            <a:pPr defTabSz="457200"/>
            <a:endParaRPr sz="1350">
              <a:solidFill>
                <a:prstClr val="black"/>
              </a:solidFill>
              <a:latin typeface="Calibri"/>
            </a:endParaRPr>
          </a:p>
        </p:txBody>
      </p:sp>
      <p:sp>
        <p:nvSpPr>
          <p:cNvPr id="7" name="object 7"/>
          <p:cNvSpPr txBox="1"/>
          <p:nvPr/>
        </p:nvSpPr>
        <p:spPr>
          <a:xfrm>
            <a:off x="1799750" y="3282315"/>
            <a:ext cx="5449253" cy="1117614"/>
          </a:xfrm>
          <a:prstGeom prst="rect">
            <a:avLst/>
          </a:prstGeom>
        </p:spPr>
        <p:txBody>
          <a:bodyPr vert="horz" wrap="square" lIns="0" tIns="9525" rIns="0" bIns="0" rtlCol="0">
            <a:spAutoFit/>
          </a:bodyPr>
          <a:lstStyle/>
          <a:p>
            <a:pPr marL="9525" defTabSz="457200">
              <a:spcBef>
                <a:spcPts val="75"/>
              </a:spcBef>
            </a:pPr>
            <a:r>
              <a:rPr lang="en-US" sz="3600" dirty="0">
                <a:solidFill>
                  <a:prstClr val="black"/>
                </a:solidFill>
                <a:latin typeface="Calibri Light"/>
                <a:cs typeface="Calibri Light"/>
              </a:rPr>
              <a:t>Defensive Cyber Operations</a:t>
            </a:r>
            <a:r>
              <a:rPr sz="3600" spc="-30" dirty="0">
                <a:solidFill>
                  <a:prstClr val="black"/>
                </a:solidFill>
                <a:latin typeface="Calibri Light"/>
                <a:cs typeface="Calibri Light"/>
              </a:rPr>
              <a:t> </a:t>
            </a:r>
            <a:r>
              <a:rPr lang="en-US" sz="3600" spc="-83" dirty="0">
                <a:solidFill>
                  <a:prstClr val="black"/>
                </a:solidFill>
                <a:latin typeface="Calibri Light"/>
                <a:cs typeface="Calibri Light"/>
              </a:rPr>
              <a:t>Element (DCO-E)</a:t>
            </a:r>
            <a:endParaRPr sz="3600" dirty="0">
              <a:solidFill>
                <a:prstClr val="black"/>
              </a:solidFill>
              <a:latin typeface="Calibri Light"/>
              <a:cs typeface="Calibri Light"/>
            </a:endParaRPr>
          </a:p>
        </p:txBody>
      </p:sp>
      <p:sp>
        <p:nvSpPr>
          <p:cNvPr id="8" name="object 8"/>
          <p:cNvSpPr txBox="1"/>
          <p:nvPr/>
        </p:nvSpPr>
        <p:spPr>
          <a:xfrm>
            <a:off x="1818334" y="4436683"/>
            <a:ext cx="2992205" cy="286617"/>
          </a:xfrm>
          <a:prstGeom prst="rect">
            <a:avLst/>
          </a:prstGeom>
        </p:spPr>
        <p:txBody>
          <a:bodyPr vert="horz" wrap="square" lIns="0" tIns="9525" rIns="0" bIns="0" rtlCol="0">
            <a:spAutoFit/>
          </a:bodyPr>
          <a:lstStyle/>
          <a:p>
            <a:pPr marL="9525" defTabSz="457200">
              <a:spcBef>
                <a:spcPts val="75"/>
              </a:spcBef>
            </a:pPr>
            <a:r>
              <a:rPr lang="en-US" dirty="0">
                <a:solidFill>
                  <a:prstClr val="black"/>
                </a:solidFill>
                <a:latin typeface="Calibri"/>
                <a:cs typeface="Calibri"/>
              </a:rPr>
              <a:t>MAJ James Meece, Team Chief</a:t>
            </a:r>
            <a:endParaRPr dirty="0">
              <a:solidFill>
                <a:prstClr val="black"/>
              </a:solidFill>
              <a:latin typeface="Calibri"/>
              <a:cs typeface="Calibri"/>
            </a:endParaRPr>
          </a:p>
        </p:txBody>
      </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49003" y="1251846"/>
            <a:ext cx="2733199" cy="2667098"/>
          </a:xfrm>
          <a:prstGeom prst="rect">
            <a:avLst/>
          </a:prstGeom>
        </p:spPr>
      </p:pic>
    </p:spTree>
    <p:extLst>
      <p:ext uri="{BB962C8B-B14F-4D97-AF65-F5344CB8AC3E}">
        <p14:creationId xmlns:p14="http://schemas.microsoft.com/office/powerpoint/2010/main" val="13172479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EA44ED8-33EE-4BB0-9CB2-ED4A2517E424}"/>
              </a:ext>
            </a:extLst>
          </p:cNvPr>
          <p:cNvSpPr/>
          <p:nvPr/>
        </p:nvSpPr>
        <p:spPr>
          <a:xfrm>
            <a:off x="1524000" y="1"/>
            <a:ext cx="9144000" cy="1563757"/>
          </a:xfrm>
          <a:prstGeom prst="rect">
            <a:avLst/>
          </a:prstGeom>
          <a:solidFill>
            <a:srgbClr val="BB9E6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2" name="Title 1">
            <a:extLst>
              <a:ext uri="{FF2B5EF4-FFF2-40B4-BE49-F238E27FC236}">
                <a16:creationId xmlns:a16="http://schemas.microsoft.com/office/drawing/2014/main" id="{4D32EE92-7112-4197-8BE0-FF652B2F9D81}"/>
              </a:ext>
            </a:extLst>
          </p:cNvPr>
          <p:cNvSpPr>
            <a:spLocks noGrp="1"/>
          </p:cNvSpPr>
          <p:nvPr>
            <p:ph type="title"/>
          </p:nvPr>
        </p:nvSpPr>
        <p:spPr/>
        <p:txBody>
          <a:bodyPr/>
          <a:lstStyle/>
          <a:p>
            <a:r>
              <a:rPr lang="en-US" dirty="0"/>
              <a:t>DCO-E Mission</a:t>
            </a:r>
          </a:p>
        </p:txBody>
      </p:sp>
      <p:sp>
        <p:nvSpPr>
          <p:cNvPr id="5" name="TextBox 4">
            <a:extLst>
              <a:ext uri="{FF2B5EF4-FFF2-40B4-BE49-F238E27FC236}">
                <a16:creationId xmlns:a16="http://schemas.microsoft.com/office/drawing/2014/main" id="{13BE93D8-690F-42A5-BCA5-CEE374B414C3}"/>
              </a:ext>
            </a:extLst>
          </p:cNvPr>
          <p:cNvSpPr txBox="1"/>
          <p:nvPr/>
        </p:nvSpPr>
        <p:spPr>
          <a:xfrm>
            <a:off x="1731618" y="1974575"/>
            <a:ext cx="8803861" cy="4370427"/>
          </a:xfrm>
          <a:prstGeom prst="rect">
            <a:avLst/>
          </a:prstGeom>
          <a:noFill/>
        </p:spPr>
        <p:txBody>
          <a:bodyPr wrap="square" rtlCol="0">
            <a:spAutoFit/>
          </a:bodyPr>
          <a:lstStyle/>
          <a:p>
            <a:pPr marL="285750" indent="-285750" defTabSz="457200">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Mission - </a:t>
            </a:r>
            <a:r>
              <a:rPr lang="en-US" sz="2000" dirty="0">
                <a:solidFill>
                  <a:prstClr val="black"/>
                </a:solidFill>
                <a:latin typeface="Calibri"/>
                <a:cs typeface="Calibri"/>
              </a:rPr>
              <a:t>Protect critical State infrastructure and respond to cyberspace emergencies as directed by The Adjutant General or Governor.  </a:t>
            </a:r>
            <a:r>
              <a:rPr lang="en-US" sz="2000" b="1" dirty="0">
                <a:solidFill>
                  <a:prstClr val="black"/>
                </a:solidFill>
                <a:latin typeface="Calibri"/>
                <a:cs typeface="Calibri"/>
              </a:rPr>
              <a:t>DCOE will Coordinate, Train, Advise, and Assist as required. </a:t>
            </a:r>
          </a:p>
          <a:p>
            <a:pPr marL="285750" indent="-285750" defTabSz="457200">
              <a:buFont typeface="Arial" panose="020B0604020202020204" pitchFamily="34" charset="0"/>
              <a:buChar char="•"/>
            </a:pPr>
            <a:endParaRPr lang="en-US" sz="2000" dirty="0">
              <a:solidFill>
                <a:prstClr val="black"/>
              </a:solidFill>
              <a:latin typeface="Calibri"/>
              <a:cs typeface="Calibri"/>
            </a:endParaRPr>
          </a:p>
          <a:p>
            <a:pPr marL="285750" indent="-285750" defTabSz="457200">
              <a:buFont typeface="Arial" panose="020B0604020202020204" pitchFamily="34" charset="0"/>
              <a:buChar char="•"/>
            </a:pPr>
            <a:r>
              <a:rPr lang="en-US" sz="2000" u="heavy" spc="-25" dirty="0">
                <a:solidFill>
                  <a:prstClr val="black"/>
                </a:solidFill>
                <a:uFill>
                  <a:solidFill>
                    <a:srgbClr val="FFFFFF"/>
                  </a:solidFill>
                </a:uFill>
                <a:latin typeface="Calibri"/>
                <a:cs typeface="Calibri"/>
              </a:rPr>
              <a:t>Kentucky</a:t>
            </a:r>
            <a:r>
              <a:rPr lang="en-US" sz="2000" u="heavy" spc="-5" dirty="0">
                <a:solidFill>
                  <a:prstClr val="black"/>
                </a:solidFill>
                <a:uFill>
                  <a:solidFill>
                    <a:srgbClr val="FFFFFF"/>
                  </a:solidFill>
                </a:uFill>
                <a:latin typeface="Calibri"/>
                <a:cs typeface="Calibri"/>
              </a:rPr>
              <a:t>:</a:t>
            </a:r>
            <a:r>
              <a:rPr lang="en-US" sz="2000" spc="-5" dirty="0">
                <a:solidFill>
                  <a:prstClr val="black"/>
                </a:solidFill>
                <a:latin typeface="Calibri"/>
                <a:cs typeface="Calibri"/>
              </a:rPr>
              <a:t> </a:t>
            </a:r>
            <a:r>
              <a:rPr lang="en-US" sz="2000" spc="-15" dirty="0">
                <a:solidFill>
                  <a:prstClr val="black"/>
                </a:solidFill>
                <a:latin typeface="Calibri"/>
                <a:cs typeface="Calibri"/>
              </a:rPr>
              <a:t>Provide </a:t>
            </a:r>
            <a:r>
              <a:rPr lang="en-US" sz="2000" spc="-10" dirty="0">
                <a:solidFill>
                  <a:prstClr val="black"/>
                </a:solidFill>
                <a:latin typeface="Calibri"/>
                <a:cs typeface="Calibri"/>
              </a:rPr>
              <a:t>cybersecurity assistance </a:t>
            </a:r>
            <a:r>
              <a:rPr lang="en-US" sz="2000" spc="-15" dirty="0">
                <a:solidFill>
                  <a:prstClr val="black"/>
                </a:solidFill>
                <a:latin typeface="Calibri"/>
                <a:cs typeface="Calibri"/>
              </a:rPr>
              <a:t>to </a:t>
            </a:r>
            <a:r>
              <a:rPr lang="en-US" sz="2000" spc="-20" dirty="0">
                <a:solidFill>
                  <a:prstClr val="black"/>
                </a:solidFill>
                <a:latin typeface="Calibri"/>
                <a:cs typeface="Calibri"/>
              </a:rPr>
              <a:t>State, </a:t>
            </a:r>
            <a:r>
              <a:rPr lang="en-US" sz="2000" spc="-10" dirty="0">
                <a:solidFill>
                  <a:prstClr val="black"/>
                </a:solidFill>
                <a:latin typeface="Calibri"/>
                <a:cs typeface="Calibri"/>
              </a:rPr>
              <a:t>Local</a:t>
            </a:r>
            <a:r>
              <a:rPr lang="en-US" sz="2000" spc="-5" dirty="0">
                <a:solidFill>
                  <a:prstClr val="black"/>
                </a:solidFill>
                <a:latin typeface="Calibri"/>
                <a:cs typeface="Calibri"/>
              </a:rPr>
              <a:t>, and </a:t>
            </a:r>
            <a:r>
              <a:rPr lang="en-US" sz="2000" spc="-10" dirty="0">
                <a:solidFill>
                  <a:prstClr val="black"/>
                </a:solidFill>
                <a:latin typeface="Calibri"/>
                <a:cs typeface="Calibri"/>
              </a:rPr>
              <a:t>Critical  </a:t>
            </a:r>
            <a:r>
              <a:rPr lang="en-US" sz="2000" spc="-15" dirty="0">
                <a:solidFill>
                  <a:prstClr val="black"/>
                </a:solidFill>
                <a:latin typeface="Calibri"/>
                <a:cs typeface="Calibri"/>
              </a:rPr>
              <a:t>Infrastructure</a:t>
            </a:r>
            <a:r>
              <a:rPr lang="en-US" sz="2000" spc="-10" dirty="0">
                <a:solidFill>
                  <a:prstClr val="black"/>
                </a:solidFill>
                <a:latin typeface="Calibri"/>
                <a:cs typeface="Calibri"/>
              </a:rPr>
              <a:t> </a:t>
            </a:r>
            <a:r>
              <a:rPr lang="en-US" sz="2000" spc="-15" dirty="0">
                <a:solidFill>
                  <a:prstClr val="black"/>
                </a:solidFill>
                <a:latin typeface="Calibri"/>
                <a:cs typeface="Calibri"/>
              </a:rPr>
              <a:t>providers</a:t>
            </a:r>
          </a:p>
          <a:p>
            <a:pPr marL="285750" indent="-285750" defTabSz="457200">
              <a:buFont typeface="Arial" panose="020B0604020202020204" pitchFamily="34" charset="0"/>
              <a:buChar char="•"/>
            </a:pPr>
            <a:endParaRPr lang="en-US" sz="2000" spc="-15" dirty="0">
              <a:solidFill>
                <a:prstClr val="black"/>
              </a:solidFill>
              <a:latin typeface="Calibri"/>
              <a:cs typeface="Calibri"/>
            </a:endParaRPr>
          </a:p>
          <a:p>
            <a:pPr marL="285750" indent="-285750" defTabSz="457200">
              <a:buFont typeface="Arial" panose="020B0604020202020204" pitchFamily="34" charset="0"/>
              <a:buChar char="•"/>
            </a:pPr>
            <a:r>
              <a:rPr lang="en-US" sz="2000" u="heavy" spc="-20" dirty="0">
                <a:solidFill>
                  <a:prstClr val="black"/>
                </a:solidFill>
                <a:uFill>
                  <a:solidFill>
                    <a:srgbClr val="FFFFFF"/>
                  </a:solidFill>
                </a:uFill>
                <a:latin typeface="Calibri"/>
                <a:cs typeface="Calibri"/>
              </a:rPr>
              <a:t>Federal</a:t>
            </a:r>
            <a:r>
              <a:rPr lang="en-US" sz="2000" u="heavy" dirty="0">
                <a:solidFill>
                  <a:prstClr val="black"/>
                </a:solidFill>
                <a:uFill>
                  <a:solidFill>
                    <a:srgbClr val="FFFFFF"/>
                  </a:solidFill>
                </a:uFill>
                <a:latin typeface="Calibri"/>
                <a:cs typeface="Calibri"/>
              </a:rPr>
              <a:t>:</a:t>
            </a:r>
            <a:r>
              <a:rPr lang="en-US" sz="2000" dirty="0">
                <a:solidFill>
                  <a:prstClr val="black"/>
                </a:solidFill>
                <a:latin typeface="Calibri"/>
                <a:cs typeface="Calibri"/>
              </a:rPr>
              <a:t> </a:t>
            </a:r>
            <a:r>
              <a:rPr lang="en-US" sz="2000" spc="-15" dirty="0">
                <a:solidFill>
                  <a:prstClr val="black"/>
                </a:solidFill>
                <a:latin typeface="Calibri"/>
                <a:cs typeface="Calibri"/>
              </a:rPr>
              <a:t>Provide </a:t>
            </a:r>
            <a:r>
              <a:rPr lang="en-US" sz="2000" spc="-20" dirty="0">
                <a:solidFill>
                  <a:prstClr val="black"/>
                </a:solidFill>
                <a:latin typeface="Calibri"/>
                <a:cs typeface="Calibri"/>
              </a:rPr>
              <a:t>defensive </a:t>
            </a:r>
            <a:r>
              <a:rPr lang="en-US" sz="2000" spc="-10" dirty="0">
                <a:solidFill>
                  <a:prstClr val="black"/>
                </a:solidFill>
                <a:latin typeface="Calibri"/>
                <a:cs typeface="Calibri"/>
              </a:rPr>
              <a:t>assistance </a:t>
            </a:r>
            <a:r>
              <a:rPr lang="en-US" sz="2000" spc="-15" dirty="0">
                <a:solidFill>
                  <a:prstClr val="black"/>
                </a:solidFill>
                <a:latin typeface="Calibri"/>
                <a:cs typeface="Calibri"/>
              </a:rPr>
              <a:t>to </a:t>
            </a:r>
            <a:r>
              <a:rPr lang="en-US" sz="2000" spc="-5" dirty="0">
                <a:solidFill>
                  <a:prstClr val="black"/>
                </a:solidFill>
                <a:latin typeface="Calibri"/>
                <a:cs typeface="Calibri"/>
              </a:rPr>
              <a:t>DoD and </a:t>
            </a:r>
            <a:r>
              <a:rPr lang="en-US" sz="2000" spc="-10" dirty="0">
                <a:solidFill>
                  <a:prstClr val="black"/>
                </a:solidFill>
                <a:latin typeface="Calibri"/>
                <a:cs typeface="Calibri"/>
              </a:rPr>
              <a:t>National Critical</a:t>
            </a:r>
            <a:r>
              <a:rPr lang="en-US" sz="2000" spc="-5" dirty="0">
                <a:solidFill>
                  <a:prstClr val="black"/>
                </a:solidFill>
                <a:latin typeface="Calibri"/>
                <a:cs typeface="Calibri"/>
              </a:rPr>
              <a:t> </a:t>
            </a:r>
            <a:r>
              <a:rPr lang="en-US" sz="2000" spc="-15" dirty="0">
                <a:solidFill>
                  <a:prstClr val="black"/>
                </a:solidFill>
                <a:latin typeface="Calibri"/>
                <a:cs typeface="Calibri"/>
              </a:rPr>
              <a:t>Infrastructure</a:t>
            </a:r>
          </a:p>
          <a:p>
            <a:pPr marL="285750" indent="-285750" defTabSz="457200">
              <a:buFont typeface="Arial" panose="020B0604020202020204" pitchFamily="34" charset="0"/>
              <a:buChar char="•"/>
            </a:pPr>
            <a:endParaRPr lang="en-US" sz="2000" spc="-15" dirty="0">
              <a:solidFill>
                <a:prstClr val="black"/>
              </a:solidFill>
              <a:latin typeface="Calibri"/>
              <a:cs typeface="Calibri"/>
            </a:endParaRPr>
          </a:p>
          <a:p>
            <a:pPr marL="285750" indent="-285750" defTabSz="457200">
              <a:buFont typeface="Arial" panose="020B0604020202020204" pitchFamily="34" charset="0"/>
              <a:buChar char="•"/>
            </a:pPr>
            <a:r>
              <a:rPr lang="en-US" sz="2000" spc="-15" dirty="0">
                <a:solidFill>
                  <a:prstClr val="black"/>
                </a:solidFill>
                <a:latin typeface="Calibri"/>
                <a:cs typeface="Calibri"/>
              </a:rPr>
              <a:t>Two core capability sets: Incident Response and Incident Prevention</a:t>
            </a:r>
            <a:endParaRPr lang="en-US" sz="2000" dirty="0">
              <a:solidFill>
                <a:prstClr val="black"/>
              </a:solidFill>
              <a:latin typeface="Calibri"/>
              <a:cs typeface="Calibri"/>
            </a:endParaRPr>
          </a:p>
          <a:p>
            <a:pPr marL="285750" indent="-285750" defTabSz="457200">
              <a:buFont typeface="Arial" panose="020B0604020202020204" pitchFamily="34" charset="0"/>
              <a:buChar char="•"/>
            </a:pPr>
            <a:endParaRPr lang="en-US" sz="2000" dirty="0">
              <a:solidFill>
                <a:prstClr val="black"/>
              </a:solidFill>
              <a:latin typeface="Calibri"/>
              <a:cs typeface="Calibri"/>
            </a:endParaRPr>
          </a:p>
          <a:p>
            <a:pPr marL="285750" indent="-285750" defTabSz="457200">
              <a:buFont typeface="Arial" panose="020B0604020202020204" pitchFamily="34" charset="0"/>
              <a:buChar char="•"/>
            </a:pPr>
            <a:endParaRPr lang="en-US" sz="2000" dirty="0">
              <a:solidFill>
                <a:prstClr val="black"/>
              </a:solidFill>
              <a:latin typeface="Calibri"/>
              <a:cs typeface="Calibri"/>
            </a:endParaRPr>
          </a:p>
          <a:p>
            <a:pPr marL="742950" lvl="1" indent="-285750" defTabSz="457200">
              <a:buFont typeface="Arial" panose="020B0604020202020204" pitchFamily="34" charset="0"/>
              <a:buChar char="•"/>
            </a:pPr>
            <a:endParaRPr lang="en-US" sz="2000" dirty="0">
              <a:solidFill>
                <a:prstClr val="black"/>
              </a:solidFill>
              <a:latin typeface="Arial" panose="020B0604020202020204" pitchFamily="34" charset="0"/>
              <a:cs typeface="Arial" panose="020B0604020202020204" pitchFamily="34" charset="0"/>
            </a:endParaRPr>
          </a:p>
          <a:p>
            <a:pPr defTabSz="457200"/>
            <a:r>
              <a:rPr lang="en-US" dirty="0">
                <a:solidFill>
                  <a:prstClr val="black"/>
                </a:solidFill>
                <a:latin typeface="Calibri"/>
              </a:rPr>
              <a:t>	</a:t>
            </a:r>
          </a:p>
        </p:txBody>
      </p:sp>
      <p:pic>
        <p:nvPicPr>
          <p:cNvPr id="18" name="Picture 17">
            <a:extLst>
              <a:ext uri="{FF2B5EF4-FFF2-40B4-BE49-F238E27FC236}">
                <a16:creationId xmlns:a16="http://schemas.microsoft.com/office/drawing/2014/main" id="{AE3FFAAA-6313-4559-8653-30C9AD70A19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73704" y="5595006"/>
            <a:ext cx="1294296" cy="1262994"/>
          </a:xfrm>
          <a:prstGeom prst="rect">
            <a:avLst/>
          </a:prstGeom>
        </p:spPr>
      </p:pic>
    </p:spTree>
    <p:extLst>
      <p:ext uri="{BB962C8B-B14F-4D97-AF65-F5344CB8AC3E}">
        <p14:creationId xmlns:p14="http://schemas.microsoft.com/office/powerpoint/2010/main" val="69078528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EA44ED8-33EE-4BB0-9CB2-ED4A2517E424}"/>
              </a:ext>
            </a:extLst>
          </p:cNvPr>
          <p:cNvSpPr/>
          <p:nvPr/>
        </p:nvSpPr>
        <p:spPr>
          <a:xfrm>
            <a:off x="1524000" y="1"/>
            <a:ext cx="9144000" cy="1563757"/>
          </a:xfrm>
          <a:prstGeom prst="rect">
            <a:avLst/>
          </a:prstGeom>
          <a:solidFill>
            <a:srgbClr val="BB9E6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US">
              <a:solidFill>
                <a:prstClr val="white"/>
              </a:solidFill>
              <a:latin typeface="Calibri"/>
            </a:endParaRPr>
          </a:p>
        </p:txBody>
      </p:sp>
      <p:sp>
        <p:nvSpPr>
          <p:cNvPr id="2" name="Title 1">
            <a:extLst>
              <a:ext uri="{FF2B5EF4-FFF2-40B4-BE49-F238E27FC236}">
                <a16:creationId xmlns:a16="http://schemas.microsoft.com/office/drawing/2014/main" id="{4D32EE92-7112-4197-8BE0-FF652B2F9D81}"/>
              </a:ext>
            </a:extLst>
          </p:cNvPr>
          <p:cNvSpPr>
            <a:spLocks noGrp="1"/>
          </p:cNvSpPr>
          <p:nvPr>
            <p:ph type="title"/>
          </p:nvPr>
        </p:nvSpPr>
        <p:spPr/>
        <p:txBody>
          <a:bodyPr/>
          <a:lstStyle/>
          <a:p>
            <a:r>
              <a:rPr lang="en-US" dirty="0"/>
              <a:t>Incident Response</a:t>
            </a:r>
          </a:p>
        </p:txBody>
      </p:sp>
      <p:sp>
        <p:nvSpPr>
          <p:cNvPr id="5" name="TextBox 4">
            <a:extLst>
              <a:ext uri="{FF2B5EF4-FFF2-40B4-BE49-F238E27FC236}">
                <a16:creationId xmlns:a16="http://schemas.microsoft.com/office/drawing/2014/main" id="{13BE93D8-690F-42A5-BCA5-CEE374B414C3}"/>
              </a:ext>
            </a:extLst>
          </p:cNvPr>
          <p:cNvSpPr txBox="1"/>
          <p:nvPr/>
        </p:nvSpPr>
        <p:spPr>
          <a:xfrm>
            <a:off x="1731618" y="1974574"/>
            <a:ext cx="8803861" cy="4985980"/>
          </a:xfrm>
          <a:prstGeom prst="rect">
            <a:avLst/>
          </a:prstGeom>
          <a:noFill/>
        </p:spPr>
        <p:txBody>
          <a:bodyPr wrap="square" rtlCol="0">
            <a:spAutoFit/>
          </a:bodyPr>
          <a:lstStyle/>
          <a:p>
            <a:pPr marL="285750" indent="-285750" defTabSz="457200">
              <a:buFont typeface="Arial" panose="020B0604020202020204" pitchFamily="34" charset="0"/>
              <a:buChar char="•"/>
            </a:pPr>
            <a:r>
              <a:rPr lang="en-US" sz="2000" b="1" dirty="0">
                <a:solidFill>
                  <a:prstClr val="black"/>
                </a:solidFill>
                <a:latin typeface="Arial" panose="020B0604020202020204" pitchFamily="34" charset="0"/>
                <a:cs typeface="Arial" panose="020B0604020202020204" pitchFamily="34" charset="0"/>
              </a:rPr>
              <a:t>Non-Disclosure/Memorandum of Agreement Required</a:t>
            </a:r>
          </a:p>
          <a:p>
            <a:pPr marL="285750" indent="-285750" defTabSz="457200">
              <a:buFont typeface="Arial" panose="020B0604020202020204" pitchFamily="34" charset="0"/>
              <a:buChar char="•"/>
            </a:pPr>
            <a:endParaRPr lang="en-US" sz="2000" dirty="0">
              <a:solidFill>
                <a:prstClr val="black"/>
              </a:solidFill>
              <a:latin typeface="Arial" panose="020B0604020202020204" pitchFamily="34" charset="0"/>
              <a:cs typeface="Arial" panose="020B0604020202020204" pitchFamily="34" charset="0"/>
            </a:endParaRPr>
          </a:p>
          <a:p>
            <a:pPr marL="285750" indent="-285750" defTabSz="457200">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Rapid Response</a:t>
            </a:r>
          </a:p>
          <a:p>
            <a:pPr marL="285750" indent="-285750" defTabSz="457200">
              <a:buFont typeface="Arial" panose="020B0604020202020204" pitchFamily="34" charset="0"/>
              <a:buChar char="•"/>
            </a:pPr>
            <a:endParaRPr lang="en-US" sz="2000" dirty="0">
              <a:solidFill>
                <a:prstClr val="black"/>
              </a:solidFill>
              <a:latin typeface="Arial" panose="020B0604020202020204" pitchFamily="34" charset="0"/>
              <a:cs typeface="Arial" panose="020B0604020202020204" pitchFamily="34" charset="0"/>
            </a:endParaRPr>
          </a:p>
          <a:p>
            <a:pPr marL="285750" indent="-285750" defTabSz="457200">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Follow on team can provide:</a:t>
            </a:r>
          </a:p>
          <a:p>
            <a:pPr marL="742950" lvl="1" indent="-285750" defTabSz="457200">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Data collection</a:t>
            </a:r>
          </a:p>
          <a:p>
            <a:pPr marL="742950" lvl="1" indent="-285750" defTabSz="457200">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Malware analysis</a:t>
            </a:r>
          </a:p>
          <a:p>
            <a:pPr marL="742950" lvl="1" indent="-285750" defTabSz="457200">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Root cause analysis</a:t>
            </a:r>
          </a:p>
          <a:p>
            <a:pPr marL="742950" lvl="1" indent="-285750" defTabSz="457200">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Service restoration recommendations</a:t>
            </a:r>
          </a:p>
          <a:p>
            <a:pPr marL="742950" lvl="1" indent="-285750" defTabSz="457200">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Hardened security templates and guidance</a:t>
            </a:r>
          </a:p>
          <a:p>
            <a:pPr marL="285750" indent="-285750" defTabSz="457200">
              <a:buFont typeface="Arial" panose="020B0604020202020204" pitchFamily="34" charset="0"/>
              <a:buChar char="•"/>
            </a:pPr>
            <a:endParaRPr lang="en-US" sz="2000" dirty="0">
              <a:solidFill>
                <a:prstClr val="black"/>
              </a:solidFill>
              <a:latin typeface="Arial" panose="020B0604020202020204" pitchFamily="34" charset="0"/>
              <a:cs typeface="Arial" panose="020B0604020202020204" pitchFamily="34" charset="0"/>
            </a:endParaRPr>
          </a:p>
          <a:p>
            <a:pPr marL="285750" indent="-285750" defTabSz="457200">
              <a:buFont typeface="Arial" panose="020B0604020202020204" pitchFamily="34" charset="0"/>
              <a:buChar char="•"/>
            </a:pPr>
            <a:r>
              <a:rPr lang="en-US" sz="2000" dirty="0">
                <a:solidFill>
                  <a:prstClr val="black"/>
                </a:solidFill>
                <a:latin typeface="Arial" panose="020B0604020202020204" pitchFamily="34" charset="0"/>
                <a:cs typeface="Arial" panose="020B0604020202020204" pitchFamily="34" charset="0"/>
              </a:rPr>
              <a:t>Data/Device wipe upon completion (Confidentiality)</a:t>
            </a:r>
          </a:p>
          <a:p>
            <a:pPr defTabSz="457200"/>
            <a:endParaRPr lang="en-US" sz="2000" dirty="0">
              <a:solidFill>
                <a:prstClr val="black"/>
              </a:solidFill>
              <a:latin typeface="Calibri"/>
              <a:cs typeface="Calibri"/>
            </a:endParaRPr>
          </a:p>
          <a:p>
            <a:pPr marL="285750" indent="-285750" defTabSz="457200">
              <a:buFont typeface="Arial" panose="020B0604020202020204" pitchFamily="34" charset="0"/>
              <a:buChar char="•"/>
            </a:pPr>
            <a:endParaRPr lang="en-US" sz="2000" dirty="0">
              <a:solidFill>
                <a:prstClr val="black"/>
              </a:solidFill>
              <a:latin typeface="Calibri"/>
              <a:cs typeface="Calibri"/>
            </a:endParaRPr>
          </a:p>
          <a:p>
            <a:pPr marL="742950" lvl="1" indent="-285750" defTabSz="457200">
              <a:buFont typeface="Arial" panose="020B0604020202020204" pitchFamily="34" charset="0"/>
              <a:buChar char="•"/>
            </a:pPr>
            <a:endParaRPr lang="en-US" sz="2000" dirty="0">
              <a:solidFill>
                <a:prstClr val="black"/>
              </a:solidFill>
              <a:latin typeface="Arial" panose="020B0604020202020204" pitchFamily="34" charset="0"/>
              <a:cs typeface="Arial" panose="020B0604020202020204" pitchFamily="34" charset="0"/>
            </a:endParaRPr>
          </a:p>
          <a:p>
            <a:pPr defTabSz="457200"/>
            <a:r>
              <a:rPr lang="en-US" dirty="0">
                <a:solidFill>
                  <a:prstClr val="black"/>
                </a:solidFill>
                <a:latin typeface="Calibri"/>
              </a:rPr>
              <a:t>	</a:t>
            </a:r>
          </a:p>
        </p:txBody>
      </p:sp>
      <p:pic>
        <p:nvPicPr>
          <p:cNvPr id="18" name="Picture 17">
            <a:extLst>
              <a:ext uri="{FF2B5EF4-FFF2-40B4-BE49-F238E27FC236}">
                <a16:creationId xmlns:a16="http://schemas.microsoft.com/office/drawing/2014/main" id="{AE3FFAAA-6313-4559-8653-30C9AD70A19E}"/>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373704" y="5595006"/>
            <a:ext cx="1294296" cy="1262994"/>
          </a:xfrm>
          <a:prstGeom prst="rect">
            <a:avLst/>
          </a:prstGeom>
        </p:spPr>
      </p:pic>
    </p:spTree>
    <p:extLst>
      <p:ext uri="{BB962C8B-B14F-4D97-AF65-F5344CB8AC3E}">
        <p14:creationId xmlns:p14="http://schemas.microsoft.com/office/powerpoint/2010/main" val="2887917560"/>
      </p:ext>
    </p:extLst>
  </p:cSld>
  <p:clrMapOvr>
    <a:masterClrMapping/>
  </p:clrMapOvr>
</p:sld>
</file>

<file path=ppt/theme/theme1.xml><?xml version="1.0" encoding="utf-8"?>
<a:theme xmlns:a="http://schemas.openxmlformats.org/drawingml/2006/main" name="KOHS Dark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KOHS Dark Theme" id="{23D85D97-9516-4E70-8225-B4E2FDD0DBA5}" vid="{51A56EE6-A7C2-42DA-AA12-EBCDD1F95A6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Default Design">
  <a:themeElements>
    <a:clrScheme name="Default Design 14">
      <a:dk1>
        <a:srgbClr val="000000"/>
      </a:dk1>
      <a:lt1>
        <a:srgbClr val="FFFFFF"/>
      </a:lt1>
      <a:dk2>
        <a:srgbClr val="333399"/>
      </a:dk2>
      <a:lt2>
        <a:srgbClr val="B4B2C0"/>
      </a:lt2>
      <a:accent1>
        <a:srgbClr val="003399"/>
      </a:accent1>
      <a:accent2>
        <a:srgbClr val="D0DBF2"/>
      </a:accent2>
      <a:accent3>
        <a:srgbClr val="FFFFFF"/>
      </a:accent3>
      <a:accent4>
        <a:srgbClr val="000000"/>
      </a:accent4>
      <a:accent5>
        <a:srgbClr val="AAADCA"/>
      </a:accent5>
      <a:accent6>
        <a:srgbClr val="BCC6DB"/>
      </a:accent6>
      <a:hlink>
        <a:srgbClr val="E8CE86"/>
      </a:hlink>
      <a:folHlink>
        <a:srgbClr val="D9B757"/>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00"/>
        </a:dk1>
        <a:lt1>
          <a:srgbClr val="FFFFFF"/>
        </a:lt1>
        <a:dk2>
          <a:srgbClr val="000000"/>
        </a:dk2>
        <a:lt2>
          <a:srgbClr val="808080"/>
        </a:lt2>
        <a:accent1>
          <a:srgbClr val="003399"/>
        </a:accent1>
        <a:accent2>
          <a:srgbClr val="D0DBF2"/>
        </a:accent2>
        <a:accent3>
          <a:srgbClr val="FFFFFF"/>
        </a:accent3>
        <a:accent4>
          <a:srgbClr val="000000"/>
        </a:accent4>
        <a:accent5>
          <a:srgbClr val="AAADCA"/>
        </a:accent5>
        <a:accent6>
          <a:srgbClr val="BCC6DB"/>
        </a:accent6>
        <a:hlink>
          <a:srgbClr val="E8CE86"/>
        </a:hlink>
        <a:folHlink>
          <a:srgbClr val="D9B757"/>
        </a:folHlink>
      </a:clrScheme>
      <a:clrMap bg1="lt1" tx1="dk1" bg2="lt2" tx2="dk2" accent1="accent1" accent2="accent2" accent3="accent3" accent4="accent4" accent5="accent5" accent6="accent6" hlink="hlink" folHlink="folHlink"/>
    </a:extraClrScheme>
    <a:extraClrScheme>
      <a:clrScheme name="Default Design 14">
        <a:dk1>
          <a:srgbClr val="000000"/>
        </a:dk1>
        <a:lt1>
          <a:srgbClr val="FFFFFF"/>
        </a:lt1>
        <a:dk2>
          <a:srgbClr val="333399"/>
        </a:dk2>
        <a:lt2>
          <a:srgbClr val="B4B2C0"/>
        </a:lt2>
        <a:accent1>
          <a:srgbClr val="003399"/>
        </a:accent1>
        <a:accent2>
          <a:srgbClr val="D0DBF2"/>
        </a:accent2>
        <a:accent3>
          <a:srgbClr val="FFFFFF"/>
        </a:accent3>
        <a:accent4>
          <a:srgbClr val="000000"/>
        </a:accent4>
        <a:accent5>
          <a:srgbClr val="AAADCA"/>
        </a:accent5>
        <a:accent6>
          <a:srgbClr val="BCC6DB"/>
        </a:accent6>
        <a:hlink>
          <a:srgbClr val="E8CE86"/>
        </a:hlink>
        <a:folHlink>
          <a:srgbClr val="D9B757"/>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CISA Template">
  <a:themeElements>
    <a:clrScheme name="">
      <a:dk1>
        <a:srgbClr val="70BC1F"/>
      </a:dk1>
      <a:lt1>
        <a:srgbClr val="FFFFFF"/>
      </a:lt1>
      <a:dk2>
        <a:srgbClr val="000063"/>
      </a:dk2>
      <a:lt2>
        <a:srgbClr val="FF0000"/>
      </a:lt2>
      <a:accent1>
        <a:srgbClr val="FFDB00"/>
      </a:accent1>
      <a:accent2>
        <a:srgbClr val="0062C8"/>
      </a:accent2>
      <a:accent3>
        <a:srgbClr val="AAAAB7"/>
      </a:accent3>
      <a:accent4>
        <a:srgbClr val="DADADA"/>
      </a:accent4>
      <a:accent5>
        <a:srgbClr val="FFEAAA"/>
      </a:accent5>
      <a:accent6>
        <a:srgbClr val="0058B5"/>
      </a:accent6>
      <a:hlink>
        <a:srgbClr val="CC6600"/>
      </a:hlink>
      <a:folHlink>
        <a:srgbClr val="990099"/>
      </a:folHlink>
    </a:clrScheme>
    <a:fontScheme name="DHS_Template_White">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defRPr>
        </a:defPPr>
      </a:lstStyle>
    </a:lnDef>
  </a:objectDefaults>
  <a:extraClrSchemeLst>
    <a:extraClrScheme>
      <a:clrScheme name="DHS_Template_White 1">
        <a:dk1>
          <a:srgbClr val="595959"/>
        </a:dk1>
        <a:lt1>
          <a:srgbClr val="F8D167"/>
        </a:lt1>
        <a:dk2>
          <a:srgbClr val="BF5FA7"/>
        </a:dk2>
        <a:lt2>
          <a:srgbClr val="92C9DD"/>
        </a:lt2>
        <a:accent1>
          <a:srgbClr val="9ED47C"/>
        </a:accent1>
        <a:accent2>
          <a:srgbClr val="F3728D"/>
        </a:accent2>
        <a:accent3>
          <a:srgbClr val="FBE5B8"/>
        </a:accent3>
        <a:accent4>
          <a:srgbClr val="4B4B4B"/>
        </a:accent4>
        <a:accent5>
          <a:srgbClr val="CCE6BF"/>
        </a:accent5>
        <a:accent6>
          <a:srgbClr val="DC677F"/>
        </a:accent6>
        <a:hlink>
          <a:srgbClr val="6E91BA"/>
        </a:hlink>
        <a:folHlink>
          <a:srgbClr val="BDBFD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CISA PowerPoint Template Widescreen 20190221  -  Read-Only" id="{CA701D08-D2D5-4B51-9E5B-727F9E5815A8}" vid="{21074CCE-0720-4401-B778-A67650A7CB19}"/>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KOHS Dark Theme</Template>
  <TotalTime>348</TotalTime>
  <Words>1774</Words>
  <Application>Microsoft Office PowerPoint</Application>
  <PresentationFormat>Widescreen</PresentationFormat>
  <Paragraphs>264</Paragraphs>
  <Slides>35</Slides>
  <Notes>2</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35</vt:i4>
      </vt:variant>
    </vt:vector>
  </HeadingPairs>
  <TitlesOfParts>
    <vt:vector size="47" baseType="lpstr">
      <vt:lpstr>Arial</vt:lpstr>
      <vt:lpstr>Arial Black</vt:lpstr>
      <vt:lpstr>Calibri</vt:lpstr>
      <vt:lpstr>Calibri Light</vt:lpstr>
      <vt:lpstr>Garamond</vt:lpstr>
      <vt:lpstr>Times</vt:lpstr>
      <vt:lpstr>Times New Roman</vt:lpstr>
      <vt:lpstr>Wingdings</vt:lpstr>
      <vt:lpstr>KOHS Dark Theme</vt:lpstr>
      <vt:lpstr>Office Theme</vt:lpstr>
      <vt:lpstr>1_Default Design</vt:lpstr>
      <vt:lpstr>CISA Template</vt:lpstr>
      <vt:lpstr>PowerPoint Presentation</vt:lpstr>
      <vt:lpstr>The State of Cyber Security</vt:lpstr>
      <vt:lpstr>National Issues are Local Issues</vt:lpstr>
      <vt:lpstr>Resilience</vt:lpstr>
      <vt:lpstr>How does this impact you?</vt:lpstr>
      <vt:lpstr>PowerPoint Presentation</vt:lpstr>
      <vt:lpstr>PowerPoint Presentation</vt:lpstr>
      <vt:lpstr>DCO-E Mission</vt:lpstr>
      <vt:lpstr>Incident Response</vt:lpstr>
      <vt:lpstr>Incident Prevention</vt:lpstr>
      <vt:lpstr>The DCO-E Team</vt:lpstr>
      <vt:lpstr>How Do I Get Help?</vt:lpstr>
      <vt:lpstr>Common issues </vt:lpstr>
      <vt:lpstr>PowerPoint Presentation</vt:lpstr>
      <vt:lpstr>CISA Mission and Vision </vt:lpstr>
      <vt:lpstr>Cybersecurity Advisor Program</vt:lpstr>
      <vt:lpstr>RISK &amp; VULNERABILITY ASSESSMENT </vt:lpstr>
      <vt:lpstr>REVIEW OF 2020 </vt:lpstr>
      <vt:lpstr>Initial Access</vt:lpstr>
      <vt:lpstr>Lateral Movement</vt:lpstr>
      <vt:lpstr>Privilege Escalation</vt:lpstr>
      <vt:lpstr>Exfiltration / C2 Channel</vt:lpstr>
      <vt:lpstr>CISA Services</vt:lpstr>
      <vt:lpstr>Alerts</vt:lpstr>
      <vt:lpstr>Alert (AA21-209A) Top Routinely Exploited Vulnerabilities</vt:lpstr>
      <vt:lpstr>Key Takeaways</vt:lpstr>
      <vt:lpstr>PowerPoint Presentation</vt:lpstr>
      <vt:lpstr>Kentucky Intelligence Fusion Center</vt:lpstr>
      <vt:lpstr>Information Sharing/Resources</vt:lpstr>
      <vt:lpstr>Information Sharing/Resources</vt:lpstr>
      <vt:lpstr>Information Sharing/Resources</vt:lpstr>
      <vt:lpstr>Information Sharing/Resources</vt:lpstr>
      <vt:lpstr>Information Sharing/Resources</vt:lpstr>
      <vt:lpstr>Information Sharing/Resources</vt:lpstr>
      <vt:lpstr>PowerPoint Presentation</vt:lpstr>
    </vt:vector>
  </TitlesOfParts>
  <Company>Commonwealth of Kentucky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Kentucky Intelligence Fusion Center</dc:title>
  <dc:creator>Ross, Phillip B (KOHS)</dc:creator>
  <cp:lastModifiedBy>Ross, Phillip B (KOHS)</cp:lastModifiedBy>
  <cp:revision>10</cp:revision>
  <dcterms:created xsi:type="dcterms:W3CDTF">2021-08-19T14:09:40Z</dcterms:created>
  <dcterms:modified xsi:type="dcterms:W3CDTF">2021-08-19T19:58:34Z</dcterms:modified>
</cp:coreProperties>
</file>