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85" r:id="rId3"/>
    <p:sldId id="287" r:id="rId4"/>
    <p:sldId id="298" r:id="rId5"/>
    <p:sldId id="273" r:id="rId6"/>
    <p:sldId id="300" r:id="rId7"/>
    <p:sldId id="274" r:id="rId8"/>
    <p:sldId id="275" r:id="rId9"/>
    <p:sldId id="276" r:id="rId10"/>
    <p:sldId id="261" r:id="rId11"/>
    <p:sldId id="267" r:id="rId12"/>
    <p:sldId id="269" r:id="rId13"/>
    <p:sldId id="270" r:id="rId14"/>
    <p:sldId id="265" r:id="rId15"/>
    <p:sldId id="266" r:id="rId16"/>
    <p:sldId id="290" r:id="rId17"/>
    <p:sldId id="289" r:id="rId18"/>
    <p:sldId id="296" r:id="rId19"/>
    <p:sldId id="297" r:id="rId20"/>
    <p:sldId id="292" r:id="rId21"/>
    <p:sldId id="293" r:id="rId22"/>
  </p:sldIdLst>
  <p:sldSz cx="12192000" cy="6858000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9" autoAdjust="0"/>
    <p:restoredTop sz="72326" autoAdjust="0"/>
  </p:normalViewPr>
  <p:slideViewPr>
    <p:cSldViewPr snapToGrid="0">
      <p:cViewPr varScale="1">
        <p:scale>
          <a:sx n="85" d="100"/>
          <a:sy n="85" d="100"/>
        </p:scale>
        <p:origin x="129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FROIS</c:v>
                </c:pt>
              </c:strCache>
            </c:strRef>
          </c:tx>
          <c:spPr>
            <a:gradFill flip="none" rotWithShape="1">
              <a:gsLst>
                <a:gs pos="0">
                  <a:schemeClr val="accent1"/>
                </a:gs>
                <a:gs pos="75000">
                  <a:schemeClr val="accent1">
                    <a:lumMod val="60000"/>
                    <a:lumOff val="40000"/>
                  </a:schemeClr>
                </a:gs>
                <a:gs pos="51000">
                  <a:schemeClr val="accent1">
                    <a:alpha val="75000"/>
                  </a:schemeClr>
                </a:gs>
                <a:gs pos="100000">
                  <a:schemeClr val="accent1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Sheet1!$A$2:$A$16</c:f>
              <c:numCache>
                <c:formatCode>General</c:formatCode>
                <c:ptCount val="15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</c:numCache>
            </c:num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32072</c:v>
                </c:pt>
                <c:pt idx="1">
                  <c:v>32612</c:v>
                </c:pt>
                <c:pt idx="2">
                  <c:v>31495</c:v>
                </c:pt>
                <c:pt idx="3">
                  <c:v>28993</c:v>
                </c:pt>
                <c:pt idx="4">
                  <c:v>30211</c:v>
                </c:pt>
                <c:pt idx="5">
                  <c:v>33420</c:v>
                </c:pt>
                <c:pt idx="6">
                  <c:v>36521</c:v>
                </c:pt>
                <c:pt idx="7">
                  <c:v>37410</c:v>
                </c:pt>
                <c:pt idx="8">
                  <c:v>36722</c:v>
                </c:pt>
                <c:pt idx="9">
                  <c:v>35839</c:v>
                </c:pt>
                <c:pt idx="10">
                  <c:v>33573</c:v>
                </c:pt>
                <c:pt idx="11">
                  <c:v>30895</c:v>
                </c:pt>
                <c:pt idx="12">
                  <c:v>33068</c:v>
                </c:pt>
                <c:pt idx="13">
                  <c:v>36939</c:v>
                </c:pt>
                <c:pt idx="14">
                  <c:v>40037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30-4A55-BA01-5F157FCEB73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Local Government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Sheet1!$A$2:$A$16</c:f>
              <c:numCache>
                <c:formatCode>General</c:formatCode>
                <c:ptCount val="15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</c:numCache>
            </c:num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1423</c:v>
                </c:pt>
                <c:pt idx="1">
                  <c:v>1512</c:v>
                </c:pt>
                <c:pt idx="2">
                  <c:v>1457</c:v>
                </c:pt>
                <c:pt idx="3">
                  <c:v>1494</c:v>
                </c:pt>
                <c:pt idx="4">
                  <c:v>1592</c:v>
                </c:pt>
                <c:pt idx="5">
                  <c:v>2031</c:v>
                </c:pt>
                <c:pt idx="6">
                  <c:v>2177</c:v>
                </c:pt>
                <c:pt idx="7">
                  <c:v>2335</c:v>
                </c:pt>
                <c:pt idx="8">
                  <c:v>3250</c:v>
                </c:pt>
                <c:pt idx="9">
                  <c:v>3016</c:v>
                </c:pt>
                <c:pt idx="10">
                  <c:v>2658</c:v>
                </c:pt>
                <c:pt idx="11">
                  <c:v>2689</c:v>
                </c:pt>
                <c:pt idx="12">
                  <c:v>2911</c:v>
                </c:pt>
                <c:pt idx="13">
                  <c:v>2883</c:v>
                </c:pt>
                <c:pt idx="14">
                  <c:v>4519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91-4A53-B28C-6E631AC30EC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55"/>
        <c:overlap val="-70"/>
        <c:axId val="551323680"/>
        <c:axId val="551322368"/>
      </c:barChart>
      <c:catAx>
        <c:axId val="5513236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1322368"/>
        <c:crosses val="autoZero"/>
        <c:auto val="1"/>
        <c:lblAlgn val="ctr"/>
        <c:lblOffset val="100"/>
        <c:noMultiLvlLbl val="0"/>
      </c:catAx>
      <c:valAx>
        <c:axId val="551322368"/>
        <c:scaling>
          <c:orientation val="minMax"/>
        </c:scaling>
        <c:delete val="0"/>
        <c:axPos val="l"/>
        <c:majorGridlines>
          <c:spPr>
            <a:ln w="9525" cap="flat" cmpd="sng" algn="ctr">
              <a:gradFill>
                <a:gsLst>
                  <a:gs pos="100000">
                    <a:schemeClr val="tx1">
                      <a:lumMod val="5000"/>
                      <a:lumOff val="95000"/>
                    </a:schemeClr>
                  </a:gs>
                  <a:gs pos="0">
                    <a:schemeClr val="tx1">
                      <a:lumMod val="25000"/>
                      <a:lumOff val="7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5132368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266632431815594E-2"/>
          <c:y val="1.6030701361282439E-2"/>
          <c:w val="0.91273336756818446"/>
          <c:h val="0.888816871269508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'Detail sheet'!$B$23</c:f>
              <c:strCache>
                <c:ptCount val="1"/>
                <c:pt idx="0">
                  <c:v>Injury Claims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'Detail sheet'!$A$29:$A$43</c:f>
              <c:numCache>
                <c:formatCode>General</c:formatCode>
                <c:ptCount val="15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</c:numCache>
            </c:numRef>
          </c:cat>
          <c:val>
            <c:numRef>
              <c:f>'Detail sheet'!$B$29:$B$43</c:f>
              <c:numCache>
                <c:formatCode>General</c:formatCode>
                <c:ptCount val="15"/>
                <c:pt idx="0">
                  <c:v>5074</c:v>
                </c:pt>
                <c:pt idx="1">
                  <c:v>4884</c:v>
                </c:pt>
                <c:pt idx="2">
                  <c:v>5039</c:v>
                </c:pt>
                <c:pt idx="3">
                  <c:v>4622</c:v>
                </c:pt>
                <c:pt idx="4">
                  <c:v>4533</c:v>
                </c:pt>
                <c:pt idx="5">
                  <c:v>4239</c:v>
                </c:pt>
                <c:pt idx="6">
                  <c:v>4497</c:v>
                </c:pt>
                <c:pt idx="7">
                  <c:v>3948</c:v>
                </c:pt>
                <c:pt idx="8">
                  <c:v>4822</c:v>
                </c:pt>
                <c:pt idx="9">
                  <c:v>3902</c:v>
                </c:pt>
                <c:pt idx="10">
                  <c:v>3895</c:v>
                </c:pt>
                <c:pt idx="11">
                  <c:v>3551</c:v>
                </c:pt>
                <c:pt idx="12">
                  <c:v>3363</c:v>
                </c:pt>
                <c:pt idx="13">
                  <c:v>3379</c:v>
                </c:pt>
                <c:pt idx="14">
                  <c:v>3351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A5-4C0C-9078-694996D586C2}"/>
            </c:ext>
          </c:extLst>
        </c:ser>
        <c:ser>
          <c:idx val="1"/>
          <c:order val="1"/>
          <c:tx>
            <c:v>Local Governments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5="http://schemas.microsoft.com/office/drawing/2012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'Detail sheet'!$A$29:$A$43</c:f>
              <c:numCache>
                <c:formatCode>General</c:formatCode>
                <c:ptCount val="15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</c:numCache>
              <c:extLst xmlns:c15="http://schemas.microsoft.com/office/drawing/2012/chart"/>
            </c:numRef>
          </c:cat>
          <c:val>
            <c:numRef>
              <c:f>'Detail sheet'!$C$29:$C$43</c:f>
              <c:numCache>
                <c:formatCode>General</c:formatCode>
                <c:ptCount val="15"/>
                <c:pt idx="0">
                  <c:v>67</c:v>
                </c:pt>
                <c:pt idx="1">
                  <c:v>127</c:v>
                </c:pt>
                <c:pt idx="2">
                  <c:v>121</c:v>
                </c:pt>
                <c:pt idx="3">
                  <c:v>128</c:v>
                </c:pt>
                <c:pt idx="4">
                  <c:v>131</c:v>
                </c:pt>
                <c:pt idx="5">
                  <c:v>119</c:v>
                </c:pt>
                <c:pt idx="6">
                  <c:v>153</c:v>
                </c:pt>
                <c:pt idx="7">
                  <c:v>152</c:v>
                </c:pt>
                <c:pt idx="8">
                  <c:v>141</c:v>
                </c:pt>
                <c:pt idx="9">
                  <c:v>165</c:v>
                </c:pt>
                <c:pt idx="10">
                  <c:v>158</c:v>
                </c:pt>
                <c:pt idx="11">
                  <c:v>122</c:v>
                </c:pt>
                <c:pt idx="12">
                  <c:v>150</c:v>
                </c:pt>
                <c:pt idx="13">
                  <c:v>160</c:v>
                </c:pt>
                <c:pt idx="14">
                  <c:v>149</c:v>
                </c:pt>
              </c:numCache>
              <c:extLst xmlns:c15="http://schemas.microsoft.com/office/drawing/2012/chart"/>
            </c:numRef>
          </c:val>
          <c:extLst xmlns:c15="http://schemas.microsoft.com/office/drawing/2012/chart">
            <c:ext xmlns:c16="http://schemas.microsoft.com/office/drawing/2014/chart" uri="{C3380CC4-5D6E-409C-BE32-E72D297353CC}">
              <c16:uniqueId val="{00000001-3BA5-4C0C-9078-694996D586C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709225440"/>
        <c:axId val="709229704"/>
        <c:extLst/>
      </c:barChart>
      <c:catAx>
        <c:axId val="709225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9229704"/>
        <c:crosses val="autoZero"/>
        <c:auto val="1"/>
        <c:lblAlgn val="ctr"/>
        <c:lblOffset val="100"/>
        <c:noMultiLvlLbl val="0"/>
      </c:catAx>
      <c:valAx>
        <c:axId val="7092297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922544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Total Claims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2"/>
              <c:tx>
                <c:rich>
                  <a:bodyPr/>
                  <a:lstStyle/>
                  <a:p>
                    <a:r>
                      <a:rPr lang="en-US"/>
                      <a:t>33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FBB-4644-8FA6-7BA8AAC937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'Detail sheet'!$E$29:$E$43</c:f>
              <c:numCache>
                <c:formatCode>General</c:formatCode>
                <c:ptCount val="15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</c:numCache>
            </c:numRef>
          </c:cat>
          <c:val>
            <c:numRef>
              <c:f>'Detail sheet'!$F$29:$F$43</c:f>
              <c:numCache>
                <c:formatCode>General</c:formatCode>
                <c:ptCount val="15"/>
                <c:pt idx="0">
                  <c:v>31</c:v>
                </c:pt>
                <c:pt idx="1">
                  <c:v>26</c:v>
                </c:pt>
                <c:pt idx="2">
                  <c:v>27</c:v>
                </c:pt>
                <c:pt idx="3">
                  <c:v>25</c:v>
                </c:pt>
                <c:pt idx="4">
                  <c:v>20</c:v>
                </c:pt>
                <c:pt idx="5">
                  <c:v>10</c:v>
                </c:pt>
                <c:pt idx="6">
                  <c:v>10</c:v>
                </c:pt>
                <c:pt idx="7">
                  <c:v>11</c:v>
                </c:pt>
                <c:pt idx="8">
                  <c:v>8</c:v>
                </c:pt>
                <c:pt idx="9">
                  <c:v>11</c:v>
                </c:pt>
                <c:pt idx="10">
                  <c:v>34</c:v>
                </c:pt>
                <c:pt idx="11">
                  <c:v>48</c:v>
                </c:pt>
                <c:pt idx="12">
                  <c:v>33</c:v>
                </c:pt>
                <c:pt idx="13">
                  <c:v>36</c:v>
                </c:pt>
                <c:pt idx="14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EB6-43F0-8C51-D53FD0C1029D}"/>
            </c:ext>
          </c:extLst>
        </c:ser>
        <c:ser>
          <c:idx val="1"/>
          <c:order val="1"/>
          <c:tx>
            <c:v>Local Government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'Detail sheet'!$E$29:$E$43</c:f>
              <c:numCache>
                <c:formatCode>General</c:formatCode>
                <c:ptCount val="15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</c:numCache>
            </c:numRef>
          </c:cat>
          <c:val>
            <c:numRef>
              <c:f>'Detail sheet'!$G$29:$G$43</c:f>
              <c:numCache>
                <c:formatCode>General</c:formatCode>
                <c:ptCount val="15"/>
                <c:pt idx="0">
                  <c:v>6</c:v>
                </c:pt>
                <c:pt idx="1">
                  <c:v>1</c:v>
                </c:pt>
                <c:pt idx="2">
                  <c:v>0</c:v>
                </c:pt>
                <c:pt idx="3">
                  <c:v>2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0</c:v>
                </c:pt>
                <c:pt idx="8">
                  <c:v>1</c:v>
                </c:pt>
                <c:pt idx="9">
                  <c:v>0</c:v>
                </c:pt>
                <c:pt idx="10">
                  <c:v>2</c:v>
                </c:pt>
                <c:pt idx="11">
                  <c:v>0</c:v>
                </c:pt>
                <c:pt idx="12">
                  <c:v>2</c:v>
                </c:pt>
                <c:pt idx="13">
                  <c:v>0</c:v>
                </c:pt>
                <c:pt idx="1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EB6-43F0-8C51-D53FD0C1029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707696408"/>
        <c:axId val="707698048"/>
      </c:barChart>
      <c:catAx>
        <c:axId val="70769640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07698048"/>
        <c:crosses val="autoZero"/>
        <c:auto val="1"/>
        <c:lblAlgn val="ctr"/>
        <c:lblOffset val="100"/>
        <c:noMultiLvlLbl val="0"/>
      </c:catAx>
      <c:valAx>
        <c:axId val="7076980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0769640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6.5972275226411969E-2"/>
          <c:y val="4.6298363790304865E-2"/>
          <c:w val="0.93402772477358809"/>
          <c:h val="0.90031862023584819"/>
        </c:manualLayout>
      </c:layout>
      <c:barChart>
        <c:barDir val="col"/>
        <c:grouping val="clustered"/>
        <c:varyColors val="0"/>
        <c:ser>
          <c:idx val="1"/>
          <c:order val="1"/>
          <c:tx>
            <c:v>TotalClaims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'Detail sheet'!$A$48:$A$62</c:f>
              <c:numCache>
                <c:formatCode>General</c:formatCode>
                <c:ptCount val="15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</c:numCache>
            </c:numRef>
          </c:cat>
          <c:val>
            <c:numRef>
              <c:f>'Detail sheet'!$B$48:$B$62</c:f>
              <c:numCache>
                <c:formatCode>General</c:formatCode>
                <c:ptCount val="15"/>
                <c:pt idx="0">
                  <c:v>266</c:v>
                </c:pt>
                <c:pt idx="1">
                  <c:v>193</c:v>
                </c:pt>
                <c:pt idx="2">
                  <c:v>200</c:v>
                </c:pt>
                <c:pt idx="3">
                  <c:v>170</c:v>
                </c:pt>
                <c:pt idx="4">
                  <c:v>355</c:v>
                </c:pt>
                <c:pt idx="5">
                  <c:v>177</c:v>
                </c:pt>
                <c:pt idx="6">
                  <c:v>83</c:v>
                </c:pt>
                <c:pt idx="7">
                  <c:v>480</c:v>
                </c:pt>
                <c:pt idx="8">
                  <c:v>386</c:v>
                </c:pt>
                <c:pt idx="9">
                  <c:v>296</c:v>
                </c:pt>
                <c:pt idx="10">
                  <c:v>321</c:v>
                </c:pt>
                <c:pt idx="11">
                  <c:v>427</c:v>
                </c:pt>
                <c:pt idx="12">
                  <c:v>297</c:v>
                </c:pt>
                <c:pt idx="13">
                  <c:v>250</c:v>
                </c:pt>
                <c:pt idx="14">
                  <c:v>336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1ADD-4956-8210-D2D65ED8239B}"/>
            </c:ext>
          </c:extLst>
        </c:ser>
        <c:ser>
          <c:idx val="2"/>
          <c:order val="2"/>
          <c:tx>
            <c:v>LocalGovernment</c:v>
          </c:tx>
          <c:spPr>
            <a:solidFill>
              <a:schemeClr val="accent1">
                <a:tint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'Detail sheet'!$A$48:$A$62</c:f>
              <c:numCache>
                <c:formatCode>General</c:formatCode>
                <c:ptCount val="15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</c:numCache>
            </c:numRef>
          </c:cat>
          <c:val>
            <c:numRef>
              <c:f>'Detail sheet'!$C$48:$C$62</c:f>
              <c:numCache>
                <c:formatCode>General</c:formatCode>
                <c:ptCount val="15"/>
                <c:pt idx="0">
                  <c:v>0</c:v>
                </c:pt>
                <c:pt idx="1">
                  <c:v>0</c:v>
                </c:pt>
                <c:pt idx="2">
                  <c:v>2</c:v>
                </c:pt>
                <c:pt idx="3">
                  <c:v>0</c:v>
                </c:pt>
                <c:pt idx="4">
                  <c:v>2</c:v>
                </c:pt>
                <c:pt idx="5">
                  <c:v>1</c:v>
                </c:pt>
                <c:pt idx="6">
                  <c:v>1</c:v>
                </c:pt>
                <c:pt idx="7">
                  <c:v>0</c:v>
                </c:pt>
                <c:pt idx="8">
                  <c:v>2</c:v>
                </c:pt>
                <c:pt idx="9">
                  <c:v>3</c:v>
                </c:pt>
                <c:pt idx="10">
                  <c:v>0</c:v>
                </c:pt>
                <c:pt idx="11">
                  <c:v>3</c:v>
                </c:pt>
                <c:pt idx="12">
                  <c:v>2</c:v>
                </c:pt>
                <c:pt idx="13">
                  <c:v>1</c:v>
                </c:pt>
                <c:pt idx="1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1ADD-4956-8210-D2D65ED8239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710566960"/>
        <c:axId val="71057024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>
                      <a:shade val="65000"/>
                    </a:schemeClr>
                  </a:solidFill>
                  <a:ln>
                    <a:noFill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dLblPos val="out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numRef>
                    <c:extLst>
                      <c:ext uri="{02D57815-91ED-43cb-92C2-25804820EDAC}">
                        <c15:formulaRef>
                          <c15:sqref>'Detail sheet'!$A$48:$A$62</c15:sqref>
                        </c15:formulaRef>
                      </c:ext>
                    </c:extLst>
                    <c:numCache>
                      <c:formatCode>General</c:formatCode>
                      <c:ptCount val="15"/>
                      <c:pt idx="0">
                        <c:v>2006</c:v>
                      </c:pt>
                      <c:pt idx="1">
                        <c:v>2007</c:v>
                      </c:pt>
                      <c:pt idx="2">
                        <c:v>2008</c:v>
                      </c:pt>
                      <c:pt idx="3">
                        <c:v>2009</c:v>
                      </c:pt>
                      <c:pt idx="4">
                        <c:v>2010</c:v>
                      </c:pt>
                      <c:pt idx="5">
                        <c:v>2011</c:v>
                      </c:pt>
                      <c:pt idx="6">
                        <c:v>2012</c:v>
                      </c:pt>
                      <c:pt idx="7">
                        <c:v>2013</c:v>
                      </c:pt>
                      <c:pt idx="8">
                        <c:v>2014</c:v>
                      </c:pt>
                      <c:pt idx="9">
                        <c:v>2015</c:v>
                      </c:pt>
                      <c:pt idx="10">
                        <c:v>2016</c:v>
                      </c:pt>
                      <c:pt idx="11">
                        <c:v>2017</c:v>
                      </c:pt>
                      <c:pt idx="12">
                        <c:v>2018</c:v>
                      </c:pt>
                      <c:pt idx="13">
                        <c:v>2019</c:v>
                      </c:pt>
                      <c:pt idx="14">
                        <c:v>2020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'Detail sheet'!$A$48:$A$62</c15:sqref>
                        </c15:formulaRef>
                      </c:ext>
                    </c:extLst>
                    <c:numCache>
                      <c:formatCode>General</c:formatCode>
                      <c:ptCount val="15"/>
                      <c:pt idx="0">
                        <c:v>2006</c:v>
                      </c:pt>
                      <c:pt idx="1">
                        <c:v>2007</c:v>
                      </c:pt>
                      <c:pt idx="2">
                        <c:v>2008</c:v>
                      </c:pt>
                      <c:pt idx="3">
                        <c:v>2009</c:v>
                      </c:pt>
                      <c:pt idx="4">
                        <c:v>2010</c:v>
                      </c:pt>
                      <c:pt idx="5">
                        <c:v>2011</c:v>
                      </c:pt>
                      <c:pt idx="6">
                        <c:v>2012</c:v>
                      </c:pt>
                      <c:pt idx="7">
                        <c:v>2013</c:v>
                      </c:pt>
                      <c:pt idx="8">
                        <c:v>2014</c:v>
                      </c:pt>
                      <c:pt idx="9">
                        <c:v>2015</c:v>
                      </c:pt>
                      <c:pt idx="10">
                        <c:v>2016</c:v>
                      </c:pt>
                      <c:pt idx="11">
                        <c:v>2017</c:v>
                      </c:pt>
                      <c:pt idx="12">
                        <c:v>2018</c:v>
                      </c:pt>
                      <c:pt idx="13">
                        <c:v>2019</c:v>
                      </c:pt>
                      <c:pt idx="14">
                        <c:v>2020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0-846C-431A-8F62-1F45E670859B}"/>
                  </c:ext>
                </c:extLst>
              </c15:ser>
            </c15:filteredBarSeries>
          </c:ext>
        </c:extLst>
      </c:barChart>
      <c:catAx>
        <c:axId val="7105669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0570240"/>
        <c:crosses val="autoZero"/>
        <c:auto val="1"/>
        <c:lblAlgn val="ctr"/>
        <c:lblOffset val="100"/>
        <c:noMultiLvlLbl val="0"/>
      </c:catAx>
      <c:valAx>
        <c:axId val="710570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71056696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v>Total Claims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'Detail sheet'!$E$70:$E$84</c:f>
              <c:numCache>
                <c:formatCode>General</c:formatCode>
                <c:ptCount val="15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</c:numCache>
            </c:numRef>
          </c:cat>
          <c:val>
            <c:numRef>
              <c:f>'Detail sheet'!$F$70:$F$84</c:f>
              <c:numCache>
                <c:formatCode>General</c:formatCode>
                <c:ptCount val="15"/>
                <c:pt idx="0">
                  <c:v>69</c:v>
                </c:pt>
                <c:pt idx="1">
                  <c:v>79</c:v>
                </c:pt>
                <c:pt idx="2">
                  <c:v>84</c:v>
                </c:pt>
                <c:pt idx="3">
                  <c:v>99</c:v>
                </c:pt>
                <c:pt idx="4">
                  <c:v>129</c:v>
                </c:pt>
                <c:pt idx="5">
                  <c:v>149</c:v>
                </c:pt>
                <c:pt idx="6">
                  <c:v>262</c:v>
                </c:pt>
                <c:pt idx="7">
                  <c:v>411</c:v>
                </c:pt>
                <c:pt idx="8">
                  <c:v>585</c:v>
                </c:pt>
                <c:pt idx="9">
                  <c:v>517</c:v>
                </c:pt>
                <c:pt idx="10">
                  <c:v>815</c:v>
                </c:pt>
                <c:pt idx="11">
                  <c:v>448</c:v>
                </c:pt>
                <c:pt idx="12">
                  <c:v>261</c:v>
                </c:pt>
                <c:pt idx="13">
                  <c:v>158</c:v>
                </c:pt>
                <c:pt idx="14">
                  <c:v>217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3C-4235-91A0-4CFD9E7A0DEE}"/>
            </c:ext>
          </c:extLst>
        </c:ser>
        <c:ser>
          <c:idx val="1"/>
          <c:order val="1"/>
          <c:tx>
            <c:v>Local Government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'Detail sheet'!$E$70:$E$84</c:f>
              <c:numCache>
                <c:formatCode>General</c:formatCode>
                <c:ptCount val="15"/>
                <c:pt idx="0">
                  <c:v>2006</c:v>
                </c:pt>
                <c:pt idx="1">
                  <c:v>2007</c:v>
                </c:pt>
                <c:pt idx="2">
                  <c:v>2008</c:v>
                </c:pt>
                <c:pt idx="3">
                  <c:v>2009</c:v>
                </c:pt>
                <c:pt idx="4">
                  <c:v>2010</c:v>
                </c:pt>
                <c:pt idx="5">
                  <c:v>2011</c:v>
                </c:pt>
                <c:pt idx="6">
                  <c:v>2012</c:v>
                </c:pt>
                <c:pt idx="7">
                  <c:v>2013</c:v>
                </c:pt>
                <c:pt idx="8">
                  <c:v>2014</c:v>
                </c:pt>
                <c:pt idx="9">
                  <c:v>2015</c:v>
                </c:pt>
                <c:pt idx="10">
                  <c:v>2016</c:v>
                </c:pt>
                <c:pt idx="11">
                  <c:v>2017</c:v>
                </c:pt>
                <c:pt idx="12">
                  <c:v>2018</c:v>
                </c:pt>
                <c:pt idx="13">
                  <c:v>2019</c:v>
                </c:pt>
                <c:pt idx="14">
                  <c:v>2020</c:v>
                </c:pt>
              </c:numCache>
            </c:numRef>
          </c:cat>
          <c:val>
            <c:numRef>
              <c:f>'Detail sheet'!$G$70:$G$84</c:f>
              <c:numCache>
                <c:formatCode>General</c:formatCode>
                <c:ptCount val="15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1</c:v>
                </c:pt>
                <c:pt idx="10">
                  <c:v>3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18-4988-8E32-DF57D3552A9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90011056"/>
        <c:axId val="690012368"/>
      </c:barChart>
      <c:catAx>
        <c:axId val="6900110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0012368"/>
        <c:crosses val="autoZero"/>
        <c:auto val="1"/>
        <c:lblAlgn val="ctr"/>
        <c:lblOffset val="100"/>
        <c:noMultiLvlLbl val="0"/>
      </c:catAx>
      <c:valAx>
        <c:axId val="690012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9001105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5400000" scaled="0"/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5000"/>
                <a:lumOff val="95000"/>
              </a:schemeClr>
            </a:gs>
            <a:gs pos="0">
              <a:schemeClr val="tx1">
                <a:lumMod val="25000"/>
                <a:lumOff val="7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0AB35101-B762-4CAB-A847-3E3A8E55FB0D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569A859-6706-4A4E-8D2F-236B90600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724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9A859-6706-4A4E-8D2F-236B9060095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8971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9A859-6706-4A4E-8D2F-236B9060095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1637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9A859-6706-4A4E-8D2F-236B9060095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9626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9A859-6706-4A4E-8D2F-236B9060095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5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9A859-6706-4A4E-8D2F-236B9060095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1254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9A859-6706-4A4E-8D2F-236B9060095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6286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9A859-6706-4A4E-8D2F-236B9060095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9796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9A859-6706-4A4E-8D2F-236B9060095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4265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69A859-6706-4A4E-8D2F-236B9060095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09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81BA-47D0-4511-93D8-2AD02A2348B0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B0FB8-6BBE-40AC-9E68-72E340E27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638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81BA-47D0-4511-93D8-2AD02A2348B0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B0FB8-6BBE-40AC-9E68-72E340E27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290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81BA-47D0-4511-93D8-2AD02A2348B0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B0FB8-6BBE-40AC-9E68-72E340E27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09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81BA-47D0-4511-93D8-2AD02A2348B0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B0FB8-6BBE-40AC-9E68-72E340E27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7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81BA-47D0-4511-93D8-2AD02A2348B0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B0FB8-6BBE-40AC-9E68-72E340E27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923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81BA-47D0-4511-93D8-2AD02A2348B0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B0FB8-6BBE-40AC-9E68-72E340E27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516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81BA-47D0-4511-93D8-2AD02A2348B0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B0FB8-6BBE-40AC-9E68-72E340E27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882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81BA-47D0-4511-93D8-2AD02A2348B0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B0FB8-6BBE-40AC-9E68-72E340E27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786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81BA-47D0-4511-93D8-2AD02A2348B0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B0FB8-6BBE-40AC-9E68-72E340E27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2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81BA-47D0-4511-93D8-2AD02A2348B0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B0FB8-6BBE-40AC-9E68-72E340E27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469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2081BA-47D0-4511-93D8-2AD02A2348B0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EB0FB8-6BBE-40AC-9E68-72E340E27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670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5000">
              <a:schemeClr val="accent1">
                <a:lumMod val="5000"/>
                <a:lumOff val="9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2081BA-47D0-4511-93D8-2AD02A2348B0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B0FB8-6BBE-40AC-9E68-72E340E27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36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apps.legislature.ky.gov/record/21rs/SB85.html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apps.legislature.ky.gov/record/21rs/HB500.html" TargetMode="External"/><Relationship Id="rId4" Type="http://schemas.openxmlformats.org/officeDocument/2006/relationships/hyperlink" Target="https://apps.legislature.ky.gov/record/21rs/HB10.html#HCA1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2880"/>
            <a:ext cx="9144000" cy="1576251"/>
          </a:xfrm>
        </p:spPr>
        <p:txBody>
          <a:bodyPr>
            <a:normAutofit/>
          </a:bodyPr>
          <a:lstStyle/>
          <a:p>
            <a:r>
              <a:rPr lang="en-US" sz="4800" dirty="0"/>
              <a:t>DEPARTMENT OF WORKERS’ CLAIMS</a:t>
            </a:r>
            <a:br>
              <a:rPr lang="en-US" sz="4800" dirty="0"/>
            </a:br>
            <a:r>
              <a:rPr lang="en-US" sz="4800" dirty="0"/>
              <a:t>ADMINISTRATIVE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23283" y="1298821"/>
            <a:ext cx="11225349" cy="5449219"/>
          </a:xfrm>
        </p:spPr>
        <p:txBody>
          <a:bodyPr>
            <a:normAutofit fontScale="92500" lnSpcReduction="10000"/>
          </a:bodyPr>
          <a:lstStyle/>
          <a:p>
            <a:endParaRPr lang="en-US" dirty="0"/>
          </a:p>
          <a:p>
            <a:endParaRPr lang="en-US" dirty="0"/>
          </a:p>
          <a:p>
            <a:pPr>
              <a:lnSpc>
                <a:spcPts val="3000"/>
              </a:lnSpc>
            </a:pPr>
            <a:endParaRPr lang="en-US" sz="3600" dirty="0"/>
          </a:p>
          <a:p>
            <a:pPr>
              <a:lnSpc>
                <a:spcPts val="3000"/>
              </a:lnSpc>
            </a:pPr>
            <a:endParaRPr lang="en-US" sz="3600" dirty="0"/>
          </a:p>
          <a:p>
            <a:pPr algn="l"/>
            <a:endParaRPr lang="en-US" sz="3600" dirty="0"/>
          </a:p>
          <a:p>
            <a:pPr algn="l"/>
            <a:endParaRPr lang="en-US" sz="3600" dirty="0"/>
          </a:p>
          <a:p>
            <a:pPr algn="l"/>
            <a:r>
              <a:rPr lang="en-US" sz="3600" dirty="0"/>
              <a:t> </a:t>
            </a:r>
          </a:p>
          <a:p>
            <a:r>
              <a:rPr lang="en-US" sz="3600" dirty="0" smtClean="0"/>
              <a:t>2021 Governor’s </a:t>
            </a:r>
            <a:r>
              <a:rPr lang="en-US" sz="3600" smtClean="0"/>
              <a:t>Local </a:t>
            </a:r>
            <a:r>
              <a:rPr lang="en-US" sz="3600" smtClean="0"/>
              <a:t>Issues</a:t>
            </a:r>
            <a:r>
              <a:rPr lang="en-US" sz="3600" smtClean="0"/>
              <a:t> </a:t>
            </a:r>
            <a:r>
              <a:rPr lang="en-US" sz="3600" dirty="0" smtClean="0"/>
              <a:t>Conference</a:t>
            </a:r>
            <a:endParaRPr lang="en-US" sz="3600" dirty="0"/>
          </a:p>
          <a:p>
            <a:endParaRPr lang="en-US" sz="3600" dirty="0"/>
          </a:p>
          <a:p>
            <a:r>
              <a:rPr lang="en-US" sz="3600" dirty="0"/>
              <a:t>Robert Walker, Interim Commissioner</a:t>
            </a:r>
          </a:p>
          <a:p>
            <a:pPr algn="l">
              <a:lnSpc>
                <a:spcPts val="2000"/>
              </a:lnSpc>
            </a:pPr>
            <a:r>
              <a:rPr lang="en-US" sz="3200" dirty="0"/>
              <a:t>											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824" y="1759131"/>
            <a:ext cx="2046514" cy="204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0203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Enforcement Activity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65043" y="36216"/>
            <a:ext cx="9568070" cy="165447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700" b="1" dirty="0"/>
              <a:t>DWC </a:t>
            </a:r>
            <a:r>
              <a:rPr lang="en-US" b="1" dirty="0"/>
              <a:t>Investigation Analysis</a:t>
            </a: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98176066"/>
              </p:ext>
            </p:extLst>
          </p:nvPr>
        </p:nvGraphicFramePr>
        <p:xfrm>
          <a:off x="1" y="1690687"/>
          <a:ext cx="12192000" cy="569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01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2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628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14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6675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360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695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821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284660">
                <a:tc>
                  <a:txBody>
                    <a:bodyPr/>
                    <a:lstStyle/>
                    <a:p>
                      <a:pPr algn="ctr"/>
                      <a:endParaRPr lang="en-US" sz="1900" dirty="0"/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FY 2015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FY 2016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FY</a:t>
                      </a:r>
                      <a:r>
                        <a:rPr lang="en-US" baseline="0" dirty="0"/>
                        <a:t> 2017</a:t>
                      </a:r>
                      <a:endParaRPr lang="en-US" dirty="0"/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FY 2018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FY2019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900" dirty="0"/>
                        <a:t>FY 2020</a:t>
                      </a:r>
                    </a:p>
                  </a:txBody>
                  <a:tcPr marL="72085" marR="72085" marT="49513" marB="4951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0475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Number</a:t>
                      </a:r>
                      <a:r>
                        <a:rPr lang="en-US" sz="1400" b="1" baseline="0" dirty="0"/>
                        <a:t> of Investigations</a:t>
                      </a:r>
                      <a:endParaRPr lang="en-US" sz="1400" b="1" dirty="0"/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7,913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9,146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11,048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9,330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11,429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13,038</a:t>
                      </a:r>
                    </a:p>
                  </a:txBody>
                  <a:tcPr marL="72085" marR="72085" marT="49513" marB="4951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46275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Number of Citations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844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680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681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507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607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407</a:t>
                      </a:r>
                    </a:p>
                  </a:txBody>
                  <a:tcPr marL="72085" marR="72085" marT="49513" marB="4951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6275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Penalties</a:t>
                      </a:r>
                      <a:r>
                        <a:rPr lang="en-US" sz="1400" b="1" baseline="0" dirty="0"/>
                        <a:t> Collected</a:t>
                      </a:r>
                      <a:endParaRPr lang="en-US" sz="1400" b="1" dirty="0"/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$1,490,965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$1,373,281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$1,053,179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$965,667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$976,513.25</a:t>
                      </a:r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/>
                        <a:t>$860, 415.11</a:t>
                      </a:r>
                    </a:p>
                    <a:p>
                      <a:pPr algn="ctr"/>
                      <a:endParaRPr lang="en-US" sz="1600" b="1" dirty="0"/>
                    </a:p>
                  </a:txBody>
                  <a:tcPr marL="72085" marR="72085" marT="49513" marB="4951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6275">
                <a:tc>
                  <a:txBody>
                    <a:bodyPr/>
                    <a:lstStyle/>
                    <a:p>
                      <a:pPr algn="ctr"/>
                      <a:endParaRPr lang="en-US" sz="1400" b="1" dirty="0"/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72085" marR="72085" marT="49513" marB="49513"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 marL="72085" marR="72085" marT="49513" marB="49513"/>
                </a:tc>
                <a:extLst>
                  <a:ext uri="{0D108BD9-81ED-4DB2-BD59-A6C34878D82A}">
                    <a16:rowId xmlns:a16="http://schemas.microsoft.com/office/drawing/2014/main" val="107949336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7404" y="6867579"/>
            <a:ext cx="95635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Source:  Division of Security and Compliance</a:t>
            </a:r>
          </a:p>
        </p:txBody>
      </p:sp>
    </p:spTree>
    <p:extLst>
      <p:ext uri="{BB962C8B-B14F-4D97-AF65-F5344CB8AC3E}">
        <p14:creationId xmlns:p14="http://schemas.microsoft.com/office/powerpoint/2010/main" val="1660938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566057"/>
            <a:ext cx="10515600" cy="1532709"/>
          </a:xfrm>
        </p:spPr>
        <p:txBody>
          <a:bodyPr/>
          <a:lstStyle/>
          <a:p>
            <a:pPr algn="ctr"/>
            <a:r>
              <a:rPr lang="en-US" dirty="0"/>
              <a:t>Administrative Law Judge Activity</a:t>
            </a:r>
            <a:br>
              <a:rPr lang="en-US" dirty="0"/>
            </a:br>
            <a:r>
              <a:rPr lang="en-US" dirty="0"/>
              <a:t>2020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Benefit Review Conferences: 3,116	</a:t>
            </a:r>
          </a:p>
          <a:p>
            <a:r>
              <a:rPr lang="en-US" dirty="0"/>
              <a:t>Formal Hearings:	1,032</a:t>
            </a:r>
          </a:p>
          <a:p>
            <a:r>
              <a:rPr lang="en-US" dirty="0"/>
              <a:t>Opinions Issued: 	1,716 (99.9% issued within 60 days)</a:t>
            </a:r>
          </a:p>
          <a:p>
            <a:r>
              <a:rPr lang="en-US" dirty="0"/>
              <a:t>Agreements Approved: 	2,828 (assigned claims)</a:t>
            </a:r>
          </a:p>
          <a:p>
            <a:pPr marL="3657600" lvl="8" indent="0">
              <a:buNone/>
            </a:pPr>
            <a:r>
              <a:rPr lang="en-US" sz="2800" dirty="0"/>
              <a:t>2,800 (Frankfort motion docket)</a:t>
            </a:r>
          </a:p>
        </p:txBody>
      </p:sp>
    </p:spTree>
    <p:extLst>
      <p:ext uri="{BB962C8B-B14F-4D97-AF65-F5344CB8AC3E}">
        <p14:creationId xmlns:p14="http://schemas.microsoft.com/office/powerpoint/2010/main" val="38758272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WCB/Appellate Activity</a:t>
            </a:r>
            <a:br>
              <a:rPr lang="en-US" dirty="0"/>
            </a:br>
            <a:r>
              <a:rPr lang="en-US" dirty="0"/>
              <a:t>2020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Claims appealed to WCB: 149</a:t>
            </a:r>
          </a:p>
          <a:p>
            <a:r>
              <a:rPr lang="en-US" dirty="0"/>
              <a:t>Opinions issued:  170</a:t>
            </a:r>
          </a:p>
          <a:p>
            <a:r>
              <a:rPr lang="en-US" dirty="0"/>
              <a:t>Final Orders:  63</a:t>
            </a:r>
          </a:p>
          <a:p>
            <a:r>
              <a:rPr lang="en-US" dirty="0"/>
              <a:t>Appeals to Court of Appeals:  66</a:t>
            </a:r>
          </a:p>
          <a:p>
            <a:r>
              <a:rPr lang="en-US" dirty="0"/>
              <a:t>Court of Appeals final decisions:  80</a:t>
            </a:r>
          </a:p>
          <a:p>
            <a:r>
              <a:rPr lang="en-US" dirty="0"/>
              <a:t>Appeals to Supreme Court:  48</a:t>
            </a:r>
          </a:p>
          <a:p>
            <a:r>
              <a:rPr lang="en-US" dirty="0"/>
              <a:t>Supreme Court final decisions:  15</a:t>
            </a:r>
          </a:p>
        </p:txBody>
      </p:sp>
    </p:spTree>
    <p:extLst>
      <p:ext uri="{BB962C8B-B14F-4D97-AF65-F5344CB8AC3E}">
        <p14:creationId xmlns:p14="http://schemas.microsoft.com/office/powerpoint/2010/main" val="16459932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Medical Dispute Docket</a:t>
            </a:r>
            <a:br>
              <a:rPr lang="en-US" dirty="0"/>
            </a:br>
            <a:r>
              <a:rPr lang="en-US" dirty="0"/>
              <a:t>2020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50126"/>
            <a:ext cx="10515600" cy="5307874"/>
          </a:xfrm>
        </p:spPr>
        <p:txBody>
          <a:bodyPr>
            <a:normAutofit lnSpcReduction="10000"/>
          </a:bodyPr>
          <a:lstStyle/>
          <a:p>
            <a:endParaRPr lang="en-US" dirty="0"/>
          </a:p>
          <a:p>
            <a:r>
              <a:rPr lang="en-US" dirty="0"/>
              <a:t>Medical Disputes assigned:  1002</a:t>
            </a:r>
          </a:p>
          <a:p>
            <a:r>
              <a:rPr lang="en-US" dirty="0"/>
              <a:t>Telephonic status conferences:  1,715</a:t>
            </a:r>
          </a:p>
          <a:p>
            <a:r>
              <a:rPr lang="en-US" dirty="0"/>
              <a:t>BRCs/Formal Hearings conducted: 833</a:t>
            </a:r>
          </a:p>
          <a:p>
            <a:r>
              <a:rPr lang="en-US" dirty="0"/>
              <a:t>Opinions issued:  570</a:t>
            </a:r>
          </a:p>
          <a:p>
            <a:r>
              <a:rPr lang="en-US" dirty="0"/>
              <a:t>Most common issues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/>
              <a:t>Pain Management/Prescription drugs:  409;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/>
              <a:t>Hospital/office visits:  127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/>
              <a:t>Surgery:  80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/>
              <a:t>Diagnostic Testing:  43 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/>
              <a:t>Drug Testing:  25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/>
              <a:t>PT/Chiropractic:  28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dirty="0"/>
              <a:t>Other: 118</a:t>
            </a:r>
          </a:p>
        </p:txBody>
      </p:sp>
    </p:spTree>
    <p:extLst>
      <p:ext uri="{BB962C8B-B14F-4D97-AF65-F5344CB8AC3E}">
        <p14:creationId xmlns:p14="http://schemas.microsoft.com/office/powerpoint/2010/main" val="7454633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Self-Insurance Update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45623"/>
            <a:ext cx="10515600" cy="4731340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86 currently certified self-insured employers;</a:t>
            </a:r>
          </a:p>
          <a:p>
            <a:r>
              <a:rPr lang="en-US" dirty="0"/>
              <a:t>379 former self-insured employers;</a:t>
            </a:r>
          </a:p>
          <a:p>
            <a:r>
              <a:rPr lang="en-US" dirty="0"/>
              <a:t>No new applications since 1/1/19;</a:t>
            </a:r>
          </a:p>
          <a:p>
            <a:r>
              <a:rPr lang="en-US" dirty="0"/>
              <a:t>DWC hold $1.3B in security;</a:t>
            </a:r>
          </a:p>
          <a:p>
            <a:r>
              <a:rPr lang="en-US" dirty="0"/>
              <a:t>Since 1/1/19 DWC has received 31 security reduction requests.  7 have been approved, 4 have been denied and 12 are pending. The remaining 8 were abandoned.</a:t>
            </a:r>
          </a:p>
        </p:txBody>
      </p:sp>
    </p:spTree>
    <p:extLst>
      <p:ext uri="{BB962C8B-B14F-4D97-AF65-F5344CB8AC3E}">
        <p14:creationId xmlns:p14="http://schemas.microsoft.com/office/powerpoint/2010/main" val="32813092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06029"/>
          </a:xfrm>
        </p:spPr>
        <p:txBody>
          <a:bodyPr/>
          <a:lstStyle/>
          <a:p>
            <a:pPr algn="ctr"/>
            <a:r>
              <a:rPr lang="en-US" dirty="0"/>
              <a:t>Special Fund Update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58538"/>
            <a:ext cx="10515600" cy="5434148"/>
          </a:xfrm>
        </p:spPr>
        <p:txBody>
          <a:bodyPr/>
          <a:lstStyle/>
          <a:p>
            <a:r>
              <a:rPr lang="en-US" dirty="0"/>
              <a:t>Approximately 4,500 beneficiaries; $42M annual benefits</a:t>
            </a:r>
          </a:p>
          <a:p>
            <a:r>
              <a:rPr lang="en-US" dirty="0"/>
              <a:t>Key personnel changes: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/>
              <a:t>Increased staffing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/>
              <a:t>Appointment of Brian Hiles as assistant director;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800" dirty="0"/>
              <a:t>Plan to “transfer” Special Fund to Funding Commission suspended;</a:t>
            </a:r>
          </a:p>
          <a:p>
            <a:r>
              <a:rPr lang="en-US" dirty="0" smtClean="0"/>
              <a:t>Statutory </a:t>
            </a:r>
            <a:r>
              <a:rPr lang="en-US" dirty="0"/>
              <a:t>mandate that Special Fund be fully funded by December 31, 2029.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marL="457200" lvl="1" indent="0">
              <a:buNone/>
            </a:pPr>
            <a:r>
              <a:rPr lang="en-US" dirty="0"/>
              <a:t>                                                                                                                                                                      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30535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Impact of COVID-19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dirty="0"/>
              <a:t>DWC operations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 smtClean="0"/>
              <a:t>All </a:t>
            </a:r>
            <a:r>
              <a:rPr lang="en-US" sz="2800" dirty="0"/>
              <a:t>in-person proceedings cancelled beginning March </a:t>
            </a:r>
            <a:r>
              <a:rPr lang="en-US" sz="2800" dirty="0" smtClean="0"/>
              <a:t>23, 2020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 smtClean="0"/>
              <a:t>Returned to in person hearings on June 14, 2021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 smtClean="0"/>
              <a:t>Returned to virtual hearings on August 4, 2021</a:t>
            </a:r>
            <a:endParaRPr lang="en-US" sz="2800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Virtual proceedings conducted via Zoom—over </a:t>
            </a:r>
            <a:r>
              <a:rPr lang="en-US" sz="2800" dirty="0" smtClean="0"/>
              <a:t>1,500 </a:t>
            </a:r>
            <a:r>
              <a:rPr lang="en-US" sz="2800" dirty="0"/>
              <a:t>to date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No delay in processing, assigning or adjudicating claims</a:t>
            </a:r>
          </a:p>
          <a:p>
            <a:pPr marL="457200" lvl="1" indent="0">
              <a:buNone/>
            </a:pPr>
            <a:endParaRPr lang="en-US" sz="2800" dirty="0"/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1481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Impact of COVID-19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54238"/>
            <a:ext cx="10515600" cy="5359077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dirty="0"/>
              <a:t>Programmatic impact</a:t>
            </a:r>
            <a:r>
              <a:rPr lang="en-US" dirty="0" smtClean="0"/>
              <a:t>:</a:t>
            </a:r>
            <a:endParaRPr lang="en-US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 Telemedicine approved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Certain notary requirements suspended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Electronic signatures/digital signatures approved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Implementation of medical treatment guidelines deferred to 1/1/21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Employer reporting/claims:  10,860 COVID-related First reports of injury </a:t>
            </a:r>
          </a:p>
          <a:p>
            <a:pPr marL="457200" lvl="1" indent="0">
              <a:buNone/>
            </a:pPr>
            <a:endParaRPr lang="en-US" sz="2800" dirty="0"/>
          </a:p>
          <a:p>
            <a:pPr lvl="1">
              <a:buFont typeface="Wingdings" panose="05000000000000000000" pitchFamily="2" charset="2"/>
              <a:buChar char="ü"/>
            </a:pPr>
            <a:endParaRPr lang="en-US" sz="2800" dirty="0"/>
          </a:p>
          <a:p>
            <a:pPr marL="0" indent="0">
              <a:buNone/>
            </a:pPr>
            <a:r>
              <a:rPr lang="en-US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338082971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HB 50 Compliance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DWC regulations amended: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803 KAR 25:010-Practice regulations and forms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803 KAR 25:070-Charges for attorneys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803 KAR 25:075-Attorney fee discount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803 KAR 25:091-Workers’ compensation hospital fee schedule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803 KAR 25:089-Workers’ compensation medical fee schedule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803 KAR 25:096-Selection of physicians and treatment plans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803 KAR25:240-Unfair claims settlement practic</a:t>
            </a:r>
            <a:r>
              <a:rPr lang="en-US" dirty="0"/>
              <a:t>es</a:t>
            </a:r>
          </a:p>
        </p:txBody>
      </p:sp>
    </p:spTree>
    <p:extLst>
      <p:ext uri="{BB962C8B-B14F-4D97-AF65-F5344CB8AC3E}">
        <p14:creationId xmlns:p14="http://schemas.microsoft.com/office/powerpoint/2010/main" val="24485945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HB 50 Compliance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26916"/>
            <a:ext cx="10515600" cy="5382228"/>
          </a:xfrm>
        </p:spPr>
        <p:txBody>
          <a:bodyPr>
            <a:normAutofit/>
          </a:bodyPr>
          <a:lstStyle/>
          <a:p>
            <a:endParaRPr lang="en-US" dirty="0"/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803 KAR 25:170-Filing of claims information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803 KAR 25:175-Filing of insurance coverage information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803 KAR 25:185-Procedure for email notification of cancellation or removal of location of specific workers’ compensation coverage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803 KAR 25:092-Workers’ compensation pharmacy fee schedule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803 KAR 25:015-Issuance of citations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803 KAR 25:021-Individual self-insurers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803 KAR 25:220-Guaranty funds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800" dirty="0"/>
              <a:t>803 </a:t>
            </a:r>
            <a:r>
              <a:rPr lang="en-US" sz="2800"/>
              <a:t>KAR 25:190-Utilization </a:t>
            </a:r>
            <a:r>
              <a:rPr lang="en-US" sz="2800" dirty="0"/>
              <a:t>review and medical bill audit </a:t>
            </a:r>
          </a:p>
          <a:p>
            <a:pPr lvl="1">
              <a:buFont typeface="Wingdings" panose="05000000000000000000" pitchFamily="2" charset="2"/>
              <a:buChar char="ü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914043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2021 Legislative Session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200" dirty="0" smtClean="0">
              <a:hlinkClick r:id="rId3"/>
            </a:endParaRPr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Senate </a:t>
            </a:r>
            <a:r>
              <a:rPr lang="en-US" dirty="0">
                <a:hlinkClick r:id="rId3"/>
              </a:rPr>
              <a:t>Bill 85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Average weekly wage, volunteer firefighters and other emergency personnel</a:t>
            </a:r>
          </a:p>
          <a:p>
            <a:pPr marL="0" indent="0">
              <a:buNone/>
            </a:pPr>
            <a:r>
              <a:rPr lang="en-US" dirty="0" smtClean="0">
                <a:hlinkClick r:id="rId4"/>
              </a:rPr>
              <a:t>House Bill 10: House Committee Amendment (1)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COVID-19 </a:t>
            </a:r>
            <a:r>
              <a:rPr lang="en-US" dirty="0"/>
              <a:t>liability limitation, workers' compensation, </a:t>
            </a:r>
            <a:r>
              <a:rPr lang="en-US" dirty="0" smtClean="0"/>
              <a:t>unaffected</a:t>
            </a:r>
          </a:p>
          <a:p>
            <a:pPr marL="0" indent="0">
              <a:buNone/>
            </a:pPr>
            <a:r>
              <a:rPr lang="en-US" dirty="0">
                <a:hlinkClick r:id="rId5"/>
              </a:rPr>
              <a:t>House Bill 500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Psychological injuries for police, firefighters, emergency medical services, and social workers</a:t>
            </a:r>
          </a:p>
          <a:p>
            <a:pPr marL="0" indent="0">
              <a:buNone/>
            </a:pPr>
            <a:endParaRPr lang="en-US" sz="2000" dirty="0"/>
          </a:p>
          <a:p>
            <a:endParaRPr lang="en-US" sz="33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32768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u="sng" dirty="0">
                <a:solidFill>
                  <a:srgbClr val="002060"/>
                </a:solidFill>
              </a:rPr>
              <a:t>House Bill 2 update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42874"/>
            <a:ext cx="10515600" cy="5539665"/>
          </a:xfrm>
        </p:spPr>
        <p:txBody>
          <a:bodyPr/>
          <a:lstStyle/>
          <a:p>
            <a:endParaRPr lang="en-US" dirty="0"/>
          </a:p>
          <a:p>
            <a:r>
              <a:rPr lang="en-US" u="sng" dirty="0"/>
              <a:t>Pharmaceutical formulary</a:t>
            </a:r>
            <a:r>
              <a:rPr lang="en-US" dirty="0"/>
              <a:t>:  Adopted ODG formulary effective July 1, 2019 for post-2018 injuries and January 1, 2020 for pre-2019 injuries.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803 KAR 25:270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Too early to know impact, but NCCI reports decrease in medical spend attributable to drugs from 14% to 12% from 2018 to 2019</a:t>
            </a:r>
          </a:p>
          <a:p>
            <a:pPr marL="914400" lvl="2" indent="0">
              <a:buNone/>
            </a:pPr>
            <a:endParaRPr lang="en-US" dirty="0"/>
          </a:p>
          <a:p>
            <a:r>
              <a:rPr lang="en-US" u="sng" dirty="0"/>
              <a:t>Medical treatment guidelines</a:t>
            </a:r>
            <a:r>
              <a:rPr lang="en-US" dirty="0"/>
              <a:t>:  Adopted ODG treatment guidelines; proposed effective date is January 1, 2021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803 KAR 25:260 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Training webinar conducted 10/29; </a:t>
            </a:r>
            <a:endParaRPr lang="en-US" u="sng" dirty="0"/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8942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Mediation Program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KRS 342.276: “The commissioner shall establish a program to provide an opportunity for mediation of disputes as to the entitlement to benefits under this chapter. </a:t>
            </a:r>
          </a:p>
          <a:p>
            <a:r>
              <a:rPr lang="en-US" dirty="0"/>
              <a:t>DWC response:  803 KAR 25:300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ALJs assigned as mediators by CALJ on rotating basis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Parties my request referral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Scheduling order issued within seven days of referral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All parties to attend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Mediation shall be confidential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/>
              <a:t>Private mediators not prohibited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30521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7612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2020 Claims Activity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0468614"/>
              </p:ext>
            </p:extLst>
          </p:nvPr>
        </p:nvGraphicFramePr>
        <p:xfrm>
          <a:off x="201165" y="841251"/>
          <a:ext cx="11631170" cy="57972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69908">
                  <a:extLst>
                    <a:ext uri="{9D8B030D-6E8A-4147-A177-3AD203B41FA5}">
                      <a16:colId xmlns:a16="http://schemas.microsoft.com/office/drawing/2014/main" val="3221433081"/>
                    </a:ext>
                  </a:extLst>
                </a:gridCol>
                <a:gridCol w="478992">
                  <a:extLst>
                    <a:ext uri="{9D8B030D-6E8A-4147-A177-3AD203B41FA5}">
                      <a16:colId xmlns:a16="http://schemas.microsoft.com/office/drawing/2014/main" val="3658840148"/>
                    </a:ext>
                  </a:extLst>
                </a:gridCol>
                <a:gridCol w="445957">
                  <a:extLst>
                    <a:ext uri="{9D8B030D-6E8A-4147-A177-3AD203B41FA5}">
                      <a16:colId xmlns:a16="http://schemas.microsoft.com/office/drawing/2014/main" val="1847289579"/>
                    </a:ext>
                  </a:extLst>
                </a:gridCol>
                <a:gridCol w="528542">
                  <a:extLst>
                    <a:ext uri="{9D8B030D-6E8A-4147-A177-3AD203B41FA5}">
                      <a16:colId xmlns:a16="http://schemas.microsoft.com/office/drawing/2014/main" val="508751864"/>
                    </a:ext>
                  </a:extLst>
                </a:gridCol>
                <a:gridCol w="528542">
                  <a:extLst>
                    <a:ext uri="{9D8B030D-6E8A-4147-A177-3AD203B41FA5}">
                      <a16:colId xmlns:a16="http://schemas.microsoft.com/office/drawing/2014/main" val="2014791805"/>
                    </a:ext>
                  </a:extLst>
                </a:gridCol>
                <a:gridCol w="561577">
                  <a:extLst>
                    <a:ext uri="{9D8B030D-6E8A-4147-A177-3AD203B41FA5}">
                      <a16:colId xmlns:a16="http://schemas.microsoft.com/office/drawing/2014/main" val="3420120823"/>
                    </a:ext>
                  </a:extLst>
                </a:gridCol>
                <a:gridCol w="561577">
                  <a:extLst>
                    <a:ext uri="{9D8B030D-6E8A-4147-A177-3AD203B41FA5}">
                      <a16:colId xmlns:a16="http://schemas.microsoft.com/office/drawing/2014/main" val="2092586451"/>
                    </a:ext>
                  </a:extLst>
                </a:gridCol>
                <a:gridCol w="561577">
                  <a:extLst>
                    <a:ext uri="{9D8B030D-6E8A-4147-A177-3AD203B41FA5}">
                      <a16:colId xmlns:a16="http://schemas.microsoft.com/office/drawing/2014/main" val="1517477395"/>
                    </a:ext>
                  </a:extLst>
                </a:gridCol>
                <a:gridCol w="561577">
                  <a:extLst>
                    <a:ext uri="{9D8B030D-6E8A-4147-A177-3AD203B41FA5}">
                      <a16:colId xmlns:a16="http://schemas.microsoft.com/office/drawing/2014/main" val="1941710206"/>
                    </a:ext>
                  </a:extLst>
                </a:gridCol>
                <a:gridCol w="561577">
                  <a:extLst>
                    <a:ext uri="{9D8B030D-6E8A-4147-A177-3AD203B41FA5}">
                      <a16:colId xmlns:a16="http://schemas.microsoft.com/office/drawing/2014/main" val="1570067163"/>
                    </a:ext>
                  </a:extLst>
                </a:gridCol>
                <a:gridCol w="561577">
                  <a:extLst>
                    <a:ext uri="{9D8B030D-6E8A-4147-A177-3AD203B41FA5}">
                      <a16:colId xmlns:a16="http://schemas.microsoft.com/office/drawing/2014/main" val="693626074"/>
                    </a:ext>
                  </a:extLst>
                </a:gridCol>
                <a:gridCol w="561577">
                  <a:extLst>
                    <a:ext uri="{9D8B030D-6E8A-4147-A177-3AD203B41FA5}">
                      <a16:colId xmlns:a16="http://schemas.microsoft.com/office/drawing/2014/main" val="3103186550"/>
                    </a:ext>
                  </a:extLst>
                </a:gridCol>
                <a:gridCol w="561577">
                  <a:extLst>
                    <a:ext uri="{9D8B030D-6E8A-4147-A177-3AD203B41FA5}">
                      <a16:colId xmlns:a16="http://schemas.microsoft.com/office/drawing/2014/main" val="3483699939"/>
                    </a:ext>
                  </a:extLst>
                </a:gridCol>
                <a:gridCol w="506187">
                  <a:extLst>
                    <a:ext uri="{9D8B030D-6E8A-4147-A177-3AD203B41FA5}">
                      <a16:colId xmlns:a16="http://schemas.microsoft.com/office/drawing/2014/main" val="4000247883"/>
                    </a:ext>
                  </a:extLst>
                </a:gridCol>
                <a:gridCol w="780426">
                  <a:extLst>
                    <a:ext uri="{9D8B030D-6E8A-4147-A177-3AD203B41FA5}">
                      <a16:colId xmlns:a16="http://schemas.microsoft.com/office/drawing/2014/main" val="570905640"/>
                    </a:ext>
                  </a:extLst>
                </a:gridCol>
              </a:tblGrid>
              <a:tr h="587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                       NEW CLAIM FILINGS</a:t>
                      </a:r>
                      <a:endParaRPr lang="en-US" sz="11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JAN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FEB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MAR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APRIL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MAY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JUNE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JULY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AUG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SEPT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OCT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NOV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DEC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TOTAL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2020 Avg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76680263"/>
                  </a:ext>
                </a:extLst>
              </a:tr>
              <a:tr h="503762">
                <a:tc gridSpan="15"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8923037"/>
                  </a:ext>
                </a:extLst>
              </a:tr>
              <a:tr h="587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(101) </a:t>
                      </a:r>
                      <a:r>
                        <a:rPr lang="en-US" sz="1000" u="none" strike="noStrike" dirty="0" smtClean="0">
                          <a:effectLst/>
                        </a:rPr>
                        <a:t>Injury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21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297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12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291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11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318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9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274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7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244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247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14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293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12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260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18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304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16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301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13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273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8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249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149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3351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279</a:t>
                      </a:r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35203197"/>
                  </a:ext>
                </a:extLst>
              </a:tr>
              <a:tr h="587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(102-OD) OCCUPATIONAL DISEASE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2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28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12857672"/>
                  </a:ext>
                </a:extLst>
              </a:tr>
              <a:tr h="587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(102-CWP) CWP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12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217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18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42179187"/>
                  </a:ext>
                </a:extLst>
              </a:tr>
              <a:tr h="587721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</a:rPr>
                        <a:t>(103) HEARING LOSS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28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24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25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27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23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41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22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19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336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28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08701454"/>
                  </a:ext>
                </a:extLst>
              </a:tr>
              <a:tr h="587721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>
                          <a:effectLst/>
                        </a:rPr>
                        <a:t>TOTAL</a:t>
                      </a:r>
                      <a:endParaRPr lang="en-US" sz="11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355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333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368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315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281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301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342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303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371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367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308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288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u="none" strike="noStrike" dirty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150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3932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</a:rPr>
                        <a:t>328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42129139"/>
                  </a:ext>
                </a:extLst>
              </a:tr>
              <a:tr h="68999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</a:rPr>
                        <a:t> 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2019 </a:t>
                      </a:r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160</a:t>
                      </a:r>
                    </a:p>
                    <a:p>
                      <a:pPr algn="ctr" fontAlgn="b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r>
                        <a:rPr lang="en-US" sz="10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3823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u="none" strike="noStrike">
                          <a:effectLst/>
                        </a:rPr>
                        <a:t> </a:t>
                      </a:r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8192745"/>
                  </a:ext>
                </a:extLst>
              </a:tr>
              <a:tr h="489486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2018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153</a:t>
                      </a:r>
                    </a:p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4047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84422801"/>
                  </a:ext>
                </a:extLst>
              </a:tr>
              <a:tr h="587721"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effectLst/>
                          <a:latin typeface="Arial" panose="020B0604020202020204" pitchFamily="34" charset="0"/>
                        </a:rPr>
                        <a:t>2017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119</a:t>
                      </a:r>
                    </a:p>
                    <a:p>
                      <a:pPr algn="ctr" fontAlgn="b"/>
                      <a:r>
                        <a:rPr lang="en-US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4359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10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9170252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1903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First Reports of Injury</a:t>
            </a:r>
            <a:br>
              <a:rPr lang="en-US" dirty="0"/>
            </a:br>
            <a:r>
              <a:rPr lang="en-US" dirty="0"/>
              <a:t> (2006-2020)</a:t>
            </a:r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F91783B9-7988-4C5B-8B23-28FAD5A296F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765808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1991358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‘Injury’ Claims</a:t>
            </a:r>
            <a:br>
              <a:rPr lang="en-US" dirty="0"/>
            </a:br>
            <a:r>
              <a:rPr lang="en-US" dirty="0"/>
              <a:t>(2006-2020)</a:t>
            </a:r>
          </a:p>
        </p:txBody>
      </p:sp>
      <p:graphicFrame>
        <p:nvGraphicFramePr>
          <p:cNvPr id="4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5842822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341325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AC7DC-8FCE-4EF3-B806-37EAE9BE0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Body Parts Ranked (Top 5)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DF4BE7AE-8A56-4EC4-ABA7-A519AA68258B}"/>
              </a:ext>
            </a:extLst>
          </p:cNvPr>
          <p:cNvGraphicFramePr>
            <a:graphicFrameLocks noGrp="1"/>
          </p:cNvGraphicFramePr>
          <p:nvPr>
            <p:ph idx="1"/>
            <p:extLst/>
          </p:nvPr>
        </p:nvGraphicFramePr>
        <p:xfrm>
          <a:off x="169983" y="1690688"/>
          <a:ext cx="11852034" cy="50493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5339">
                  <a:extLst>
                    <a:ext uri="{9D8B030D-6E8A-4147-A177-3AD203B41FA5}">
                      <a16:colId xmlns:a16="http://schemas.microsoft.com/office/drawing/2014/main" val="3855178009"/>
                    </a:ext>
                  </a:extLst>
                </a:gridCol>
                <a:gridCol w="1975339">
                  <a:extLst>
                    <a:ext uri="{9D8B030D-6E8A-4147-A177-3AD203B41FA5}">
                      <a16:colId xmlns:a16="http://schemas.microsoft.com/office/drawing/2014/main" val="824027708"/>
                    </a:ext>
                  </a:extLst>
                </a:gridCol>
                <a:gridCol w="1975339">
                  <a:extLst>
                    <a:ext uri="{9D8B030D-6E8A-4147-A177-3AD203B41FA5}">
                      <a16:colId xmlns:a16="http://schemas.microsoft.com/office/drawing/2014/main" val="2661553030"/>
                    </a:ext>
                  </a:extLst>
                </a:gridCol>
                <a:gridCol w="1975339">
                  <a:extLst>
                    <a:ext uri="{9D8B030D-6E8A-4147-A177-3AD203B41FA5}">
                      <a16:colId xmlns:a16="http://schemas.microsoft.com/office/drawing/2014/main" val="1687355223"/>
                    </a:ext>
                  </a:extLst>
                </a:gridCol>
                <a:gridCol w="1975339">
                  <a:extLst>
                    <a:ext uri="{9D8B030D-6E8A-4147-A177-3AD203B41FA5}">
                      <a16:colId xmlns:a16="http://schemas.microsoft.com/office/drawing/2014/main" val="2680098766"/>
                    </a:ext>
                  </a:extLst>
                </a:gridCol>
                <a:gridCol w="1975339">
                  <a:extLst>
                    <a:ext uri="{9D8B030D-6E8A-4147-A177-3AD203B41FA5}">
                      <a16:colId xmlns:a16="http://schemas.microsoft.com/office/drawing/2014/main" val="996031451"/>
                    </a:ext>
                  </a:extLst>
                </a:gridCol>
              </a:tblGrid>
              <a:tr h="49713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Year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2018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2020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18587703"/>
                  </a:ext>
                </a:extLst>
              </a:tr>
              <a:tr h="60901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</a:t>
                      </a:r>
                      <a:r>
                        <a:rPr lang="en-US" sz="1600" baseline="30000" dirty="0"/>
                        <a:t>st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MULTIPLE BODY PARTS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MULTIPLE BODY PARTS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MULTIPLE BODY PARTS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MULTIPLE BODY PARTS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Lungs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56332145"/>
                  </a:ext>
                </a:extLst>
              </a:tr>
              <a:tr h="60901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2</a:t>
                      </a:r>
                      <a:r>
                        <a:rPr lang="en-US" sz="1600" baseline="30000" dirty="0"/>
                        <a:t>nd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KNEE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KNEE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KNEE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KNEE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MULTIPLE BODY PARTS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67973826"/>
                  </a:ext>
                </a:extLst>
              </a:tr>
              <a:tr h="86544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</a:t>
                      </a:r>
                      <a:r>
                        <a:rPr lang="en-US" sz="1600" baseline="30000" dirty="0"/>
                        <a:t>rd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LOW BACK AREA (INC: LUMBAR AND LUMBO-SACRAL)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LOW BACK AREA (INC: LUMBAR AND LUMBO-SACRAL)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LOW BACK AREA (INC: LUMBAR AND LUMBO-SACRAL)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LOW BACK AREA (INC: LUMBAR AND LUMBO-SACRAL)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INTERNAL ORGANS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46973871"/>
                  </a:ext>
                </a:extLst>
              </a:tr>
              <a:tr h="86544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</a:t>
                      </a:r>
                      <a:r>
                        <a:rPr lang="en-US" sz="1600" baseline="30000" dirty="0"/>
                        <a:t>th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HAND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SHOULDER(S)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SHOULDER(S)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SHOULDER(S)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BODY SYSTEMS &amp; MULTIPLE BODY SYSTEMS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60659025"/>
                  </a:ext>
                </a:extLst>
              </a:tr>
              <a:tr h="49713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</a:t>
                      </a:r>
                      <a:r>
                        <a:rPr lang="en-US" sz="1600" baseline="30000" dirty="0"/>
                        <a:t>th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SHOULDER(S)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FINGER(S)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HAND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HAND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KNEE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2796340"/>
                  </a:ext>
                </a:extLst>
              </a:tr>
              <a:tr h="49713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Top 5 Total Count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1339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1348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1453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1465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3021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85588164"/>
                  </a:ext>
                </a:extLst>
              </a:tr>
              <a:tr h="609019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% of Total Local Government FROIs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50.38%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50.13%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49.91%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50.82%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66.85%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332076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50876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Occupational Disease Claims (2006-2020)</a:t>
            </a:r>
            <a:endParaRPr lang="en-US" dirty="0"/>
          </a:p>
        </p:txBody>
      </p:sp>
      <p:graphicFrame>
        <p:nvGraphicFramePr>
          <p:cNvPr id="6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056297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777865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Hearing Loss Claims</a:t>
            </a:r>
            <a:br>
              <a:rPr lang="en-US" dirty="0"/>
            </a:br>
            <a:r>
              <a:rPr lang="en-US" dirty="0"/>
              <a:t> (2006-2020)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8155860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054084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CWP Claims</a:t>
            </a:r>
            <a:br>
              <a:rPr lang="en-US" dirty="0"/>
            </a:br>
            <a:r>
              <a:rPr lang="en-US" dirty="0"/>
              <a:t>2004-2020</a:t>
            </a:r>
          </a:p>
        </p:txBody>
      </p:sp>
      <p:graphicFrame>
        <p:nvGraphicFramePr>
          <p:cNvPr id="4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843118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72381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2290</TotalTime>
  <Words>1062</Words>
  <Application>Microsoft Office PowerPoint</Application>
  <PresentationFormat>Widescreen</PresentationFormat>
  <Paragraphs>349</Paragraphs>
  <Slides>21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Wingdings</vt:lpstr>
      <vt:lpstr>Office Theme</vt:lpstr>
      <vt:lpstr>DEPARTMENT OF WORKERS’ CLAIMS ADMINISTRATIVE UPDATE</vt:lpstr>
      <vt:lpstr>2021 Legislative Session</vt:lpstr>
      <vt:lpstr>2020 Claims Activity</vt:lpstr>
      <vt:lpstr>First Reports of Injury  (2006-2020)</vt:lpstr>
      <vt:lpstr>‘Injury’ Claims (2006-2020)</vt:lpstr>
      <vt:lpstr>Body Parts Ranked (Top 5)</vt:lpstr>
      <vt:lpstr>Occupational Disease Claims (2006-2020)</vt:lpstr>
      <vt:lpstr>Hearing Loss Claims  (2006-2020)</vt:lpstr>
      <vt:lpstr>CWP Claims 2004-2020</vt:lpstr>
      <vt:lpstr>Enforcement Activity</vt:lpstr>
      <vt:lpstr>Administrative Law Judge Activity 2020</vt:lpstr>
      <vt:lpstr>WCB/Appellate Activity 2020</vt:lpstr>
      <vt:lpstr>Medical Dispute Docket 2020</vt:lpstr>
      <vt:lpstr>Self-Insurance Update</vt:lpstr>
      <vt:lpstr>Special Fund Update</vt:lpstr>
      <vt:lpstr>Impact of COVID-19</vt:lpstr>
      <vt:lpstr>Impact of COVID-19</vt:lpstr>
      <vt:lpstr>HB 50 Compliance</vt:lpstr>
      <vt:lpstr>HB 50 Compliance</vt:lpstr>
      <vt:lpstr>House Bill 2 update</vt:lpstr>
      <vt:lpstr>Mediation Program</vt:lpstr>
    </vt:vector>
  </TitlesOfParts>
  <Company>Commonwealth of Kentucky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Swisher, Robert L (Labor DWC)</dc:creator>
  <cp:lastModifiedBy>Walker, Robert D (Labor DWC)</cp:lastModifiedBy>
  <cp:revision>164</cp:revision>
  <cp:lastPrinted>2021-08-16T12:23:23Z</cp:lastPrinted>
  <dcterms:created xsi:type="dcterms:W3CDTF">2019-03-18T18:09:24Z</dcterms:created>
  <dcterms:modified xsi:type="dcterms:W3CDTF">2021-08-19T19:02:51Z</dcterms:modified>
</cp:coreProperties>
</file>