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media/image16.jpg" ContentType="image/jpg"/>
  <Override PartName="/ppt/media/image18.jpg" ContentType="image/jpg"/>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5" r:id="rId2"/>
    <p:sldMasterId id="2147483690" r:id="rId3"/>
  </p:sldMasterIdLst>
  <p:notesMasterIdLst>
    <p:notesMasterId r:id="rId31"/>
  </p:notesMasterIdLst>
  <p:sldIdLst>
    <p:sldId id="324" r:id="rId4"/>
    <p:sldId id="528" r:id="rId5"/>
    <p:sldId id="266" r:id="rId6"/>
    <p:sldId id="269" r:id="rId7"/>
    <p:sldId id="259" r:id="rId8"/>
    <p:sldId id="258" r:id="rId9"/>
    <p:sldId id="260" r:id="rId10"/>
    <p:sldId id="326" r:id="rId11"/>
    <p:sldId id="325" r:id="rId12"/>
    <p:sldId id="311" r:id="rId13"/>
    <p:sldId id="317" r:id="rId14"/>
    <p:sldId id="9168" r:id="rId15"/>
    <p:sldId id="9169" r:id="rId16"/>
    <p:sldId id="9172" r:id="rId17"/>
    <p:sldId id="9170" r:id="rId18"/>
    <p:sldId id="9171" r:id="rId19"/>
    <p:sldId id="9195" r:id="rId20"/>
    <p:sldId id="9203" r:id="rId21"/>
    <p:sldId id="9181" r:id="rId22"/>
    <p:sldId id="9174" r:id="rId23"/>
    <p:sldId id="9176" r:id="rId24"/>
    <p:sldId id="9177" r:id="rId25"/>
    <p:sldId id="9173" r:id="rId26"/>
    <p:sldId id="9178" r:id="rId27"/>
    <p:sldId id="9198" r:id="rId28"/>
    <p:sldId id="268" r:id="rId29"/>
    <p:sldId id="331" r:id="rId30"/>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766" autoAdjust="0"/>
  </p:normalViewPr>
  <p:slideViewPr>
    <p:cSldViewPr snapToGrid="0">
      <p:cViewPr varScale="1">
        <p:scale>
          <a:sx n="72" d="100"/>
          <a:sy n="72" d="100"/>
        </p:scale>
        <p:origin x="732" y="5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3804" cy="35211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273193" y="0"/>
            <a:ext cx="4033804" cy="352113"/>
          </a:xfrm>
          <a:prstGeom prst="rect">
            <a:avLst/>
          </a:prstGeom>
        </p:spPr>
        <p:txBody>
          <a:bodyPr vert="horz" lIns="91440" tIns="45720" rIns="91440" bIns="45720" rtlCol="0"/>
          <a:lstStyle>
            <a:lvl1pPr algn="r">
              <a:defRPr sz="1200"/>
            </a:lvl1pPr>
          </a:lstStyle>
          <a:p>
            <a:fld id="{BB0CBC42-6A1D-4F0F-B295-12556560E37C}" type="datetimeFigureOut">
              <a:rPr lang="en-US" smtClean="0"/>
              <a:t>8/23/2021</a:t>
            </a:fld>
            <a:endParaRPr lang="en-US" dirty="0"/>
          </a:p>
        </p:txBody>
      </p:sp>
      <p:sp>
        <p:nvSpPr>
          <p:cNvPr id="4" name="Slide Image Placeholder 3"/>
          <p:cNvSpPr>
            <a:spLocks noGrp="1" noRot="1" noChangeAspect="1"/>
          </p:cNvSpPr>
          <p:nvPr>
            <p:ph type="sldImg" idx="2"/>
          </p:nvPr>
        </p:nvSpPr>
        <p:spPr>
          <a:xfrm>
            <a:off x="2547938" y="877888"/>
            <a:ext cx="4213225" cy="237013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30069" y="3379807"/>
            <a:ext cx="7448963" cy="276540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70987"/>
            <a:ext cx="4033804" cy="35211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73193" y="6670987"/>
            <a:ext cx="4033804" cy="352113"/>
          </a:xfrm>
          <a:prstGeom prst="rect">
            <a:avLst/>
          </a:prstGeom>
        </p:spPr>
        <p:txBody>
          <a:bodyPr vert="horz" lIns="91440" tIns="45720" rIns="91440" bIns="45720" rtlCol="0" anchor="b"/>
          <a:lstStyle>
            <a:lvl1pPr algn="r">
              <a:defRPr sz="1200"/>
            </a:lvl1pPr>
          </a:lstStyle>
          <a:p>
            <a:fld id="{DA7C11A4-ECC9-4E0F-AF14-3A7A8C1B2757}" type="slidenum">
              <a:rPr lang="en-US" smtClean="0"/>
              <a:t>‹#›</a:t>
            </a:fld>
            <a:endParaRPr lang="en-US" dirty="0"/>
          </a:p>
        </p:txBody>
      </p:sp>
    </p:spTree>
    <p:extLst>
      <p:ext uri="{BB962C8B-B14F-4D97-AF65-F5344CB8AC3E}">
        <p14:creationId xmlns:p14="http://schemas.microsoft.com/office/powerpoint/2010/main" val="236024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go.usa.gov/xFK3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EA0FA1-ADE9-0647-BE3D-7CA3179F4500}" type="slidenum">
              <a:rPr lang="en-US" smtClean="0"/>
              <a:t>1</a:t>
            </a:fld>
            <a:endParaRPr lang="en-US" dirty="0"/>
          </a:p>
        </p:txBody>
      </p:sp>
    </p:spTree>
    <p:extLst>
      <p:ext uri="{BB962C8B-B14F-4D97-AF65-F5344CB8AC3E}">
        <p14:creationId xmlns:p14="http://schemas.microsoft.com/office/powerpoint/2010/main" val="3649777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EA0FA1-ADE9-0647-BE3D-7CA3179F4500}" type="slidenum">
              <a:rPr lang="en-US" smtClean="0"/>
              <a:t>10</a:t>
            </a:fld>
            <a:endParaRPr lang="en-US" dirty="0"/>
          </a:p>
        </p:txBody>
      </p:sp>
    </p:spTree>
    <p:extLst>
      <p:ext uri="{BB962C8B-B14F-4D97-AF65-F5344CB8AC3E}">
        <p14:creationId xmlns:p14="http://schemas.microsoft.com/office/powerpoint/2010/main" val="117261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EA0FA1-ADE9-0647-BE3D-7CA3179F4500}" type="slidenum">
              <a:rPr lang="en-US" smtClean="0"/>
              <a:t>11</a:t>
            </a:fld>
            <a:endParaRPr lang="en-US" dirty="0"/>
          </a:p>
        </p:txBody>
      </p:sp>
    </p:spTree>
    <p:extLst>
      <p:ext uri="{BB962C8B-B14F-4D97-AF65-F5344CB8AC3E}">
        <p14:creationId xmlns:p14="http://schemas.microsoft.com/office/powerpoint/2010/main" val="1586345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12</a:t>
            </a:fld>
            <a:endParaRPr lang="en-US" dirty="0"/>
          </a:p>
        </p:txBody>
      </p:sp>
    </p:spTree>
    <p:extLst>
      <p:ext uri="{BB962C8B-B14F-4D97-AF65-F5344CB8AC3E}">
        <p14:creationId xmlns:p14="http://schemas.microsoft.com/office/powerpoint/2010/main" val="2156848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See: 7 CFR 3570.61(a) (link here: </a:t>
            </a:r>
            <a:r>
              <a:rPr lang="en-US" sz="1200" u="sng" dirty="0">
                <a:latin typeface="Arial" panose="020B0604020202020204" pitchFamily="34" charset="0"/>
                <a:cs typeface="Arial" panose="020B0604020202020204" pitchFamily="34" charset="0"/>
                <a:hlinkClick r:id="rId3"/>
              </a:rPr>
              <a:t>https://go.usa.gov/xFK3G</a:t>
            </a:r>
            <a:r>
              <a:rPr lang="en-US" sz="1200" dirty="0">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7F20FD-08FC-45B0-BCEF-13A1756252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906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7F20FD-08FC-45B0-BCEF-13A1756252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4728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15</a:t>
            </a:fld>
            <a:endParaRPr lang="en-US" dirty="0"/>
          </a:p>
        </p:txBody>
      </p:sp>
    </p:spTree>
    <p:extLst>
      <p:ext uri="{BB962C8B-B14F-4D97-AF65-F5344CB8AC3E}">
        <p14:creationId xmlns:p14="http://schemas.microsoft.com/office/powerpoint/2010/main" val="4076258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16</a:t>
            </a:fld>
            <a:endParaRPr lang="en-US" dirty="0"/>
          </a:p>
        </p:txBody>
      </p:sp>
    </p:spTree>
    <p:extLst>
      <p:ext uri="{BB962C8B-B14F-4D97-AF65-F5344CB8AC3E}">
        <p14:creationId xmlns:p14="http://schemas.microsoft.com/office/powerpoint/2010/main" val="4112248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7F20FD-08FC-45B0-BCEF-13A1756252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465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18</a:t>
            </a:fld>
            <a:endParaRPr lang="en-US" dirty="0"/>
          </a:p>
        </p:txBody>
      </p:sp>
    </p:spTree>
    <p:extLst>
      <p:ext uri="{BB962C8B-B14F-4D97-AF65-F5344CB8AC3E}">
        <p14:creationId xmlns:p14="http://schemas.microsoft.com/office/powerpoint/2010/main" val="1744839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19</a:t>
            </a:fld>
            <a:endParaRPr lang="en-US" dirty="0"/>
          </a:p>
        </p:txBody>
      </p:sp>
    </p:spTree>
    <p:extLst>
      <p:ext uri="{BB962C8B-B14F-4D97-AF65-F5344CB8AC3E}">
        <p14:creationId xmlns:p14="http://schemas.microsoft.com/office/powerpoint/2010/main" val="2046990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more than 40 loan, grant, and technical assistance programs to support economic development in rural communities.  Rural Development supports </a:t>
            </a:r>
            <a:r>
              <a:rPr lang="en-US" sz="1200" kern="1200" dirty="0">
                <a:solidFill>
                  <a:schemeClr val="tx1"/>
                </a:solidFill>
                <a:effectLst/>
                <a:latin typeface="+mn-lt"/>
                <a:ea typeface="+mn-ea"/>
                <a:cs typeface="+mn-cs"/>
              </a:rPr>
              <a:t>essential services such as housing, economic development, health care, education, first responder services and equipment, and water, electric and broadband infrastructure.</a:t>
            </a:r>
            <a:endParaRPr lang="en-US" dirty="0"/>
          </a:p>
          <a:p>
            <a:endParaRPr lang="en-US" dirty="0"/>
          </a:p>
          <a:p>
            <a:r>
              <a:rPr lang="en-US" dirty="0"/>
              <a:t>We invest more than $28 billion each year and o</a:t>
            </a:r>
            <a:r>
              <a:rPr lang="en-US" altLang="en-US" sz="1200" dirty="0"/>
              <a:t>ur total portfolio consists of $250 billion in assets.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EA0FA1-ADE9-0647-BE3D-7CA3179F45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6361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20</a:t>
            </a:fld>
            <a:endParaRPr lang="en-US" dirty="0"/>
          </a:p>
        </p:txBody>
      </p:sp>
    </p:spTree>
    <p:extLst>
      <p:ext uri="{BB962C8B-B14F-4D97-AF65-F5344CB8AC3E}">
        <p14:creationId xmlns:p14="http://schemas.microsoft.com/office/powerpoint/2010/main" val="1068380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7F20FD-08FC-45B0-BCEF-13A1756252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617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22</a:t>
            </a:fld>
            <a:endParaRPr lang="en-US" dirty="0"/>
          </a:p>
        </p:txBody>
      </p:sp>
    </p:spTree>
    <p:extLst>
      <p:ext uri="{BB962C8B-B14F-4D97-AF65-F5344CB8AC3E}">
        <p14:creationId xmlns:p14="http://schemas.microsoft.com/office/powerpoint/2010/main" val="1877596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23</a:t>
            </a:fld>
            <a:endParaRPr lang="en-US" dirty="0"/>
          </a:p>
        </p:txBody>
      </p:sp>
    </p:spTree>
    <p:extLst>
      <p:ext uri="{BB962C8B-B14F-4D97-AF65-F5344CB8AC3E}">
        <p14:creationId xmlns:p14="http://schemas.microsoft.com/office/powerpoint/2010/main" val="2197142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24</a:t>
            </a:fld>
            <a:endParaRPr lang="en-US" dirty="0"/>
          </a:p>
        </p:txBody>
      </p:sp>
    </p:spTree>
    <p:extLst>
      <p:ext uri="{BB962C8B-B14F-4D97-AF65-F5344CB8AC3E}">
        <p14:creationId xmlns:p14="http://schemas.microsoft.com/office/powerpoint/2010/main" val="3856656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7F20FD-08FC-45B0-BCEF-13A1756252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3450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included the KY website address which is full of information including our area office contact information. </a:t>
            </a:r>
          </a:p>
        </p:txBody>
      </p:sp>
      <p:sp>
        <p:nvSpPr>
          <p:cNvPr id="4" name="Slide Number Placeholder 3"/>
          <p:cNvSpPr>
            <a:spLocks noGrp="1"/>
          </p:cNvSpPr>
          <p:nvPr>
            <p:ph type="sldNum" sz="quarter" idx="5"/>
          </p:nvPr>
        </p:nvSpPr>
        <p:spPr/>
        <p:txBody>
          <a:bodyPr/>
          <a:lstStyle/>
          <a:p>
            <a:fld id="{DA7C11A4-ECC9-4E0F-AF14-3A7A8C1B2757}" type="slidenum">
              <a:rPr lang="en-US" smtClean="0"/>
              <a:t>26</a:t>
            </a:fld>
            <a:endParaRPr lang="en-US" dirty="0"/>
          </a:p>
        </p:txBody>
      </p:sp>
    </p:spTree>
    <p:extLst>
      <p:ext uri="{BB962C8B-B14F-4D97-AF65-F5344CB8AC3E}">
        <p14:creationId xmlns:p14="http://schemas.microsoft.com/office/powerpoint/2010/main" val="1210022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A7C11A4-ECC9-4E0F-AF14-3A7A8C1B2757}" type="slidenum">
              <a:rPr lang="en-US" smtClean="0"/>
              <a:t>27</a:t>
            </a:fld>
            <a:endParaRPr lang="en-US" dirty="0"/>
          </a:p>
        </p:txBody>
      </p:sp>
    </p:spTree>
    <p:extLst>
      <p:ext uri="{BB962C8B-B14F-4D97-AF65-F5344CB8AC3E}">
        <p14:creationId xmlns:p14="http://schemas.microsoft.com/office/powerpoint/2010/main" val="3496368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Rural Development has offices across the state to assist with the applicant needs.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7C11A4-ECC9-4E0F-AF14-3A7A8C1B27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903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amenities help increase the competitiveness of rural communities in attracting and retaining businesses that provide employment and services for their residents.  </a:t>
            </a:r>
          </a:p>
        </p:txBody>
      </p:sp>
      <p:sp>
        <p:nvSpPr>
          <p:cNvPr id="4" name="Slide Number Placeholder 3"/>
          <p:cNvSpPr>
            <a:spLocks noGrp="1"/>
          </p:cNvSpPr>
          <p:nvPr>
            <p:ph type="sldNum" sz="quarter" idx="5"/>
          </p:nvPr>
        </p:nvSpPr>
        <p:spPr/>
        <p:txBody>
          <a:bodyPr/>
          <a:lstStyle/>
          <a:p>
            <a:fld id="{DA7C11A4-ECC9-4E0F-AF14-3A7A8C1B2757}" type="slidenum">
              <a:rPr lang="en-US" smtClean="0"/>
              <a:t>4</a:t>
            </a:fld>
            <a:endParaRPr lang="en-US" dirty="0"/>
          </a:p>
        </p:txBody>
      </p:sp>
    </p:spTree>
    <p:extLst>
      <p:ext uri="{BB962C8B-B14F-4D97-AF65-F5344CB8AC3E}">
        <p14:creationId xmlns:p14="http://schemas.microsoft.com/office/powerpoint/2010/main" val="959126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C11A4-ECC9-4E0F-AF14-3A7A8C1B2757}" type="slidenum">
              <a:rPr lang="en-US" smtClean="0"/>
              <a:t>5</a:t>
            </a:fld>
            <a:endParaRPr lang="en-US" dirty="0"/>
          </a:p>
        </p:txBody>
      </p:sp>
    </p:spTree>
    <p:extLst>
      <p:ext uri="{BB962C8B-B14F-4D97-AF65-F5344CB8AC3E}">
        <p14:creationId xmlns:p14="http://schemas.microsoft.com/office/powerpoint/2010/main" val="2540309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Funds can be used to purchase, construct, and / or improve essential community facilities, purchase equipment and pay related project expenses (environmental, planning and legal fees) to name a few.  </a:t>
            </a:r>
          </a:p>
          <a:p>
            <a:endParaRPr lang="en-US" dirty="0"/>
          </a:p>
        </p:txBody>
      </p:sp>
      <p:sp>
        <p:nvSpPr>
          <p:cNvPr id="4" name="Slide Number Placeholder 3"/>
          <p:cNvSpPr>
            <a:spLocks noGrp="1"/>
          </p:cNvSpPr>
          <p:nvPr>
            <p:ph type="sldNum" sz="quarter" idx="5"/>
          </p:nvPr>
        </p:nvSpPr>
        <p:spPr/>
        <p:txBody>
          <a:bodyPr/>
          <a:lstStyle/>
          <a:p>
            <a:fld id="{DA7C11A4-ECC9-4E0F-AF14-3A7A8C1B2757}" type="slidenum">
              <a:rPr lang="en-US" smtClean="0"/>
              <a:t>6</a:t>
            </a:fld>
            <a:endParaRPr lang="en-US" dirty="0"/>
          </a:p>
        </p:txBody>
      </p:sp>
    </p:spTree>
    <p:extLst>
      <p:ext uri="{BB962C8B-B14F-4D97-AF65-F5344CB8AC3E}">
        <p14:creationId xmlns:p14="http://schemas.microsoft.com/office/powerpoint/2010/main" val="29915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Grant assistance is provided on a graduated scale with smaller communities having the lowest median household income being eligible for a higher proportion of grant funds. </a:t>
            </a:r>
          </a:p>
        </p:txBody>
      </p:sp>
      <p:sp>
        <p:nvSpPr>
          <p:cNvPr id="4" name="Slide Number Placeholder 3"/>
          <p:cNvSpPr>
            <a:spLocks noGrp="1"/>
          </p:cNvSpPr>
          <p:nvPr>
            <p:ph type="sldNum" sz="quarter" idx="5"/>
          </p:nvPr>
        </p:nvSpPr>
        <p:spPr/>
        <p:txBody>
          <a:bodyPr/>
          <a:lstStyle/>
          <a:p>
            <a:fld id="{DA7C11A4-ECC9-4E0F-AF14-3A7A8C1B2757}" type="slidenum">
              <a:rPr lang="en-US" smtClean="0"/>
              <a:t>7</a:t>
            </a:fld>
            <a:endParaRPr lang="en-US" dirty="0"/>
          </a:p>
        </p:txBody>
      </p:sp>
    </p:spTree>
    <p:extLst>
      <p:ext uri="{BB962C8B-B14F-4D97-AF65-F5344CB8AC3E}">
        <p14:creationId xmlns:p14="http://schemas.microsoft.com/office/powerpoint/2010/main" val="57866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allows Rural Development to assist areas with populations up to 50,000.  Applications will be accepted year round. </a:t>
            </a:r>
          </a:p>
        </p:txBody>
      </p:sp>
      <p:sp>
        <p:nvSpPr>
          <p:cNvPr id="4" name="Slide Number Placeholder 3"/>
          <p:cNvSpPr>
            <a:spLocks noGrp="1"/>
          </p:cNvSpPr>
          <p:nvPr>
            <p:ph type="sldNum" sz="quarter" idx="5"/>
          </p:nvPr>
        </p:nvSpPr>
        <p:spPr/>
        <p:txBody>
          <a:bodyPr/>
          <a:lstStyle/>
          <a:p>
            <a:fld id="{DA7C11A4-ECC9-4E0F-AF14-3A7A8C1B2757}" type="slidenum">
              <a:rPr lang="en-US" smtClean="0"/>
              <a:t>8</a:t>
            </a:fld>
            <a:endParaRPr lang="en-US" dirty="0"/>
          </a:p>
        </p:txBody>
      </p:sp>
    </p:spTree>
    <p:extLst>
      <p:ext uri="{BB962C8B-B14F-4D97-AF65-F5344CB8AC3E}">
        <p14:creationId xmlns:p14="http://schemas.microsoft.com/office/powerpoint/2010/main" val="929483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website are additional resources available to assist the applicant.  The Guidance Book for Applicants is a great tool that walks the applicant through the loan and grant process. </a:t>
            </a:r>
          </a:p>
        </p:txBody>
      </p:sp>
      <p:sp>
        <p:nvSpPr>
          <p:cNvPr id="4" name="Slide Number Placeholder 3"/>
          <p:cNvSpPr>
            <a:spLocks noGrp="1"/>
          </p:cNvSpPr>
          <p:nvPr>
            <p:ph type="sldNum" sz="quarter" idx="5"/>
          </p:nvPr>
        </p:nvSpPr>
        <p:spPr/>
        <p:txBody>
          <a:bodyPr/>
          <a:lstStyle/>
          <a:p>
            <a:fld id="{DA7C11A4-ECC9-4E0F-AF14-3A7A8C1B2757}" type="slidenum">
              <a:rPr lang="en-US" smtClean="0"/>
              <a:t>9</a:t>
            </a:fld>
            <a:endParaRPr lang="en-US" dirty="0"/>
          </a:p>
        </p:txBody>
      </p:sp>
    </p:spTree>
    <p:extLst>
      <p:ext uri="{BB962C8B-B14F-4D97-AF65-F5344CB8AC3E}">
        <p14:creationId xmlns:p14="http://schemas.microsoft.com/office/powerpoint/2010/main" val="14466738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3.jp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17832B-2BDE-E145-8C73-ECDFE385D11E}"/>
              </a:ext>
            </a:extLst>
          </p:cNvPr>
          <p:cNvSpPr/>
          <p:nvPr/>
        </p:nvSpPr>
        <p:spPr>
          <a:xfrm>
            <a:off x="0" y="4470401"/>
            <a:ext cx="12192000" cy="23876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C3FD998A-292F-4F43-9E15-92BC238907F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pic>
        <p:nvPicPr>
          <p:cNvPr id="11" name="Picture 10">
            <a:extLst>
              <a:ext uri="{FF2B5EF4-FFF2-40B4-BE49-F238E27FC236}">
                <a16:creationId xmlns:a16="http://schemas.microsoft.com/office/drawing/2014/main" id="{C3BFEAF4-02AA-0F40-BFF3-2A525266F72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1" cy="4470399"/>
          </a:xfrm>
          <a:prstGeom prst="rect">
            <a:avLst/>
          </a:prstGeom>
        </p:spPr>
      </p:pic>
      <p:sp>
        <p:nvSpPr>
          <p:cNvPr id="17" name="Title 1">
            <a:extLst>
              <a:ext uri="{FF2B5EF4-FFF2-40B4-BE49-F238E27FC236}">
                <a16:creationId xmlns:a16="http://schemas.microsoft.com/office/drawing/2014/main" id="{2EF410E2-CBF8-7442-8069-B84D7FB890A8}"/>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a:t>Click to edit Master title style</a:t>
            </a:r>
            <a:endParaRPr lang="en-US" dirty="0"/>
          </a:p>
        </p:txBody>
      </p:sp>
      <p:sp>
        <p:nvSpPr>
          <p:cNvPr id="18" name="Subtitle 2">
            <a:extLst>
              <a:ext uri="{FF2B5EF4-FFF2-40B4-BE49-F238E27FC236}">
                <a16:creationId xmlns:a16="http://schemas.microsoft.com/office/drawing/2014/main" id="{64BECC53-DE7F-0F4F-8D29-154B7C8B9FE6}"/>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A76C113F-DC13-A14C-867D-6C865932A6E7}"/>
              </a:ext>
            </a:extLst>
          </p:cNvPr>
          <p:cNvPicPr>
            <a:picLocks noChangeAspect="1"/>
          </p:cNvPicPr>
          <p:nvPr/>
        </p:nvPicPr>
        <p:blipFill>
          <a:blip r:embed="rId4"/>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127414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7933D3-0A5E-2141-AFD9-9BEF932B3AB7}"/>
              </a:ext>
            </a:extLst>
          </p:cNvPr>
          <p:cNvSpPr/>
          <p:nvPr/>
        </p:nvSpPr>
        <p:spPr>
          <a:xfrm>
            <a:off x="0" y="1"/>
            <a:ext cx="12192000" cy="176934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pic>
        <p:nvPicPr>
          <p:cNvPr id="12" name="Picture 11">
            <a:extLst>
              <a:ext uri="{FF2B5EF4-FFF2-40B4-BE49-F238E27FC236}">
                <a16:creationId xmlns:a16="http://schemas.microsoft.com/office/drawing/2014/main" id="{72A89C11-0AE8-C940-98FB-4215A5296D2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Tree>
    <p:extLst>
      <p:ext uri="{BB962C8B-B14F-4D97-AF65-F5344CB8AC3E}">
        <p14:creationId xmlns:p14="http://schemas.microsoft.com/office/powerpoint/2010/main" val="3479888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7933D3-0A5E-2141-AFD9-9BEF932B3AB7}"/>
              </a:ext>
            </a:extLst>
          </p:cNvPr>
          <p:cNvSpPr/>
          <p:nvPr/>
        </p:nvSpPr>
        <p:spPr>
          <a:xfrm>
            <a:off x="0" y="1"/>
            <a:ext cx="12192000" cy="176934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a:t>Click to edit Master title style</a:t>
            </a:r>
            <a:endParaRPr lang="en-US" dirty="0"/>
          </a:p>
        </p:txBody>
      </p:sp>
      <p:pic>
        <p:nvPicPr>
          <p:cNvPr id="14" name="Picture 13">
            <a:extLst>
              <a:ext uri="{FF2B5EF4-FFF2-40B4-BE49-F238E27FC236}">
                <a16:creationId xmlns:a16="http://schemas.microsoft.com/office/drawing/2014/main" id="{E4A6181F-FF53-BB40-8818-DD44D00F337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690100" y="-59459"/>
            <a:ext cx="2501900" cy="1828800"/>
          </a:xfrm>
          <a:prstGeom prst="rect">
            <a:avLst/>
          </a:prstGeom>
        </p:spPr>
      </p:pic>
    </p:spTree>
    <p:extLst>
      <p:ext uri="{BB962C8B-B14F-4D97-AF65-F5344CB8AC3E}">
        <p14:creationId xmlns:p14="http://schemas.microsoft.com/office/powerpoint/2010/main" val="2635494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a:extLst>
              <a:ext uri="{FF2B5EF4-FFF2-40B4-BE49-F238E27FC236}">
                <a16:creationId xmlns:a16="http://schemas.microsoft.com/office/drawing/2014/main" id="{943BBE4A-0877-944C-9695-21DDE1A2AAD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6215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hoto 1">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1"/>
            <a:ext cx="4940300" cy="6356351"/>
          </a:xfrm>
          <a:prstGeom prst="rect">
            <a:avLst/>
          </a:prstGeom>
        </p:spPr>
        <p:txBody>
          <a:bodyPr/>
          <a:lstStyle/>
          <a:p>
            <a:r>
              <a:rPr lang="en-US" dirty="0"/>
              <a:t>Click icon to add picture</a:t>
            </a:r>
          </a:p>
        </p:txBody>
      </p:sp>
      <p:sp>
        <p:nvSpPr>
          <p:cNvPr id="8" name="Rectangle 7">
            <a:extLst>
              <a:ext uri="{FF2B5EF4-FFF2-40B4-BE49-F238E27FC236}">
                <a16:creationId xmlns:a16="http://schemas.microsoft.com/office/drawing/2014/main" id="{CDA3367F-E06A-B44B-8B81-07500C4CB23A}"/>
              </a:ext>
            </a:extLst>
          </p:cNvPr>
          <p:cNvSpPr/>
          <p:nvPr/>
        </p:nvSpPr>
        <p:spPr>
          <a:xfrm>
            <a:off x="7251698" y="6356350"/>
            <a:ext cx="4940301" cy="52308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D32257B-C490-AB4E-88D4-2979F71B813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251698" y="6356350"/>
            <a:ext cx="4991102" cy="523079"/>
          </a:xfrm>
          <a:prstGeom prst="rect">
            <a:avLst/>
          </a:prstGeom>
        </p:spPr>
      </p:pic>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2513267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0"/>
            <a:ext cx="4940300" cy="6356350"/>
          </a:xfrm>
          <a:prstGeom prst="rect">
            <a:avLst/>
          </a:prstGeom>
        </p:spPr>
        <p:txBody>
          <a:bodyPr/>
          <a:lstStyle/>
          <a:p>
            <a:r>
              <a:rPr lang="en-US" dirty="0"/>
              <a:t>Click icon to add picture</a:t>
            </a:r>
          </a:p>
        </p:txBody>
      </p:sp>
      <p:pic>
        <p:nvPicPr>
          <p:cNvPr id="4" name="Picture 3">
            <a:extLst>
              <a:ext uri="{FF2B5EF4-FFF2-40B4-BE49-F238E27FC236}">
                <a16:creationId xmlns:a16="http://schemas.microsoft.com/office/drawing/2014/main" id="{EE557DB7-8B47-0F45-B8BA-BB6514C6DB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6356350"/>
            <a:ext cx="12211706" cy="501650"/>
          </a:xfrm>
          <a:prstGeom prst="rect">
            <a:avLst/>
          </a:prstGeom>
        </p:spPr>
      </p:pic>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731249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Title Slide 3">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CC366260-8083-2548-BA95-D85664324D3F}"/>
              </a:ext>
            </a:extLst>
          </p:cNvPr>
          <p:cNvSpPr>
            <a:spLocks noGrp="1"/>
          </p:cNvSpPr>
          <p:nvPr>
            <p:ph type="pic" sz="quarter" idx="13"/>
          </p:nvPr>
        </p:nvSpPr>
        <p:spPr>
          <a:xfrm>
            <a:off x="0" y="0"/>
            <a:ext cx="12192000" cy="6858000"/>
          </a:xfrm>
          <a:prstGeom prst="rect">
            <a:avLst/>
          </a:prstGeom>
        </p:spPr>
        <p:txBody>
          <a:bodyPr/>
          <a:lstStyle/>
          <a:p>
            <a:r>
              <a:rPr lang="en-US" dirty="0"/>
              <a:t>Click icon to add picture</a:t>
            </a:r>
          </a:p>
        </p:txBody>
      </p:sp>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pic>
        <p:nvPicPr>
          <p:cNvPr id="10" name="Picture 9">
            <a:extLst>
              <a:ext uri="{FF2B5EF4-FFF2-40B4-BE49-F238E27FC236}">
                <a16:creationId xmlns:a16="http://schemas.microsoft.com/office/drawing/2014/main" id="{5092ABCC-341C-7248-8E34-542281419E7A}"/>
              </a:ext>
            </a:extLst>
          </p:cNvPr>
          <p:cNvPicPr>
            <a:picLocks noChangeAspect="1"/>
          </p:cNvPicPr>
          <p:nvPr/>
        </p:nvPicPr>
        <p:blipFill>
          <a:blip r:embed="rId2"/>
          <a:stretch>
            <a:fillRect/>
          </a:stretch>
        </p:blipFill>
        <p:spPr>
          <a:xfrm>
            <a:off x="462555" y="600107"/>
            <a:ext cx="2317715" cy="360533"/>
          </a:xfrm>
          <a:prstGeom prst="rect">
            <a:avLst/>
          </a:prstGeom>
        </p:spPr>
      </p:pic>
    </p:spTree>
    <p:extLst>
      <p:ext uri="{BB962C8B-B14F-4D97-AF65-F5344CB8AC3E}">
        <p14:creationId xmlns:p14="http://schemas.microsoft.com/office/powerpoint/2010/main" val="20206757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759110-4A05-384F-AB36-84C6013E6A3D}"/>
              </a:ext>
            </a:extLst>
          </p:cNvPr>
          <p:cNvSpPr/>
          <p:nvPr/>
        </p:nvSpPr>
        <p:spPr>
          <a:xfrm>
            <a:off x="0" y="0"/>
            <a:ext cx="12192000"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8" name="Picture 7">
            <a:extLst>
              <a:ext uri="{FF2B5EF4-FFF2-40B4-BE49-F238E27FC236}">
                <a16:creationId xmlns:a16="http://schemas.microsoft.com/office/drawing/2014/main" id="{B4AC8618-8D60-CB4D-9EF8-7CB2040387D0}"/>
              </a:ext>
            </a:extLst>
          </p:cNvPr>
          <p:cNvPicPr>
            <a:picLocks noChangeAspect="1"/>
          </p:cNvPicPr>
          <p:nvPr/>
        </p:nvPicPr>
        <p:blipFill>
          <a:blip r:embed="rId2"/>
          <a:stretch>
            <a:fillRect/>
          </a:stretch>
        </p:blipFill>
        <p:spPr>
          <a:xfrm>
            <a:off x="4141047" y="3124897"/>
            <a:ext cx="3909907" cy="608207"/>
          </a:xfrm>
          <a:prstGeom prst="rect">
            <a:avLst/>
          </a:prstGeom>
        </p:spPr>
      </p:pic>
    </p:spTree>
    <p:extLst>
      <p:ext uri="{BB962C8B-B14F-4D97-AF65-F5344CB8AC3E}">
        <p14:creationId xmlns:p14="http://schemas.microsoft.com/office/powerpoint/2010/main" val="3572204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1DCE8-E357-4D4A-9EFD-2CF44EBD248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E24BEA-BD69-40C3-9179-B73A8BD1C3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4664518-71AF-4079-BB53-61BF35738C5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21FDC95-318C-4CBC-8177-B83001698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F70AE8-C10A-4148-A615-3DB84A24D75E}"/>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1597861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107BF-02E9-4905-BCE7-0467100588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14B3AA-6D59-440D-8D0F-2590B959A3F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5DA4F8-4F45-481D-92F3-6AF3C0E9FC0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7140DD8-BC9B-4CC7-81B6-8D9D12A197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AEDF3D-923A-4814-819D-F3A163D9595A}"/>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6730524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1EABD-8C4A-4328-A734-C1A317CF72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6809DF-8BE0-4CC4-BB9E-903CBD2BAA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B590BA-54E9-424C-ADCD-F59FD86161A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B24C450-7D01-4802-B083-4873FC4774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AEEECC-D838-4213-ABE8-055BD800DF0B}"/>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814611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807BD2F-A8AB-7B43-8D92-09290F4304DE}"/>
              </a:ext>
            </a:extLst>
          </p:cNvPr>
          <p:cNvSpPr/>
          <p:nvPr/>
        </p:nvSpPr>
        <p:spPr>
          <a:xfrm>
            <a:off x="-4443" y="0"/>
            <a:ext cx="4960006"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2962A789-BF4D-224E-B11F-6B399E03C26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955563" y="0"/>
            <a:ext cx="7236438" cy="6858000"/>
          </a:xfrm>
          <a:prstGeom prst="rect">
            <a:avLst/>
          </a:prstGeom>
        </p:spPr>
      </p:pic>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336070D6-7920-8742-99EC-5A781BE18ECA}"/>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a:extLst>
              <a:ext uri="{FF2B5EF4-FFF2-40B4-BE49-F238E27FC236}">
                <a16:creationId xmlns:a16="http://schemas.microsoft.com/office/drawing/2014/main" id="{5092ABCC-341C-7248-8E34-542281419E7A}"/>
              </a:ext>
            </a:extLst>
          </p:cNvPr>
          <p:cNvPicPr>
            <a:picLocks noChangeAspect="1"/>
          </p:cNvPicPr>
          <p:nvPr/>
        </p:nvPicPr>
        <p:blipFill>
          <a:blip r:embed="rId3"/>
          <a:stretch>
            <a:fillRect/>
          </a:stretch>
        </p:blipFill>
        <p:spPr>
          <a:xfrm>
            <a:off x="462555" y="600107"/>
            <a:ext cx="2317715" cy="360533"/>
          </a:xfrm>
          <a:prstGeom prst="rect">
            <a:avLst/>
          </a:prstGeom>
        </p:spPr>
      </p:pic>
    </p:spTree>
    <p:extLst>
      <p:ext uri="{BB962C8B-B14F-4D97-AF65-F5344CB8AC3E}">
        <p14:creationId xmlns:p14="http://schemas.microsoft.com/office/powerpoint/2010/main" val="4479855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2EE35-4C53-4911-B24B-758189F9ED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B3EF44-92E0-4AF0-96A9-978F2C190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A42CAB-69E4-471B-9F14-C332CC9FB2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25B69D-1583-4DE0-921F-D25C892FDB9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5A43A1D-4EFF-4F80-8FBD-1CE1C0F873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723845-83DE-467C-B47C-FAFC9247A808}"/>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1591863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22405-C70E-41F4-BCF5-F6C2901409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2BD53D-8EBC-4962-AD67-F85E8FFC7D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9E30E9-F0DB-4D87-A3A8-2FC98B7C2F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F51E42-5363-4528-A144-2E817A8A0F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1CE098-7605-4A47-888E-5CCBCF0634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E4D6D4-BCA4-4549-BED1-EAF0893778D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8A7C6C1-AE42-464A-A296-23F2975606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C83900-1166-47A1-A7C4-F992B77042C8}"/>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539561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3215E-2569-43BD-8BDF-E866313C98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21206E-9F64-4BB8-A2A7-53B319FA9EC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E2C667C4-834E-4313-8C18-A7E65F08EE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398CCA-AB08-45BE-B5C4-35E8ABE3B892}"/>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91650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9AD264-2E21-43D9-BF80-E9F2A5D71609}"/>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D1EFD58-EF08-4237-97E5-293D457E394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8BC166F-B8A8-4922-9D8D-2B5744FD30FA}"/>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15009641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AE2BC-77F9-4630-A8F1-FBAED4799A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58AC06-9D0E-4942-89ED-7771FD0327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B2C80E-F203-486E-AE1A-F0FBF0BE16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4CC809-0AF0-461C-BB47-439A98C2779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E0126846-DD9C-4A37-9180-02C4A4B2B3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74DEB8-B59D-4C41-B84A-A44D9B7D453A}"/>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1728572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BAC02-CBFF-4C32-AD67-E610F90710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19B730-F254-4EE5-B9FC-0B3782A339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CB8F33-B92C-4E87-B316-76662E49A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229995-A081-4787-8FFE-EB776AED814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D84D50A-58A6-4A26-B5E1-AB6D7C7EDA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E84B6-0469-414A-8433-6F4886FF1538}"/>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33344363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4DB37-BE76-4212-8127-5585A70574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F6CEBBB-0D37-4B0A-9DDE-B5B4417FAE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F7C493-5C6D-479B-977E-C55A6B3A1A3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DF6AA89-20FC-4884-8C87-FE830F1C95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6FA6D6-EEE6-4061-9A84-4063880F9567}"/>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0806093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352890-FAA2-4AC8-9C1B-494DB919E8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7B9932-1DDB-40D7-978F-13299570E8E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85FA9A-B16E-45EE-8A30-C2AD01854AC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EAD611F-7EA9-4FE3-BAFB-1606798F4F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7F3E8-97EE-428A-91A3-FEB5E1337153}"/>
              </a:ext>
            </a:extLst>
          </p:cNvPr>
          <p:cNvSpPr>
            <a:spLocks noGrp="1"/>
          </p:cNvSpPr>
          <p:nvPr>
            <p:ph type="sldNum" sz="quarter" idx="12"/>
          </p:nvPr>
        </p:nvSpPr>
        <p:spPr/>
        <p:txBody>
          <a:bodyPr/>
          <a:lstStyle/>
          <a:p>
            <a:fld id="{00F02A5A-8B0A-4A03-869B-A43A3440FC62}" type="slidenum">
              <a:rPr lang="en-US" smtClean="0"/>
              <a:t>‹#›</a:t>
            </a:fld>
            <a:endParaRPr lang="en-US"/>
          </a:p>
        </p:txBody>
      </p:sp>
    </p:spTree>
    <p:extLst>
      <p:ext uri="{BB962C8B-B14F-4D97-AF65-F5344CB8AC3E}">
        <p14:creationId xmlns:p14="http://schemas.microsoft.com/office/powerpoint/2010/main" val="22465307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F3752A-EBC1-B84E-8A15-AA1B368F8B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4531360"/>
          </a:xfrm>
          <a:prstGeom prst="rect">
            <a:avLst/>
          </a:prstGeom>
        </p:spPr>
      </p:pic>
      <p:pic>
        <p:nvPicPr>
          <p:cNvPr id="10" name="Picture 9" descr="A close up of a logo&#10;&#10;Description automatically generated">
            <a:extLst>
              <a:ext uri="{FF2B5EF4-FFF2-40B4-BE49-F238E27FC236}">
                <a16:creationId xmlns:a16="http://schemas.microsoft.com/office/drawing/2014/main" id="{96A61AA0-9DC2-2240-A7DF-F0AFD5D9B949}"/>
              </a:ext>
            </a:extLst>
          </p:cNvPr>
          <p:cNvPicPr>
            <a:picLocks noChangeAspect="1"/>
          </p:cNvPicPr>
          <p:nvPr userDrawn="1"/>
        </p:nvPicPr>
        <p:blipFill>
          <a:blip r:embed="rId3"/>
          <a:stretch>
            <a:fillRect/>
          </a:stretch>
        </p:blipFill>
        <p:spPr>
          <a:xfrm>
            <a:off x="0" y="4470399"/>
            <a:ext cx="12192000" cy="2387600"/>
          </a:xfrm>
          <a:prstGeom prst="rect">
            <a:avLst/>
          </a:prstGeom>
        </p:spPr>
      </p:pic>
      <p:pic>
        <p:nvPicPr>
          <p:cNvPr id="9" name="Picture 8" descr="A close up of a logo&#10;&#10;Description automatically generated">
            <a:extLst>
              <a:ext uri="{FF2B5EF4-FFF2-40B4-BE49-F238E27FC236}">
                <a16:creationId xmlns:a16="http://schemas.microsoft.com/office/drawing/2014/main" id="{344306AA-03E9-5640-A45B-64EF9C78A1A9}"/>
              </a:ext>
            </a:extLst>
          </p:cNvPr>
          <p:cNvPicPr>
            <a:picLocks noChangeAspect="1"/>
          </p:cNvPicPr>
          <p:nvPr userDrawn="1"/>
        </p:nvPicPr>
        <p:blipFill>
          <a:blip r:embed="rId4"/>
          <a:stretch>
            <a:fillRect/>
          </a:stretch>
        </p:blipFill>
        <p:spPr>
          <a:xfrm>
            <a:off x="0" y="4470400"/>
            <a:ext cx="12192000" cy="2387600"/>
          </a:xfrm>
          <a:prstGeom prst="rect">
            <a:avLst/>
          </a:prstGeom>
        </p:spPr>
      </p:pic>
      <p:sp>
        <p:nvSpPr>
          <p:cNvPr id="14" name="Title 1">
            <a:extLst>
              <a:ext uri="{FF2B5EF4-FFF2-40B4-BE49-F238E27FC236}">
                <a16:creationId xmlns:a16="http://schemas.microsoft.com/office/drawing/2014/main" id="{9B781210-C851-894B-A7FC-84BCC6EEB26B}"/>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5" name="Subtitle 2">
            <a:extLst>
              <a:ext uri="{FF2B5EF4-FFF2-40B4-BE49-F238E27FC236}">
                <a16:creationId xmlns:a16="http://schemas.microsoft.com/office/drawing/2014/main" id="{170B05C5-F7EA-4D4E-BD7E-769BEB0BB8B9}"/>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E4D257CE-80DB-C040-B3A5-26E0D98F5E12}"/>
              </a:ext>
            </a:extLst>
          </p:cNvPr>
          <p:cNvPicPr>
            <a:picLocks noChangeAspect="1"/>
          </p:cNvPicPr>
          <p:nvPr userDrawn="1"/>
        </p:nvPicPr>
        <p:blipFill>
          <a:blip r:embed="rId5"/>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3403210727"/>
      </p:ext>
    </p:extLst>
  </p:cSld>
  <p:clrMapOvr>
    <a:masterClrMapping/>
  </p:clrMapOvr>
  <p:extLst>
    <p:ext uri="{DCECCB84-F9BA-43D5-87BE-67443E8EF086}">
      <p15:sldGuideLst xmlns:p15="http://schemas.microsoft.com/office/powerpoint/2012/main">
        <p15:guide id="1" orient="horz" pos="4056">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7933D3-0A5E-2141-AFD9-9BEF932B3AB7}"/>
              </a:ext>
            </a:extLst>
          </p:cNvPr>
          <p:cNvSpPr/>
          <p:nvPr userDrawn="1"/>
        </p:nvSpPr>
        <p:spPr>
          <a:xfrm>
            <a:off x="0" y="1"/>
            <a:ext cx="12192000" cy="176934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a:t>Click to edit Master title style</a:t>
            </a:r>
            <a:endParaRPr lang="en-US" dirty="0"/>
          </a:p>
        </p:txBody>
      </p:sp>
      <p:pic>
        <p:nvPicPr>
          <p:cNvPr id="14" name="Picture 13">
            <a:extLst>
              <a:ext uri="{FF2B5EF4-FFF2-40B4-BE49-F238E27FC236}">
                <a16:creationId xmlns:a16="http://schemas.microsoft.com/office/drawing/2014/main" id="{E4A6181F-FF53-BB40-8818-DD44D00F33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690100" y="-59459"/>
            <a:ext cx="2501900" cy="1828800"/>
          </a:xfrm>
          <a:prstGeom prst="rect">
            <a:avLst/>
          </a:prstGeom>
        </p:spPr>
      </p:pic>
    </p:spTree>
    <p:extLst>
      <p:ext uri="{BB962C8B-B14F-4D97-AF65-F5344CB8AC3E}">
        <p14:creationId xmlns:p14="http://schemas.microsoft.com/office/powerpoint/2010/main" val="2383501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82AF25-4275-3F46-B8CA-C6A24024FF71}"/>
              </a:ext>
            </a:extLst>
          </p:cNvPr>
          <p:cNvPicPr>
            <a:picLocks noChangeAspect="1"/>
          </p:cNvPicPr>
          <p:nvPr/>
        </p:nvPicPr>
        <p:blipFill rotWithShape="1">
          <a:blip r:embed="rId2"/>
          <a:srcRect t="18835" b="26751"/>
          <a:stretch/>
        </p:blipFill>
        <p:spPr>
          <a:xfrm>
            <a:off x="0" y="0"/>
            <a:ext cx="12192000" cy="4470399"/>
          </a:xfrm>
          <a:prstGeom prst="rect">
            <a:avLst/>
          </a:prstGeom>
        </p:spPr>
      </p:pic>
      <p:sp>
        <p:nvSpPr>
          <p:cNvPr id="9" name="Rectangle 8">
            <a:extLst>
              <a:ext uri="{FF2B5EF4-FFF2-40B4-BE49-F238E27FC236}">
                <a16:creationId xmlns:a16="http://schemas.microsoft.com/office/drawing/2014/main" id="{B7C262B9-3D32-A345-B686-B5938C2D1491}"/>
              </a:ext>
            </a:extLst>
          </p:cNvPr>
          <p:cNvSpPr/>
          <p:nvPr/>
        </p:nvSpPr>
        <p:spPr>
          <a:xfrm>
            <a:off x="0" y="4470401"/>
            <a:ext cx="12192000" cy="23876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E65B86DE-25F1-DF42-B209-0019C35EC69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sp>
        <p:nvSpPr>
          <p:cNvPr id="10" name="Title 1">
            <a:extLst>
              <a:ext uri="{FF2B5EF4-FFF2-40B4-BE49-F238E27FC236}">
                <a16:creationId xmlns:a16="http://schemas.microsoft.com/office/drawing/2014/main" id="{E32D002B-C9C4-9A4B-9D0D-2936FB142FFD}"/>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B73E9337-8CBC-884D-9720-2A957246F060}"/>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7CC61C73-7279-2A42-9FB0-5B1760CE3ED7}"/>
              </a:ext>
            </a:extLst>
          </p:cNvPr>
          <p:cNvPicPr>
            <a:picLocks noChangeAspect="1"/>
          </p:cNvPicPr>
          <p:nvPr/>
        </p:nvPicPr>
        <p:blipFill>
          <a:blip r:embed="rId4"/>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35140224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Content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C782F7-EE6C-F34D-9B9A-A71E3179B42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6428977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0589" y="3758392"/>
            <a:ext cx="10370820" cy="1110614"/>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910589" y="3758392"/>
            <a:ext cx="10370820" cy="1110614"/>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0229820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6062471" y="0"/>
            <a:ext cx="6129528" cy="6857999"/>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0"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917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306511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62559" y="600113"/>
            <a:ext cx="2317709" cy="36052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12191998" cy="6858000"/>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0"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760074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390586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and Content 2">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391934-47CE-984D-9759-E3A6F9D7CDC1}"/>
              </a:ext>
            </a:extLst>
          </p:cNvPr>
          <p:cNvPicPr>
            <a:picLocks noChangeAspect="1"/>
          </p:cNvPicPr>
          <p:nvPr userDrawn="1"/>
        </p:nvPicPr>
        <p:blipFill>
          <a:blip r:embed="rId2"/>
          <a:stretch>
            <a:fillRect/>
          </a:stretch>
        </p:blipFill>
        <p:spPr>
          <a:xfrm>
            <a:off x="0" y="0"/>
            <a:ext cx="12192000" cy="1765300"/>
          </a:xfrm>
          <a:prstGeom prst="rect">
            <a:avLst/>
          </a:prstGeom>
        </p:spPr>
      </p:pic>
      <p:sp>
        <p:nvSpPr>
          <p:cNvPr id="9" name="Rectangle 8">
            <a:extLst>
              <a:ext uri="{FF2B5EF4-FFF2-40B4-BE49-F238E27FC236}">
                <a16:creationId xmlns:a16="http://schemas.microsoft.com/office/drawing/2014/main" id="{D61ABFE1-3896-CD45-A87D-3DA4DFCE489D}"/>
              </a:ext>
            </a:extLst>
          </p:cNvPr>
          <p:cNvSpPr/>
          <p:nvPr userDrawn="1"/>
        </p:nvSpPr>
        <p:spPr>
          <a:xfrm>
            <a:off x="0" y="-2"/>
            <a:ext cx="12192000" cy="1750259"/>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92184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Content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C782F7-EE6C-F34D-9B9A-A71E3179B42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3163331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Title Slide 3">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CC366260-8083-2548-BA95-D85664324D3F}"/>
              </a:ext>
            </a:extLst>
          </p:cNvPr>
          <p:cNvSpPr>
            <a:spLocks noGrp="1"/>
          </p:cNvSpPr>
          <p:nvPr>
            <p:ph type="pic" sz="quarter" idx="13"/>
          </p:nvPr>
        </p:nvSpPr>
        <p:spPr>
          <a:xfrm>
            <a:off x="0" y="0"/>
            <a:ext cx="12192000" cy="6858000"/>
          </a:xfrm>
          <a:prstGeom prst="rect">
            <a:avLst/>
          </a:prstGeom>
        </p:spPr>
        <p:txBody>
          <a:bodyPr/>
          <a:lstStyle/>
          <a:p>
            <a:endParaRPr lang="en-US"/>
          </a:p>
        </p:txBody>
      </p:sp>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pic>
        <p:nvPicPr>
          <p:cNvPr id="10" name="Picture 9">
            <a:extLst>
              <a:ext uri="{FF2B5EF4-FFF2-40B4-BE49-F238E27FC236}">
                <a16:creationId xmlns:a16="http://schemas.microsoft.com/office/drawing/2014/main" id="{5092ABCC-341C-7248-8E34-542281419E7A}"/>
              </a:ext>
            </a:extLst>
          </p:cNvPr>
          <p:cNvPicPr>
            <a:picLocks noChangeAspect="1"/>
          </p:cNvPicPr>
          <p:nvPr userDrawn="1"/>
        </p:nvPicPr>
        <p:blipFill>
          <a:blip r:embed="rId2"/>
          <a:stretch>
            <a:fillRect/>
          </a:stretch>
        </p:blipFill>
        <p:spPr>
          <a:xfrm>
            <a:off x="462555" y="600107"/>
            <a:ext cx="2317715" cy="360533"/>
          </a:xfrm>
          <a:prstGeom prst="rect">
            <a:avLst/>
          </a:prstGeom>
        </p:spPr>
      </p:pic>
    </p:spTree>
    <p:extLst>
      <p:ext uri="{BB962C8B-B14F-4D97-AF65-F5344CB8AC3E}">
        <p14:creationId xmlns:p14="http://schemas.microsoft.com/office/powerpoint/2010/main" val="22873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4E8AE17D-E90B-A846-BEDE-DAC9A6F0549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494774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234DC1-2E79-3E48-A720-5E9E02FE87E3}"/>
              </a:ext>
            </a:extLst>
          </p:cNvPr>
          <p:cNvPicPr>
            <a:picLocks noChangeAspect="1"/>
          </p:cNvPicPr>
          <p:nvPr/>
        </p:nvPicPr>
        <p:blipFill rotWithShape="1">
          <a:blip r:embed="rId2"/>
          <a:srcRect l="-1273" t="397" r="5251" b="3977"/>
          <a:stretch/>
        </p:blipFill>
        <p:spPr>
          <a:xfrm>
            <a:off x="1972590" y="0"/>
            <a:ext cx="10219410" cy="6858000"/>
          </a:xfrm>
          <a:prstGeom prst="rect">
            <a:avLst/>
          </a:prstGeom>
        </p:spPr>
      </p:pic>
      <p:sp>
        <p:nvSpPr>
          <p:cNvPr id="9" name="Rectangle 8">
            <a:extLst>
              <a:ext uri="{FF2B5EF4-FFF2-40B4-BE49-F238E27FC236}">
                <a16:creationId xmlns:a16="http://schemas.microsoft.com/office/drawing/2014/main" id="{1807BD2F-A8AB-7B43-8D92-09290F4304DE}"/>
              </a:ext>
            </a:extLst>
          </p:cNvPr>
          <p:cNvSpPr/>
          <p:nvPr/>
        </p:nvSpPr>
        <p:spPr>
          <a:xfrm>
            <a:off x="-4443" y="0"/>
            <a:ext cx="4960006" cy="68580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DAF91141-382F-DD4B-8EED-C66B47DB8500}"/>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10" name="Subtitle 2">
            <a:extLst>
              <a:ext uri="{FF2B5EF4-FFF2-40B4-BE49-F238E27FC236}">
                <a16:creationId xmlns:a16="http://schemas.microsoft.com/office/drawing/2014/main" id="{78146838-73F6-5F41-BC5E-6D3D77C06339}"/>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2" name="Picture 11">
            <a:extLst>
              <a:ext uri="{FF2B5EF4-FFF2-40B4-BE49-F238E27FC236}">
                <a16:creationId xmlns:a16="http://schemas.microsoft.com/office/drawing/2014/main" id="{790F591B-FEF9-EC40-83B3-787B64F1F1D8}"/>
              </a:ext>
            </a:extLst>
          </p:cNvPr>
          <p:cNvPicPr>
            <a:picLocks noChangeAspect="1"/>
          </p:cNvPicPr>
          <p:nvPr/>
        </p:nvPicPr>
        <p:blipFill>
          <a:blip r:embed="rId3"/>
          <a:stretch>
            <a:fillRect/>
          </a:stretch>
        </p:blipFill>
        <p:spPr>
          <a:xfrm>
            <a:off x="462555" y="600107"/>
            <a:ext cx="2317715" cy="360533"/>
          </a:xfrm>
          <a:prstGeom prst="rect">
            <a:avLst/>
          </a:prstGeom>
        </p:spPr>
      </p:pic>
    </p:spTree>
    <p:extLst>
      <p:ext uri="{BB962C8B-B14F-4D97-AF65-F5344CB8AC3E}">
        <p14:creationId xmlns:p14="http://schemas.microsoft.com/office/powerpoint/2010/main" val="3145718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D8A282C-2988-BA45-BD8C-80F9F82D3E9D}"/>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99385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57BF69D-5056-3041-AA91-56FB869C266F}"/>
              </a:ext>
            </a:extLst>
          </p:cNvPr>
          <p:cNvSpPr/>
          <p:nvPr/>
        </p:nvSpPr>
        <p:spPr>
          <a:xfrm>
            <a:off x="0" y="4470401"/>
            <a:ext cx="12192000" cy="23876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996152F9-20FC-1942-BFE4-4BA354582F8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pic>
        <p:nvPicPr>
          <p:cNvPr id="7" name="Picture 6">
            <a:extLst>
              <a:ext uri="{FF2B5EF4-FFF2-40B4-BE49-F238E27FC236}">
                <a16:creationId xmlns:a16="http://schemas.microsoft.com/office/drawing/2014/main" id="{E8F3752A-EBC1-B84E-8A15-AA1B368F8B8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4531360"/>
          </a:xfrm>
          <a:prstGeom prst="rect">
            <a:avLst/>
          </a:prstGeom>
        </p:spPr>
      </p:pic>
      <p:sp>
        <p:nvSpPr>
          <p:cNvPr id="14" name="Title 1">
            <a:extLst>
              <a:ext uri="{FF2B5EF4-FFF2-40B4-BE49-F238E27FC236}">
                <a16:creationId xmlns:a16="http://schemas.microsoft.com/office/drawing/2014/main" id="{9B781210-C851-894B-A7FC-84BCC6EEB26B}"/>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170B05C5-F7EA-4D4E-BD7E-769BEB0BB8B9}"/>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E4D257CE-80DB-C040-B3A5-26E0D98F5E12}"/>
              </a:ext>
            </a:extLst>
          </p:cNvPr>
          <p:cNvPicPr>
            <a:picLocks noChangeAspect="1"/>
          </p:cNvPicPr>
          <p:nvPr/>
        </p:nvPicPr>
        <p:blipFill>
          <a:blip r:embed="rId4"/>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2536282882"/>
      </p:ext>
    </p:extLst>
  </p:cSld>
  <p:clrMapOvr>
    <a:masterClrMapping/>
  </p:clrMapOvr>
  <p:extLst>
    <p:ext uri="{DCECCB84-F9BA-43D5-87BE-67443E8EF086}">
      <p15:sldGuideLst xmlns:p15="http://schemas.microsoft.com/office/powerpoint/2012/main">
        <p15:guide id="1" orient="horz" pos="4056">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FEFC3F-B00D-A44B-A432-8B26DBE8B21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482"/>
          <a:stretch/>
        </p:blipFill>
        <p:spPr>
          <a:xfrm>
            <a:off x="4536322" y="0"/>
            <a:ext cx="7655678" cy="6858000"/>
          </a:xfrm>
          <a:prstGeom prst="rect">
            <a:avLst/>
          </a:prstGeom>
        </p:spPr>
      </p:pic>
      <p:sp>
        <p:nvSpPr>
          <p:cNvPr id="9" name="Rectangle 8">
            <a:extLst>
              <a:ext uri="{FF2B5EF4-FFF2-40B4-BE49-F238E27FC236}">
                <a16:creationId xmlns:a16="http://schemas.microsoft.com/office/drawing/2014/main" id="{1807BD2F-A8AB-7B43-8D92-09290F4304DE}"/>
              </a:ext>
            </a:extLst>
          </p:cNvPr>
          <p:cNvSpPr/>
          <p:nvPr/>
        </p:nvSpPr>
        <p:spPr>
          <a:xfrm>
            <a:off x="0" y="0"/>
            <a:ext cx="4960006"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AF357FD3-999F-B44E-B067-85FC9A629087}"/>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DF9F3B64-ACC8-ED43-A3A0-D07E3A4935EC}"/>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a:extLst>
              <a:ext uri="{FF2B5EF4-FFF2-40B4-BE49-F238E27FC236}">
                <a16:creationId xmlns:a16="http://schemas.microsoft.com/office/drawing/2014/main" id="{2EE71443-5CC4-D54B-860A-06C702EB135F}"/>
              </a:ext>
            </a:extLst>
          </p:cNvPr>
          <p:cNvPicPr>
            <a:picLocks noChangeAspect="1"/>
          </p:cNvPicPr>
          <p:nvPr/>
        </p:nvPicPr>
        <p:blipFill>
          <a:blip r:embed="rId3"/>
          <a:stretch>
            <a:fillRect/>
          </a:stretch>
        </p:blipFill>
        <p:spPr>
          <a:xfrm>
            <a:off x="462555" y="600107"/>
            <a:ext cx="2317715" cy="360533"/>
          </a:xfrm>
          <a:prstGeom prst="rect">
            <a:avLst/>
          </a:prstGeom>
        </p:spPr>
      </p:pic>
    </p:spTree>
    <p:extLst>
      <p:ext uri="{BB962C8B-B14F-4D97-AF65-F5344CB8AC3E}">
        <p14:creationId xmlns:p14="http://schemas.microsoft.com/office/powerpoint/2010/main" val="2442461476"/>
      </p:ext>
    </p:extLst>
  </p:cSld>
  <p:clrMapOvr>
    <a:masterClrMapping/>
  </p:clrMapOvr>
  <p:extLst>
    <p:ext uri="{DCECCB84-F9BA-43D5-87BE-67443E8EF086}">
      <p15:sldGuideLst xmlns:p15="http://schemas.microsoft.com/office/powerpoint/2012/main">
        <p15:guide id="1" orient="horz" pos="2160">
          <p15:clr>
            <a:srgbClr val="FBAE40"/>
          </p15:clr>
        </p15:guide>
        <p15:guide id="2" pos="2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p:nvSpPr>
        <p:spPr>
          <a:xfrm>
            <a:off x="0" y="0"/>
            <a:ext cx="12192000" cy="68580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1399293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p:nvSpPr>
        <p:spPr>
          <a:xfrm>
            <a:off x="0" y="0"/>
            <a:ext cx="12192000"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72544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p:nvSpPr>
        <p:spPr>
          <a:xfrm>
            <a:off x="0" y="0"/>
            <a:ext cx="12192000" cy="6858000"/>
          </a:xfrm>
          <a:prstGeom prst="rect">
            <a:avLst/>
          </a:prstGeom>
          <a:solidFill>
            <a:srgbClr val="C88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60954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2.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3.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le Placeholder 1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4" name="Footer Placeholder 1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15" name="Slide Number Placeholder 1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379DFE-2D07-4E4C-BEA9-7A88E8BE5275}" type="slidenum">
              <a:rPr lang="en-US" smtClean="0"/>
              <a:t>‹#›</a:t>
            </a:fld>
            <a:endParaRPr lang="en-US" dirty="0"/>
          </a:p>
        </p:txBody>
      </p:sp>
      <p:sp>
        <p:nvSpPr>
          <p:cNvPr id="16" name="Text Placeholder 15"/>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079650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49" r:id="rId5"/>
    <p:sldLayoutId id="2147483666" r:id="rId6"/>
    <p:sldLayoutId id="2147483673" r:id="rId7"/>
    <p:sldLayoutId id="2147483651" r:id="rId8"/>
    <p:sldLayoutId id="2147483672" r:id="rId9"/>
    <p:sldLayoutId id="2147483650" r:id="rId10"/>
    <p:sldLayoutId id="2147483667" r:id="rId11"/>
    <p:sldLayoutId id="2147483663" r:id="rId12"/>
    <p:sldLayoutId id="2147483661" r:id="rId13"/>
    <p:sldLayoutId id="2147483664" r:id="rId14"/>
    <p:sldLayoutId id="2147483674" r:id="rId15"/>
    <p:sldLayoutId id="2147483662" r:id="rId16"/>
  </p:sldLayoutIdLst>
  <p:txStyles>
    <p:titleStyle>
      <a:lvl1pPr algn="l" defTabSz="914400" rtl="0" eaLnBrk="1" latinLnBrk="0" hangingPunct="1">
        <a:lnSpc>
          <a:spcPct val="90000"/>
        </a:lnSpc>
        <a:spcBef>
          <a:spcPct val="0"/>
        </a:spcBef>
        <a:buNone/>
        <a:defRPr sz="28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42416A-1EF1-45F6-9EEC-632ACA3713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6B7856-340E-4428-81FD-1E55F2D056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D6CFB1-C93E-4E2B-BE5F-A01E21FFC6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210ED02A-A376-40B5-9B6C-9277E19E3D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70C9FE-E69C-44CC-9EBF-92482CF345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F02A5A-8B0A-4A03-869B-A43A3440FC62}" type="slidenum">
              <a:rPr lang="en-US" smtClean="0"/>
              <a:t>‹#›</a:t>
            </a:fld>
            <a:endParaRPr lang="en-US"/>
          </a:p>
        </p:txBody>
      </p:sp>
    </p:spTree>
    <p:extLst>
      <p:ext uri="{BB962C8B-B14F-4D97-AF65-F5344CB8AC3E}">
        <p14:creationId xmlns:p14="http://schemas.microsoft.com/office/powerpoint/2010/main" val="40011222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676515" y="1965452"/>
            <a:ext cx="8838969" cy="2049779"/>
          </a:xfrm>
          <a:prstGeom prst="rect">
            <a:avLst/>
          </a:prstGeom>
        </p:spPr>
        <p:txBody>
          <a:bodyPr wrap="square" lIns="0" tIns="0" rIns="0" bIns="0">
            <a:spAutoFit/>
          </a:bodyPr>
          <a:lstStyle>
            <a:lvl1pPr>
              <a:defRPr sz="3600" b="0" i="0">
                <a:solidFill>
                  <a:schemeClr val="bg1"/>
                </a:solidFill>
                <a:latin typeface="Arial"/>
                <a:cs typeface="Arial"/>
              </a:defRPr>
            </a:lvl1pPr>
          </a:lstStyle>
          <a:p>
            <a:endParaRPr/>
          </a:p>
        </p:txBody>
      </p:sp>
      <p:sp>
        <p:nvSpPr>
          <p:cNvPr id="3" name="Holder 3"/>
          <p:cNvSpPr>
            <a:spLocks noGrp="1"/>
          </p:cNvSpPr>
          <p:nvPr>
            <p:ph type="body" idx="1"/>
          </p:nvPr>
        </p:nvSpPr>
        <p:spPr>
          <a:xfrm>
            <a:off x="916939" y="1819147"/>
            <a:ext cx="10358120" cy="266192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015636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36.xml"/><Relationship Id="rId4" Type="http://schemas.openxmlformats.org/officeDocument/2006/relationships/hyperlink" Target="https://rd.usda.gov/erhc"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hyperlink" Target="https://www.rd.usda.gov/about-rd/state-offices" TargetMode="External"/><Relationship Id="rId2" Type="http://schemas.openxmlformats.org/officeDocument/2006/relationships/notesSlide" Target="../notesSlides/notesSlide18.xml"/><Relationship Id="rId1" Type="http://schemas.openxmlformats.org/officeDocument/2006/relationships/slideLayout" Target="../slideLayouts/slideLayout36.xml"/><Relationship Id="rId5" Type="http://schemas.openxmlformats.org/officeDocument/2006/relationships/image" Target="../media/image29.png"/><Relationship Id="rId4" Type="http://schemas.openxmlformats.org/officeDocument/2006/relationships/hyperlink" Target="https://rd.usda.gov/prioritypoint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6.xml"/><Relationship Id="rId5" Type="http://schemas.openxmlformats.org/officeDocument/2006/relationships/hyperlink" Target="https://www.rd.usda.gov/erhc/track-one" TargetMode="Externa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hyperlink" Target="mailto:Rhonda.Logan@usda.gov"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hyperlink" Target="https://www.rd.usda.gov/contact-us/state-offices/ky" TargetMode="External"/><Relationship Id="rId4" Type="http://schemas.openxmlformats.org/officeDocument/2006/relationships/hyperlink" Target="mailto:Kimberly.Mccay@usda.gov"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hyperlink" Target="http://lawyersandsettlements.com/articles/pre-settlement-funding/pre-settlement-funding-legal-40-18879.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census.gov/"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hyperlink" Target="http://www.census.gov/"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hyperlink" Target="http://www.rd.usda.gov/onerdguarante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hyperlink" Target="https://www.rd.usda.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47D5043-C75E-4B96-B378-88670D3EB074}"/>
              </a:ext>
            </a:extLst>
          </p:cNvPr>
          <p:cNvSpPr>
            <a:spLocks noGrp="1"/>
          </p:cNvSpPr>
          <p:nvPr>
            <p:ph type="ctrTitle"/>
          </p:nvPr>
        </p:nvSpPr>
        <p:spPr>
          <a:xfrm>
            <a:off x="3162301" y="4831426"/>
            <a:ext cx="8559800" cy="867123"/>
          </a:xfrm>
        </p:spPr>
        <p:txBody>
          <a:bodyPr/>
          <a:lstStyle/>
          <a:p>
            <a:pPr algn="r"/>
            <a:r>
              <a:rPr lang="en-US" sz="2000" dirty="0"/>
              <a:t>Governor’s Local Issue Conference </a:t>
            </a:r>
            <a:br>
              <a:rPr lang="en-US" sz="2000" dirty="0"/>
            </a:br>
            <a:r>
              <a:rPr lang="en-US" sz="2000" dirty="0"/>
              <a:t>Feeding your Community – Community Facilities Program  </a:t>
            </a:r>
          </a:p>
        </p:txBody>
      </p:sp>
      <p:sp>
        <p:nvSpPr>
          <p:cNvPr id="7" name="Subtitle 6">
            <a:extLst>
              <a:ext uri="{FF2B5EF4-FFF2-40B4-BE49-F238E27FC236}">
                <a16:creationId xmlns:a16="http://schemas.microsoft.com/office/drawing/2014/main" id="{C83D94EA-97AD-48B7-A9E5-9C5CE319E3AD}"/>
              </a:ext>
            </a:extLst>
          </p:cNvPr>
          <p:cNvSpPr>
            <a:spLocks noGrp="1"/>
          </p:cNvSpPr>
          <p:nvPr>
            <p:ph type="subTitle" idx="1"/>
          </p:nvPr>
        </p:nvSpPr>
        <p:spPr>
          <a:xfrm>
            <a:off x="4880238" y="5989640"/>
            <a:ext cx="6841861" cy="503500"/>
          </a:xfrm>
        </p:spPr>
        <p:txBody>
          <a:bodyPr>
            <a:normAutofit/>
          </a:bodyPr>
          <a:lstStyle/>
          <a:p>
            <a:pPr algn="r"/>
            <a:r>
              <a:rPr lang="en-US" dirty="0"/>
              <a:t>Kimberly McCay, Community Programs Field Director</a:t>
            </a:r>
            <a:endParaRPr lang="en-US" sz="1700" dirty="0"/>
          </a:p>
        </p:txBody>
      </p:sp>
    </p:spTree>
    <p:extLst>
      <p:ext uri="{BB962C8B-B14F-4D97-AF65-F5344CB8AC3E}">
        <p14:creationId xmlns:p14="http://schemas.microsoft.com/office/powerpoint/2010/main" val="1986836870"/>
      </p:ext>
    </p:ext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2481F-421A-4D2A-A929-B43A948BC588}"/>
              </a:ext>
            </a:extLst>
          </p:cNvPr>
          <p:cNvSpPr>
            <a:spLocks noGrp="1"/>
          </p:cNvSpPr>
          <p:nvPr>
            <p:ph type="title"/>
          </p:nvPr>
        </p:nvSpPr>
        <p:spPr>
          <a:xfrm>
            <a:off x="838200" y="228601"/>
            <a:ext cx="10515600" cy="1521658"/>
          </a:xfrm>
        </p:spPr>
        <p:txBody>
          <a:bodyPr>
            <a:normAutofit/>
          </a:bodyPr>
          <a:lstStyle/>
          <a:p>
            <a:pPr algn="ctr"/>
            <a:r>
              <a:rPr lang="en-US" sz="3200" dirty="0"/>
              <a:t>Community Facilities Program</a:t>
            </a:r>
            <a:br>
              <a:rPr lang="en-US" sz="3200" dirty="0"/>
            </a:br>
            <a:r>
              <a:rPr lang="en-US" sz="3200" dirty="0"/>
              <a:t>KY FY 2021 Loan &amp; Grant Assistance</a:t>
            </a:r>
          </a:p>
        </p:txBody>
      </p:sp>
      <p:graphicFrame>
        <p:nvGraphicFramePr>
          <p:cNvPr id="6" name="Content Placeholder 5">
            <a:extLst>
              <a:ext uri="{FF2B5EF4-FFF2-40B4-BE49-F238E27FC236}">
                <a16:creationId xmlns:a16="http://schemas.microsoft.com/office/drawing/2014/main" id="{BD6AB8B7-A5CD-4C24-BDD9-28A8085B35C1}"/>
              </a:ext>
            </a:extLst>
          </p:cNvPr>
          <p:cNvGraphicFramePr>
            <a:graphicFrameLocks noGrp="1"/>
          </p:cNvGraphicFramePr>
          <p:nvPr>
            <p:ph idx="1"/>
            <p:extLst>
              <p:ext uri="{D42A27DB-BD31-4B8C-83A1-F6EECF244321}">
                <p14:modId xmlns:p14="http://schemas.microsoft.com/office/powerpoint/2010/main" val="1656309616"/>
              </p:ext>
            </p:extLst>
          </p:nvPr>
        </p:nvGraphicFramePr>
        <p:xfrm>
          <a:off x="2130552" y="2157984"/>
          <a:ext cx="8037576" cy="3264408"/>
        </p:xfrm>
        <a:graphic>
          <a:graphicData uri="http://schemas.openxmlformats.org/drawingml/2006/table">
            <a:tbl>
              <a:tblPr>
                <a:tableStyleId>{5C22544A-7EE6-4342-B048-85BDC9FD1C3A}</a:tableStyleId>
              </a:tblPr>
              <a:tblGrid>
                <a:gridCol w="4822410">
                  <a:extLst>
                    <a:ext uri="{9D8B030D-6E8A-4147-A177-3AD203B41FA5}">
                      <a16:colId xmlns:a16="http://schemas.microsoft.com/office/drawing/2014/main" val="3763346795"/>
                    </a:ext>
                  </a:extLst>
                </a:gridCol>
                <a:gridCol w="1048236">
                  <a:extLst>
                    <a:ext uri="{9D8B030D-6E8A-4147-A177-3AD203B41FA5}">
                      <a16:colId xmlns:a16="http://schemas.microsoft.com/office/drawing/2014/main" val="629952054"/>
                    </a:ext>
                  </a:extLst>
                </a:gridCol>
                <a:gridCol w="2166930">
                  <a:extLst>
                    <a:ext uri="{9D8B030D-6E8A-4147-A177-3AD203B41FA5}">
                      <a16:colId xmlns:a16="http://schemas.microsoft.com/office/drawing/2014/main" val="2969955068"/>
                    </a:ext>
                  </a:extLst>
                </a:gridCol>
              </a:tblGrid>
              <a:tr h="655061">
                <a:tc>
                  <a:txBody>
                    <a:bodyPr/>
                    <a:lstStyle/>
                    <a:p>
                      <a:pPr marL="0" marR="0" fontAlgn="b">
                        <a:lnSpc>
                          <a:spcPct val="150000"/>
                        </a:lnSpc>
                        <a:spcBef>
                          <a:spcPts val="0"/>
                        </a:spcBef>
                        <a:spcAft>
                          <a:spcPts val="0"/>
                        </a:spcAft>
                      </a:pPr>
                      <a:r>
                        <a:rPr lang="en-US" sz="2800" dirty="0">
                          <a:effectLst/>
                          <a:latin typeface="Arial" panose="020B0604020202020204" pitchFamily="34" charset="0"/>
                          <a:ea typeface="Calibri" panose="020F0502020204030204" pitchFamily="34" charset="0"/>
                          <a:cs typeface="Arial" panose="020B0604020202020204" pitchFamily="34" charset="0"/>
                        </a:rPr>
                        <a:t>Loan Allocation</a:t>
                      </a:r>
                    </a:p>
                  </a:txBody>
                  <a:tcPr marL="11558" marR="11558" marT="11558" marB="0" anchor="b"/>
                </a:tc>
                <a:tc>
                  <a:txBody>
                    <a:bodyPr/>
                    <a:lstStyle/>
                    <a:p>
                      <a:pPr marL="0" marR="0" fontAlgn="b">
                        <a:lnSpc>
                          <a:spcPct val="150000"/>
                        </a:lnSpc>
                        <a:spcBef>
                          <a:spcPts val="0"/>
                        </a:spcBef>
                        <a:spcAft>
                          <a:spcPts val="0"/>
                        </a:spcAft>
                      </a:pPr>
                      <a:r>
                        <a:rPr lang="en-US" sz="2800" kern="12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tc>
                  <a:txBody>
                    <a:bodyPr/>
                    <a:lstStyle/>
                    <a:p>
                      <a:pPr marL="0" marR="0" algn="r" fontAlgn="b">
                        <a:lnSpc>
                          <a:spcPct val="150000"/>
                        </a:lnSpc>
                        <a:spcBef>
                          <a:spcPts val="0"/>
                        </a:spcBef>
                        <a:spcAft>
                          <a:spcPts val="0"/>
                        </a:spcAft>
                      </a:pPr>
                      <a:r>
                        <a:rPr lang="en-US" sz="2800" kern="1200" dirty="0">
                          <a:effectLst/>
                          <a:latin typeface="Arial" panose="020B0604020202020204" pitchFamily="34" charset="0"/>
                          <a:cs typeface="Arial" panose="020B0604020202020204" pitchFamily="34" charset="0"/>
                        </a:rPr>
                        <a:t>$68,450,430</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extLst>
                  <a:ext uri="{0D108BD9-81ED-4DB2-BD59-A6C34878D82A}">
                    <a16:rowId xmlns:a16="http://schemas.microsoft.com/office/drawing/2014/main" val="3698005435"/>
                  </a:ext>
                </a:extLst>
              </a:tr>
              <a:tr h="655061">
                <a:tc>
                  <a:txBody>
                    <a:bodyPr/>
                    <a:lstStyle/>
                    <a:p>
                      <a:pPr marL="0" marR="0" fontAlgn="b">
                        <a:lnSpc>
                          <a:spcPct val="150000"/>
                        </a:lnSpc>
                        <a:spcBef>
                          <a:spcPts val="0"/>
                        </a:spcBef>
                        <a:spcAft>
                          <a:spcPts val="0"/>
                        </a:spcAft>
                      </a:pPr>
                      <a:r>
                        <a:rPr lang="en-US" sz="2800" dirty="0">
                          <a:effectLst/>
                          <a:latin typeface="Arial" panose="020B0604020202020204" pitchFamily="34" charset="0"/>
                          <a:ea typeface="Calibri" panose="020F0502020204030204" pitchFamily="34" charset="0"/>
                          <a:cs typeface="Arial" panose="020B0604020202020204" pitchFamily="34" charset="0"/>
                        </a:rPr>
                        <a:t>Grant Allocation</a:t>
                      </a:r>
                    </a:p>
                  </a:txBody>
                  <a:tcPr marL="11558" marR="11558" marT="11558" marB="0" anchor="b"/>
                </a:tc>
                <a:tc>
                  <a:txBody>
                    <a:bodyPr/>
                    <a:lstStyle/>
                    <a:p>
                      <a:pPr marL="0" marR="0" fontAlgn="b">
                        <a:lnSpc>
                          <a:spcPct val="150000"/>
                        </a:lnSpc>
                        <a:spcBef>
                          <a:spcPts val="0"/>
                        </a:spcBef>
                        <a:spcAft>
                          <a:spcPts val="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tc>
                  <a:txBody>
                    <a:bodyPr/>
                    <a:lstStyle/>
                    <a:p>
                      <a:pPr marL="0" marR="0" algn="r" fontAlgn="b">
                        <a:lnSpc>
                          <a:spcPct val="150000"/>
                        </a:lnSpc>
                        <a:spcBef>
                          <a:spcPts val="0"/>
                        </a:spcBef>
                        <a:spcAft>
                          <a:spcPts val="0"/>
                        </a:spcAft>
                      </a:pPr>
                      <a:r>
                        <a:rPr lang="en-US" sz="2800" kern="1200" dirty="0">
                          <a:effectLst/>
                          <a:latin typeface="Arial" panose="020B0604020202020204" pitchFamily="34" charset="0"/>
                          <a:ea typeface="Calibri" panose="020F0502020204030204" pitchFamily="34" charset="0"/>
                          <a:cs typeface="Arial" panose="020B0604020202020204" pitchFamily="34" charset="0"/>
                        </a:rPr>
                        <a:t>$785,800</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extLst>
                  <a:ext uri="{0D108BD9-81ED-4DB2-BD59-A6C34878D82A}">
                    <a16:rowId xmlns:a16="http://schemas.microsoft.com/office/drawing/2014/main" val="1214852197"/>
                  </a:ext>
                </a:extLst>
              </a:tr>
              <a:tr h="649265">
                <a:tc>
                  <a:txBody>
                    <a:bodyPr/>
                    <a:lstStyle/>
                    <a:p>
                      <a:pPr marL="0" marR="0" fontAlgn="b">
                        <a:lnSpc>
                          <a:spcPct val="150000"/>
                        </a:lnSpc>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1558" marR="11558" marT="11558" marB="0" anchor="b"/>
                </a:tc>
                <a:tc>
                  <a:txBody>
                    <a:bodyPr/>
                    <a:lstStyle/>
                    <a:p>
                      <a:pPr marL="0" marR="0" fontAlgn="b">
                        <a:lnSpc>
                          <a:spcPct val="150000"/>
                        </a:lnSpc>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1558" marR="11558" marT="11558" marB="0" anchor="b"/>
                </a:tc>
                <a:tc>
                  <a:txBody>
                    <a:bodyPr/>
                    <a:lstStyle/>
                    <a:p>
                      <a:pPr marL="0" marR="0" algn="r" fontAlgn="b">
                        <a:lnSpc>
                          <a:spcPct val="150000"/>
                        </a:lnSpc>
                        <a:spcBef>
                          <a:spcPts val="0"/>
                        </a:spcBef>
                        <a:spcAft>
                          <a:spcPts val="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extLst>
                  <a:ext uri="{0D108BD9-81ED-4DB2-BD59-A6C34878D82A}">
                    <a16:rowId xmlns:a16="http://schemas.microsoft.com/office/drawing/2014/main" val="1505779451"/>
                  </a:ext>
                </a:extLst>
              </a:tr>
              <a:tr h="649265">
                <a:tc>
                  <a:txBody>
                    <a:bodyPr/>
                    <a:lstStyle/>
                    <a:p>
                      <a:pPr marL="0" marR="0" fontAlgn="b">
                        <a:lnSpc>
                          <a:spcPct val="150000"/>
                        </a:lnSpc>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1558" marR="11558" marT="11558" marB="0" anchor="b"/>
                </a:tc>
                <a:tc>
                  <a:txBody>
                    <a:bodyPr/>
                    <a:lstStyle/>
                    <a:p>
                      <a:pPr marL="0" marR="0" fontAlgn="b">
                        <a:lnSpc>
                          <a:spcPct val="150000"/>
                        </a:lnSpc>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1558" marR="11558" marT="11558" marB="0" anchor="b"/>
                </a:tc>
                <a:tc>
                  <a:txBody>
                    <a:bodyPr/>
                    <a:lstStyle/>
                    <a:p>
                      <a:pPr marL="0" marR="0" algn="r" fontAlgn="b">
                        <a:lnSpc>
                          <a:spcPct val="150000"/>
                        </a:lnSpc>
                        <a:spcBef>
                          <a:spcPts val="0"/>
                        </a:spcBef>
                        <a:spcAft>
                          <a:spcPts val="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11558" marR="11558" marT="11558" marB="0" anchor="b"/>
                </a:tc>
                <a:extLst>
                  <a:ext uri="{0D108BD9-81ED-4DB2-BD59-A6C34878D82A}">
                    <a16:rowId xmlns:a16="http://schemas.microsoft.com/office/drawing/2014/main" val="1872341926"/>
                  </a:ext>
                </a:extLst>
              </a:tr>
              <a:tr h="655756">
                <a:tc>
                  <a:txBody>
                    <a:bodyPr/>
                    <a:lstStyle/>
                    <a:p>
                      <a:pPr marL="0" marR="0" algn="r" fontAlgn="b">
                        <a:lnSpc>
                          <a:spcPct val="150000"/>
                        </a:lnSpc>
                        <a:spcBef>
                          <a:spcPts val="0"/>
                        </a:spcBef>
                        <a:spcAft>
                          <a:spcPts val="0"/>
                        </a:spcAft>
                      </a:pPr>
                      <a:r>
                        <a:rPr lang="en-US" sz="2800" kern="1200" dirty="0">
                          <a:effectLst/>
                          <a:latin typeface="+mn-lt"/>
                        </a:rPr>
                        <a:t>TOTAL</a:t>
                      </a:r>
                      <a:endParaRPr lang="en-US" sz="2800" dirty="0">
                        <a:effectLst/>
                        <a:latin typeface="+mn-lt"/>
                        <a:ea typeface="Calibri" panose="020F0502020204030204" pitchFamily="34" charset="0"/>
                        <a:cs typeface="Times New Roman" panose="02020603050405020304" pitchFamily="18" charset="0"/>
                      </a:endParaRPr>
                    </a:p>
                  </a:txBody>
                  <a:tcPr marL="11558" marR="11558" marT="11558" marB="0" anchor="b"/>
                </a:tc>
                <a:tc>
                  <a:txBody>
                    <a:bodyPr/>
                    <a:lstStyle/>
                    <a:p>
                      <a:pPr>
                        <a:lnSpc>
                          <a:spcPct val="107000"/>
                        </a:lnSpc>
                      </a:pPr>
                      <a:endParaRPr lang="en-US" sz="2800" dirty="0">
                        <a:effectLst/>
                        <a:latin typeface="+mn-lt"/>
                        <a:cs typeface="Times New Roman" panose="02020603050405020304" pitchFamily="18" charset="0"/>
                      </a:endParaRPr>
                    </a:p>
                  </a:txBody>
                  <a:tcPr marL="11558" marR="11558" marT="11558" marB="0" anchor="b"/>
                </a:tc>
                <a:tc>
                  <a:txBody>
                    <a:bodyPr/>
                    <a:lstStyle/>
                    <a:p>
                      <a:pPr marL="0" marR="0" algn="r" fontAlgn="b">
                        <a:lnSpc>
                          <a:spcPct val="150000"/>
                        </a:lnSpc>
                        <a:spcBef>
                          <a:spcPts val="0"/>
                        </a:spcBef>
                        <a:spcAft>
                          <a:spcPts val="0"/>
                        </a:spcAft>
                      </a:pPr>
                      <a:r>
                        <a:rPr lang="en-US" sz="2800" dirty="0">
                          <a:effectLst/>
                          <a:latin typeface="Arial" panose="020B0604020202020204" pitchFamily="34" charset="0"/>
                          <a:ea typeface="Calibri" panose="020F0502020204030204" pitchFamily="34" charset="0"/>
                          <a:cs typeface="Arial" panose="020B0604020202020204" pitchFamily="34" charset="0"/>
                        </a:rPr>
                        <a:t>$69,232,559</a:t>
                      </a:r>
                    </a:p>
                  </a:txBody>
                  <a:tcPr marL="11558" marR="11558" marT="11558" marB="0" anchor="b"/>
                </a:tc>
                <a:extLst>
                  <a:ext uri="{0D108BD9-81ED-4DB2-BD59-A6C34878D82A}">
                    <a16:rowId xmlns:a16="http://schemas.microsoft.com/office/drawing/2014/main" val="1939267401"/>
                  </a:ext>
                </a:extLst>
              </a:tr>
            </a:tbl>
          </a:graphicData>
        </a:graphic>
      </p:graphicFrame>
      <p:sp>
        <p:nvSpPr>
          <p:cNvPr id="7" name="Rectangle 1">
            <a:extLst>
              <a:ext uri="{FF2B5EF4-FFF2-40B4-BE49-F238E27FC236}">
                <a16:creationId xmlns:a16="http://schemas.microsoft.com/office/drawing/2014/main" id="{628006E4-B79C-403C-A8C0-55D1AAAB316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185851"/>
      </p:ext>
    </p:extLst>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152A1D-5C26-435A-B801-7F0A811FB396}"/>
              </a:ext>
            </a:extLst>
          </p:cNvPr>
          <p:cNvSpPr>
            <a:spLocks noGrp="1"/>
          </p:cNvSpPr>
          <p:nvPr>
            <p:ph type="title"/>
          </p:nvPr>
        </p:nvSpPr>
        <p:spPr>
          <a:xfrm>
            <a:off x="838200" y="424695"/>
            <a:ext cx="10515600" cy="1376673"/>
          </a:xfrm>
        </p:spPr>
        <p:txBody>
          <a:bodyPr>
            <a:normAutofit/>
          </a:bodyPr>
          <a:lstStyle/>
          <a:p>
            <a:pPr algn="ctr"/>
            <a:r>
              <a:rPr lang="en-US" dirty="0"/>
              <a:t>Community Facilities – Food Bank Examples</a:t>
            </a:r>
            <a:br>
              <a:rPr lang="en-US" dirty="0"/>
            </a:br>
            <a:endParaRPr lang="en-US" u="sng" dirty="0"/>
          </a:p>
        </p:txBody>
      </p:sp>
      <p:sp>
        <p:nvSpPr>
          <p:cNvPr id="7" name="Content Placeholder 6">
            <a:extLst>
              <a:ext uri="{FF2B5EF4-FFF2-40B4-BE49-F238E27FC236}">
                <a16:creationId xmlns:a16="http://schemas.microsoft.com/office/drawing/2014/main" id="{CEA36169-0E79-483D-8002-D98192B51037}"/>
              </a:ext>
            </a:extLst>
          </p:cNvPr>
          <p:cNvSpPr>
            <a:spLocks noGrp="1"/>
          </p:cNvSpPr>
          <p:nvPr>
            <p:ph idx="1"/>
          </p:nvPr>
        </p:nvSpPr>
        <p:spPr>
          <a:xfrm>
            <a:off x="0" y="3044952"/>
            <a:ext cx="12192000" cy="3676522"/>
          </a:xfrm>
        </p:spPr>
        <p:txBody>
          <a:bodyPr>
            <a:normAutofit/>
          </a:bodyPr>
          <a:lstStyle/>
          <a:p>
            <a:r>
              <a:rPr lang="en-US" dirty="0"/>
              <a:t>Indiana – Purchase and install of a back-up generator at Food Pantry Facility </a:t>
            </a:r>
          </a:p>
          <a:p>
            <a:r>
              <a:rPr lang="en-US" dirty="0"/>
              <a:t>Florida – Refrigerated Truck (Mobile Food Pantry) </a:t>
            </a:r>
          </a:p>
          <a:p>
            <a:r>
              <a:rPr lang="en-US" dirty="0"/>
              <a:t>New Jersey – Food Pantry Partial Renovation – Cooling System, Sidewalk/Ramp Repair to comply with ADA. </a:t>
            </a:r>
          </a:p>
          <a:p>
            <a:pPr marL="0" indent="0">
              <a:buNone/>
            </a:pPr>
            <a:endParaRPr lang="en-US" sz="1800" dirty="0"/>
          </a:p>
        </p:txBody>
      </p:sp>
    </p:spTree>
    <p:extLst>
      <p:ext uri="{BB962C8B-B14F-4D97-AF65-F5344CB8AC3E}">
        <p14:creationId xmlns:p14="http://schemas.microsoft.com/office/powerpoint/2010/main" val="1057758911"/>
      </p:ext>
    </p:extLst>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7021C4-BE0C-4B26-95E8-8CC0F5305EFE}"/>
              </a:ext>
            </a:extLst>
          </p:cNvPr>
          <p:cNvSpPr>
            <a:spLocks noGrp="1"/>
          </p:cNvSpPr>
          <p:nvPr>
            <p:ph idx="1"/>
          </p:nvPr>
        </p:nvSpPr>
        <p:spPr>
          <a:xfrm>
            <a:off x="294640" y="1936347"/>
            <a:ext cx="7630160" cy="830997"/>
          </a:xfrm>
        </p:spPr>
        <p:txBody>
          <a:bodyPr/>
          <a:lstStyle/>
          <a:p>
            <a:r>
              <a:rPr lang="en-US" dirty="0">
                <a:latin typeface="Arial" panose="020B0604020202020204" pitchFamily="34" charset="0"/>
                <a:cs typeface="Arial" panose="020B0604020202020204" pitchFamily="34" charset="0"/>
              </a:rPr>
              <a:t>This program provides up to $500 million in grant funding to help broaden access to COVID-19 testing and vaccines, rural health care services, and food assistance through food banks and food distribution facilities.</a:t>
            </a:r>
          </a:p>
        </p:txBody>
      </p:sp>
      <p:sp>
        <p:nvSpPr>
          <p:cNvPr id="3" name="Title 2">
            <a:extLst>
              <a:ext uri="{FF2B5EF4-FFF2-40B4-BE49-F238E27FC236}">
                <a16:creationId xmlns:a16="http://schemas.microsoft.com/office/drawing/2014/main" id="{1E4F6B75-6ED8-4149-AB9A-8BFBC9C59471}"/>
              </a:ext>
            </a:extLst>
          </p:cNvPr>
          <p:cNvSpPr>
            <a:spLocks noGrp="1"/>
          </p:cNvSpPr>
          <p:nvPr>
            <p:ph type="title"/>
          </p:nvPr>
        </p:nvSpPr>
        <p:spPr/>
        <p:txBody>
          <a:bodyPr/>
          <a:lstStyle/>
          <a:p>
            <a:r>
              <a:rPr lang="en-US" dirty="0"/>
              <a:t>Emergency Rural Health Care Grants</a:t>
            </a:r>
            <a:br>
              <a:rPr lang="en-US" dirty="0"/>
            </a:br>
            <a:r>
              <a:rPr lang="en-US" sz="2400" dirty="0"/>
              <a:t>American Rescue Plan Act</a:t>
            </a:r>
            <a:endParaRPr lang="en-US" dirty="0"/>
          </a:p>
        </p:txBody>
      </p:sp>
      <p:sp>
        <p:nvSpPr>
          <p:cNvPr id="5" name="TextBox 4">
            <a:extLst>
              <a:ext uri="{FF2B5EF4-FFF2-40B4-BE49-F238E27FC236}">
                <a16:creationId xmlns:a16="http://schemas.microsoft.com/office/drawing/2014/main" id="{8FF74B31-BC7F-47B4-B2E6-D0835FC06B73}"/>
              </a:ext>
            </a:extLst>
          </p:cNvPr>
          <p:cNvSpPr txBox="1"/>
          <p:nvPr/>
        </p:nvSpPr>
        <p:spPr>
          <a:xfrm>
            <a:off x="223520" y="2953433"/>
            <a:ext cx="5059680"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Funding is available to eligible applicants through two tracks: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Track One: Recovery Grants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immediate relief to address economic conditions arising from the COVID-19 emergency. Grants range from $25,000 - $1 million.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Track Two: Impact Grants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advance ideas and solutions to solve regional health care problems to support the long-term sustainability of rural health. Grants range from $5 million - $10 million.</a:t>
            </a:r>
          </a:p>
        </p:txBody>
      </p:sp>
      <p:pic>
        <p:nvPicPr>
          <p:cNvPr id="7" name="Picture 6">
            <a:extLst>
              <a:ext uri="{FF2B5EF4-FFF2-40B4-BE49-F238E27FC236}">
                <a16:creationId xmlns:a16="http://schemas.microsoft.com/office/drawing/2014/main" id="{8C798FD8-9AA3-4504-B64A-A920D0E24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5879" y="1838960"/>
            <a:ext cx="3681481" cy="4908642"/>
          </a:xfrm>
          <a:prstGeom prst="rect">
            <a:avLst/>
          </a:prstGeom>
        </p:spPr>
      </p:pic>
      <p:sp>
        <p:nvSpPr>
          <p:cNvPr id="4" name="TextBox 3">
            <a:extLst>
              <a:ext uri="{FF2B5EF4-FFF2-40B4-BE49-F238E27FC236}">
                <a16:creationId xmlns:a16="http://schemas.microsoft.com/office/drawing/2014/main" id="{33FA20B7-17C4-4616-AF37-21C4DA0E96C6}"/>
              </a:ext>
            </a:extLst>
          </p:cNvPr>
          <p:cNvSpPr txBox="1"/>
          <p:nvPr/>
        </p:nvSpPr>
        <p:spPr>
          <a:xfrm>
            <a:off x="430281" y="6258225"/>
            <a:ext cx="67970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hlinkClick r:id="rId4"/>
              </a:rPr>
              <a:t>https://rd.usda.gov/erhc</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7E2CF705-0C57-4057-A06B-BC59366AFC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29242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895865-6FB3-4273-A069-57CF28611538}"/>
              </a:ext>
            </a:extLst>
          </p:cNvPr>
          <p:cNvSpPr>
            <a:spLocks noGrp="1"/>
          </p:cNvSpPr>
          <p:nvPr>
            <p:ph idx="1"/>
          </p:nvPr>
        </p:nvSpPr>
        <p:spPr>
          <a:xfrm>
            <a:off x="388620" y="2050206"/>
            <a:ext cx="10825480" cy="2757934"/>
          </a:xfrm>
        </p:spPr>
        <p:txBody>
          <a:bodyPr/>
          <a:lstStyle/>
          <a:p>
            <a:pPr>
              <a:lnSpc>
                <a:spcPct val="120000"/>
              </a:lnSpc>
              <a:spcAft>
                <a:spcPts val="600"/>
              </a:spcAft>
            </a:pPr>
            <a:r>
              <a:rPr lang="en-US" b="1" dirty="0">
                <a:latin typeface="Arial" panose="020B0604020202020204" pitchFamily="34" charset="0"/>
                <a:cs typeface="Arial" panose="020B0604020202020204" pitchFamily="34" charset="0"/>
              </a:rPr>
              <a:t>Who May Apply?  </a:t>
            </a:r>
          </a:p>
          <a:p>
            <a:pPr marL="285750" indent="-285750">
              <a:lnSpc>
                <a:spcPct val="120000"/>
              </a:lnSpc>
              <a:spcBef>
                <a:spcPts val="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Public bodies </a:t>
            </a:r>
          </a:p>
          <a:p>
            <a:pPr marL="285750"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Nonprofits*</a:t>
            </a:r>
          </a:p>
          <a:p>
            <a:pPr marL="285750"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Federally-recognized Tribes</a:t>
            </a:r>
          </a:p>
          <a:p>
            <a:pPr>
              <a:lnSpc>
                <a:spcPct val="120000"/>
              </a:lnSpc>
              <a:spcAft>
                <a:spcPts val="600"/>
              </a:spcAft>
            </a:pPr>
            <a:endParaRPr lang="en-US" dirty="0">
              <a:latin typeface="Arial" panose="020B0604020202020204" pitchFamily="34" charset="0"/>
              <a:cs typeface="Arial" panose="020B0604020202020204" pitchFamily="34" charset="0"/>
            </a:endParaRPr>
          </a:p>
          <a:p>
            <a:pPr>
              <a:lnSpc>
                <a:spcPct val="120000"/>
              </a:lnSpc>
              <a:spcBef>
                <a:spcPts val="0"/>
              </a:spcBef>
              <a:spcAft>
                <a:spcPts val="600"/>
              </a:spcAft>
            </a:pPr>
            <a:endParaRPr lang="en-US" dirty="0">
              <a:latin typeface="Arial" panose="020B0604020202020204" pitchFamily="34" charset="0"/>
              <a:cs typeface="Arial" panose="020B0604020202020204" pitchFamily="34" charset="0"/>
            </a:endParaRPr>
          </a:p>
          <a:p>
            <a:pPr>
              <a:lnSpc>
                <a:spcPct val="120000"/>
              </a:lnSpc>
              <a:spcBef>
                <a:spcPts val="0"/>
              </a:spcBef>
              <a:spcAft>
                <a:spcPts val="600"/>
              </a:spcAft>
            </a:pPr>
            <a:endParaRPr lang="en-US" b="1"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1EA4156-AB10-4F3E-9494-A376D1E942B0}"/>
              </a:ext>
            </a:extLst>
          </p:cNvPr>
          <p:cNvSpPr>
            <a:spLocks noGrp="1"/>
          </p:cNvSpPr>
          <p:nvPr>
            <p:ph type="title"/>
          </p:nvPr>
        </p:nvSpPr>
        <p:spPr/>
        <p:txBody>
          <a:bodyPr/>
          <a:lstStyle/>
          <a:p>
            <a:r>
              <a:rPr lang="en-US" dirty="0"/>
              <a:t>Emergency Rural Health Care Grants</a:t>
            </a:r>
            <a:br>
              <a:rPr lang="en-US" dirty="0"/>
            </a:br>
            <a:r>
              <a:rPr lang="en-US" sz="2400" dirty="0"/>
              <a:t>Eligible Applicants – Tracks One and Two</a:t>
            </a:r>
            <a:endParaRPr lang="en-US" dirty="0"/>
          </a:p>
        </p:txBody>
      </p:sp>
      <p:sp>
        <p:nvSpPr>
          <p:cNvPr id="6" name="TextBox 5">
            <a:extLst>
              <a:ext uri="{FF2B5EF4-FFF2-40B4-BE49-F238E27FC236}">
                <a16:creationId xmlns:a16="http://schemas.microsoft.com/office/drawing/2014/main" id="{FB00FB53-1AD9-4C9E-866C-CDC05EA5B4B1}"/>
              </a:ext>
            </a:extLst>
          </p:cNvPr>
          <p:cNvSpPr txBox="1"/>
          <p:nvPr/>
        </p:nvSpPr>
        <p:spPr>
          <a:xfrm>
            <a:off x="262890" y="3801805"/>
            <a:ext cx="5664200" cy="28007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Entity must be engaged in provision of health care services or nutritional assistance.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Nonprofit applicants must also demonstrate significant ties with the local community through one or more of the following: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Close association with, or control by, a local unit of government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Broad-based ownership and control by members of the community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Substantial public funding</a:t>
            </a:r>
          </a:p>
        </p:txBody>
      </p:sp>
      <p:pic>
        <p:nvPicPr>
          <p:cNvPr id="9" name="Picture 8" descr="Text&#10;&#10;Description automatically generated">
            <a:extLst>
              <a:ext uri="{FF2B5EF4-FFF2-40B4-BE49-F238E27FC236}">
                <a16:creationId xmlns:a16="http://schemas.microsoft.com/office/drawing/2014/main" id="{959597E5-532A-4BCA-82C3-778DE39310E9}"/>
              </a:ext>
            </a:extLst>
          </p:cNvPr>
          <p:cNvPicPr>
            <a:picLocks noChangeAspect="1"/>
          </p:cNvPicPr>
          <p:nvPr/>
        </p:nvPicPr>
        <p:blipFill rotWithShape="1">
          <a:blip r:embed="rId3">
            <a:extLst>
              <a:ext uri="{28A0092B-C50C-407E-A947-70E740481C1C}">
                <a14:useLocalDpi xmlns:a14="http://schemas.microsoft.com/office/drawing/2010/main" val="0"/>
              </a:ext>
            </a:extLst>
          </a:blip>
          <a:srcRect l="17361" t="22074" r="13556" b="22815"/>
          <a:stretch/>
        </p:blipFill>
        <p:spPr>
          <a:xfrm>
            <a:off x="5801360" y="2150875"/>
            <a:ext cx="6316980" cy="3779520"/>
          </a:xfrm>
          <a:prstGeom prst="rect">
            <a:avLst/>
          </a:prstGeom>
        </p:spPr>
      </p:pic>
      <p:sp>
        <p:nvSpPr>
          <p:cNvPr id="4" name="Slide Number Placeholder 3">
            <a:extLst>
              <a:ext uri="{FF2B5EF4-FFF2-40B4-BE49-F238E27FC236}">
                <a16:creationId xmlns:a16="http://schemas.microsoft.com/office/drawing/2014/main" id="{2A48C4DC-9289-4A8C-AE33-33D0C6EDFF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1096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3B4F0B-221E-4FAB-8BC8-35236516229C}"/>
              </a:ext>
            </a:extLst>
          </p:cNvPr>
          <p:cNvSpPr>
            <a:spLocks noGrp="1"/>
          </p:cNvSpPr>
          <p:nvPr>
            <p:ph idx="1"/>
          </p:nvPr>
        </p:nvSpPr>
        <p:spPr>
          <a:xfrm>
            <a:off x="838200" y="2182743"/>
            <a:ext cx="10515600" cy="3693319"/>
          </a:xfrm>
        </p:spPr>
        <p:txBody>
          <a:bodyPr/>
          <a:lstStyle/>
          <a:p>
            <a:pPr>
              <a:lnSpc>
                <a:spcPct val="120000"/>
              </a:lnSpc>
              <a:spcBef>
                <a:spcPts val="0"/>
              </a:spcBef>
              <a:spcAft>
                <a:spcPts val="600"/>
              </a:spcAft>
            </a:pPr>
            <a:r>
              <a:rPr lang="en-US" b="1" dirty="0">
                <a:latin typeface="Arial" panose="020B0604020202020204" pitchFamily="34" charset="0"/>
                <a:cs typeface="Arial" panose="020B0604020202020204" pitchFamily="34" charset="0"/>
              </a:rPr>
              <a:t>What Rural Areas?  </a:t>
            </a:r>
          </a:p>
          <a:p>
            <a:pPr marL="285750" indent="-285750">
              <a:lnSpc>
                <a:spcPct val="120000"/>
              </a:lnSpc>
              <a:spcBef>
                <a:spcPts val="0"/>
              </a:spcBef>
              <a:spcAft>
                <a:spcPts val="600"/>
              </a:spcAft>
              <a:buFont typeface="Arial" panose="020B0604020202020204" pitchFamily="34" charset="0"/>
              <a:buChar char="•"/>
            </a:pPr>
            <a:r>
              <a:rPr lang="en-US" i="1" dirty="0">
                <a:latin typeface="Arial" panose="020B0604020202020204" pitchFamily="34" charset="0"/>
                <a:cs typeface="Arial" panose="020B0604020202020204" pitchFamily="34" charset="0"/>
              </a:rPr>
              <a:t>Population - </a:t>
            </a:r>
            <a:r>
              <a:rPr lang="en-US" dirty="0">
                <a:latin typeface="Arial" panose="020B0604020202020204" pitchFamily="34" charset="0"/>
                <a:cs typeface="Arial" panose="020B0604020202020204" pitchFamily="34" charset="0"/>
              </a:rPr>
              <a:t>Facilities must be </a:t>
            </a:r>
            <a:r>
              <a:rPr lang="en-US" u="sng" dirty="0">
                <a:latin typeface="Arial" panose="020B0604020202020204" pitchFamily="34" charset="0"/>
                <a:cs typeface="Arial" panose="020B0604020202020204" pitchFamily="34" charset="0"/>
              </a:rPr>
              <a:t>located in </a:t>
            </a:r>
            <a:r>
              <a:rPr lang="en-US" dirty="0">
                <a:latin typeface="Arial" panose="020B0604020202020204" pitchFamily="34" charset="0"/>
                <a:cs typeface="Arial" panose="020B0604020202020204" pitchFamily="34" charset="0"/>
              </a:rPr>
              <a:t>&amp; </a:t>
            </a:r>
            <a:r>
              <a:rPr lang="en-US" u="sng" dirty="0">
                <a:latin typeface="Arial" panose="020B0604020202020204" pitchFamily="34" charset="0"/>
                <a:cs typeface="Arial" panose="020B0604020202020204" pitchFamily="34" charset="0"/>
              </a:rPr>
              <a:t>primarily serve </a:t>
            </a:r>
            <a:r>
              <a:rPr lang="en-US" dirty="0">
                <a:latin typeface="Arial" panose="020B0604020202020204" pitchFamily="34" charset="0"/>
                <a:cs typeface="Arial" panose="020B0604020202020204" pitchFamily="34" charset="0"/>
              </a:rPr>
              <a:t>rural areas with no more than 20,000 population based on the most recent decennial Census data</a:t>
            </a:r>
          </a:p>
          <a:p>
            <a:pPr marL="742950" lvl="1"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Prison populations and the first 1,500 military base populations may be excluded</a:t>
            </a:r>
          </a:p>
          <a:p>
            <a:pPr marL="285750" indent="-285750">
              <a:lnSpc>
                <a:spcPct val="120000"/>
              </a:lnSpc>
              <a:spcBef>
                <a:spcPts val="0"/>
              </a:spcBef>
              <a:spcAft>
                <a:spcPts val="600"/>
              </a:spcAft>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20000"/>
              </a:lnSpc>
              <a:spcBef>
                <a:spcPts val="0"/>
              </a:spcBef>
              <a:spcAft>
                <a:spcPts val="600"/>
              </a:spcAft>
              <a:buFont typeface="Arial" panose="020B0604020202020204" pitchFamily="34" charset="0"/>
              <a:buChar char="•"/>
            </a:pPr>
            <a:r>
              <a:rPr lang="en-US" i="1" dirty="0">
                <a:latin typeface="Arial" panose="020B0604020202020204" pitchFamily="34" charset="0"/>
                <a:cs typeface="Arial" panose="020B0604020202020204" pitchFamily="34" charset="0"/>
              </a:rPr>
              <a:t>Income - </a:t>
            </a:r>
            <a:r>
              <a:rPr lang="en-US" dirty="0">
                <a:latin typeface="Arial" panose="020B0604020202020204" pitchFamily="34" charset="0"/>
                <a:cs typeface="Arial" panose="020B0604020202020204" pitchFamily="34" charset="0"/>
              </a:rPr>
              <a:t>Median Household Income (MHI) of the population to be served must be less than the poverty line or 90% of statewide nonmetropolitan MHI</a:t>
            </a:r>
          </a:p>
          <a:p>
            <a:pPr marL="742950" lvl="1"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Smaller communities with the lowest median household incomes (MHI) are eligible for a higher proportion of grant funds</a:t>
            </a:r>
          </a:p>
          <a:p>
            <a:endParaRPr lang="en-US" dirty="0"/>
          </a:p>
        </p:txBody>
      </p:sp>
      <p:sp>
        <p:nvSpPr>
          <p:cNvPr id="3" name="Title 2">
            <a:extLst>
              <a:ext uri="{FF2B5EF4-FFF2-40B4-BE49-F238E27FC236}">
                <a16:creationId xmlns:a16="http://schemas.microsoft.com/office/drawing/2014/main" id="{18752883-603E-416F-9BB9-1AEAA250931F}"/>
              </a:ext>
            </a:extLst>
          </p:cNvPr>
          <p:cNvSpPr>
            <a:spLocks noGrp="1"/>
          </p:cNvSpPr>
          <p:nvPr>
            <p:ph type="title"/>
          </p:nvPr>
        </p:nvSpPr>
        <p:spPr/>
        <p:txBody>
          <a:bodyPr/>
          <a:lstStyle/>
          <a:p>
            <a:r>
              <a:rPr lang="en-US" dirty="0"/>
              <a:t>Emergency Rural Health Care Grants</a:t>
            </a:r>
            <a:br>
              <a:rPr lang="en-US" dirty="0"/>
            </a:br>
            <a:r>
              <a:rPr lang="en-US" sz="2400" dirty="0"/>
              <a:t>Eligible Applicants – Tracks One and Two</a:t>
            </a:r>
            <a:endParaRPr lang="en-US" dirty="0"/>
          </a:p>
        </p:txBody>
      </p:sp>
      <p:sp>
        <p:nvSpPr>
          <p:cNvPr id="4" name="Slide Number Placeholder 3">
            <a:extLst>
              <a:ext uri="{FF2B5EF4-FFF2-40B4-BE49-F238E27FC236}">
                <a16:creationId xmlns:a16="http://schemas.microsoft.com/office/drawing/2014/main" id="{D7914CFE-5D27-47CE-9417-FE2A586EC71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6801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406EA4-50E8-437E-BE21-5DCC4BBDFF79}"/>
              </a:ext>
            </a:extLst>
          </p:cNvPr>
          <p:cNvSpPr>
            <a:spLocks noGrp="1"/>
          </p:cNvSpPr>
          <p:nvPr>
            <p:ph idx="1"/>
          </p:nvPr>
        </p:nvSpPr>
        <p:spPr>
          <a:xfrm>
            <a:off x="838200" y="2050663"/>
            <a:ext cx="10515600" cy="3724096"/>
          </a:xfrm>
        </p:spPr>
        <p:txBody>
          <a:bodyPr/>
          <a:lstStyle/>
          <a:p>
            <a:pPr>
              <a:spcAft>
                <a:spcPts val="1200"/>
              </a:spcAft>
            </a:pPr>
            <a:r>
              <a:rPr lang="en-US" b="1" dirty="0">
                <a:latin typeface="Arial" panose="020B0604020202020204" pitchFamily="34" charset="0"/>
                <a:cs typeface="Arial" panose="020B0604020202020204" pitchFamily="34" charset="0"/>
              </a:rPr>
              <a:t>Cost-Sharing / Matching Funds Requirement</a:t>
            </a:r>
          </a:p>
          <a:p>
            <a:pPr>
              <a:spcAft>
                <a:spcPts val="1200"/>
              </a:spcAft>
            </a:pPr>
            <a:r>
              <a:rPr lang="en-US" dirty="0">
                <a:latin typeface="Arial" panose="020B0604020202020204" pitchFamily="34" charset="0"/>
                <a:cs typeface="Arial" panose="020B0604020202020204" pitchFamily="34" charset="0"/>
              </a:rPr>
              <a:t>Grant assistance is limited to the following percentages of eligible project costs: </a:t>
            </a:r>
          </a:p>
          <a:p>
            <a:pPr marL="285750" indent="-285750">
              <a:lnSpc>
                <a:spcPct val="100000"/>
              </a:lnSpc>
              <a:spcBef>
                <a:spcPts val="0"/>
              </a:spcBef>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75% when the proposed project is located in a rural community with a population of 5,000 or less and MHI of the population to be served is below the higher of the poverty line or 60% of State nonmetro MHI</a:t>
            </a:r>
          </a:p>
          <a:p>
            <a:pPr marL="285750" indent="-285750">
              <a:lnSpc>
                <a:spcPct val="100000"/>
              </a:lnSpc>
              <a:spcBef>
                <a:spcPts val="0"/>
              </a:spcBef>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55% when the proposed project is located in a rural community with a population of 12,000 or less and MHI of the population to be served is below the higher of the poverty line or 70% of State nonmetro MHI</a:t>
            </a:r>
          </a:p>
          <a:p>
            <a:pPr marL="285750" indent="-285750">
              <a:lnSpc>
                <a:spcPct val="100000"/>
              </a:lnSpc>
              <a:spcBef>
                <a:spcPts val="0"/>
              </a:spcBef>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35% when the proposed project is located in a rural community with a population of 20,000 or less and MHI of the population to be served is below the higher of the poverty line or 80% of State nonmetro MHI</a:t>
            </a:r>
          </a:p>
          <a:p>
            <a:pPr marL="285750" indent="-285750">
              <a:lnSpc>
                <a:spcPct val="100000"/>
              </a:lnSpc>
              <a:spcBef>
                <a:spcPts val="0"/>
              </a:spcBef>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15% when the proposed project is located in a rural community with a population of 20,000 or less and MHI of the population to be served is below the higher of the poverty line or 90% of State nonmetro MHI</a:t>
            </a:r>
          </a:p>
          <a:p>
            <a:endParaRPr lang="en-US" dirty="0"/>
          </a:p>
        </p:txBody>
      </p:sp>
      <p:sp>
        <p:nvSpPr>
          <p:cNvPr id="3" name="Title 2">
            <a:extLst>
              <a:ext uri="{FF2B5EF4-FFF2-40B4-BE49-F238E27FC236}">
                <a16:creationId xmlns:a16="http://schemas.microsoft.com/office/drawing/2014/main" id="{236C568B-7272-4BDC-80F9-B82413B4FAD9}"/>
              </a:ext>
            </a:extLst>
          </p:cNvPr>
          <p:cNvSpPr>
            <a:spLocks noGrp="1"/>
          </p:cNvSpPr>
          <p:nvPr>
            <p:ph type="title"/>
          </p:nvPr>
        </p:nvSpPr>
        <p:spPr/>
        <p:txBody>
          <a:bodyPr/>
          <a:lstStyle/>
          <a:p>
            <a:r>
              <a:rPr lang="en-US" dirty="0"/>
              <a:t>Emergency Rural Health Care Grants</a:t>
            </a:r>
            <a:br>
              <a:rPr lang="en-US" dirty="0"/>
            </a:br>
            <a:r>
              <a:rPr lang="en-US" sz="2400" dirty="0"/>
              <a:t>Maximum Percentage of Grant – Tracks One and Two</a:t>
            </a:r>
            <a:br>
              <a:rPr lang="en-US" dirty="0"/>
            </a:br>
            <a:endParaRPr lang="en-US" dirty="0"/>
          </a:p>
        </p:txBody>
      </p:sp>
      <p:sp>
        <p:nvSpPr>
          <p:cNvPr id="4" name="Slide Number Placeholder 3">
            <a:extLst>
              <a:ext uri="{FF2B5EF4-FFF2-40B4-BE49-F238E27FC236}">
                <a16:creationId xmlns:a16="http://schemas.microsoft.com/office/drawing/2014/main" id="{5C6A0937-1BF8-424C-AD41-0EC6CC5C9FC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69517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4160A7-5439-4125-BB3F-BE4EDB136817}"/>
              </a:ext>
            </a:extLst>
          </p:cNvPr>
          <p:cNvSpPr>
            <a:spLocks noGrp="1"/>
          </p:cNvSpPr>
          <p:nvPr>
            <p:ph idx="1"/>
          </p:nvPr>
        </p:nvSpPr>
        <p:spPr>
          <a:xfrm>
            <a:off x="614680" y="2974380"/>
            <a:ext cx="10515600" cy="2215991"/>
          </a:xfrm>
        </p:spPr>
        <p:txBody>
          <a:bodyPr/>
          <a:lstStyle/>
          <a:p>
            <a:r>
              <a:rPr lang="en-US" dirty="0">
                <a:latin typeface="Arial" panose="020B0604020202020204" pitchFamily="34" charset="0"/>
                <a:cs typeface="Arial" panose="020B0604020202020204" pitchFamily="34" charset="0"/>
              </a:rPr>
              <a:t>Funding is available to eligible applicants through two tracks:</a:t>
            </a: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b="1" dirty="0">
                <a:latin typeface="Arial" panose="020B0604020202020204" pitchFamily="34" charset="0"/>
                <a:cs typeface="Arial" panose="020B0604020202020204" pitchFamily="34" charset="0"/>
              </a:rPr>
              <a:t>Track One: Recovery Grants </a:t>
            </a:r>
            <a:r>
              <a:rPr lang="en-US" dirty="0">
                <a:latin typeface="Arial" panose="020B0604020202020204" pitchFamily="34" charset="0"/>
                <a:cs typeface="Arial" panose="020B0604020202020204" pitchFamily="34" charset="0"/>
              </a:rPr>
              <a:t>provide immediate relief to address economic conditions arising from the COVID-19 emergency; Grants range from $25,000 - $1 million</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b="1" dirty="0">
                <a:latin typeface="Arial" panose="020B0604020202020204" pitchFamily="34" charset="0"/>
                <a:cs typeface="Arial" panose="020B0604020202020204" pitchFamily="34" charset="0"/>
              </a:rPr>
              <a:t>Track Two: Impact Grants </a:t>
            </a:r>
            <a:r>
              <a:rPr lang="en-US" dirty="0">
                <a:latin typeface="Arial" panose="020B0604020202020204" pitchFamily="34" charset="0"/>
                <a:cs typeface="Arial" panose="020B0604020202020204" pitchFamily="34" charset="0"/>
              </a:rPr>
              <a:t>advance ideas and solutions to solve regional health care problems to support the long-term sustainability of rural health; Grants range from $5 million to $10 million</a:t>
            </a:r>
          </a:p>
          <a:p>
            <a:endParaRPr lang="en-US" dirty="0"/>
          </a:p>
        </p:txBody>
      </p:sp>
      <p:sp>
        <p:nvSpPr>
          <p:cNvPr id="3" name="Title 2">
            <a:extLst>
              <a:ext uri="{FF2B5EF4-FFF2-40B4-BE49-F238E27FC236}">
                <a16:creationId xmlns:a16="http://schemas.microsoft.com/office/drawing/2014/main" id="{CF820016-BBEE-4393-A49F-82F5D5C0EA54}"/>
              </a:ext>
            </a:extLst>
          </p:cNvPr>
          <p:cNvSpPr>
            <a:spLocks noGrp="1"/>
          </p:cNvSpPr>
          <p:nvPr>
            <p:ph type="title"/>
          </p:nvPr>
        </p:nvSpPr>
        <p:spPr/>
        <p:txBody>
          <a:bodyPr/>
          <a:lstStyle/>
          <a:p>
            <a:r>
              <a:rPr lang="en-US" dirty="0"/>
              <a:t>Emergency Rural Health Care Grants</a:t>
            </a:r>
            <a:br>
              <a:rPr lang="en-US" dirty="0"/>
            </a:br>
            <a:r>
              <a:rPr lang="en-US" sz="2400" dirty="0"/>
              <a:t>Use of Funds</a:t>
            </a:r>
            <a:endParaRPr lang="en-US" dirty="0"/>
          </a:p>
        </p:txBody>
      </p:sp>
      <p:sp>
        <p:nvSpPr>
          <p:cNvPr id="4" name="TextBox 3">
            <a:extLst>
              <a:ext uri="{FF2B5EF4-FFF2-40B4-BE49-F238E27FC236}">
                <a16:creationId xmlns:a16="http://schemas.microsoft.com/office/drawing/2014/main" id="{8A00DEC6-7FD9-48D7-8BE8-39F6F86D8801}"/>
              </a:ext>
            </a:extLst>
          </p:cNvPr>
          <p:cNvSpPr txBox="1"/>
          <p:nvPr/>
        </p:nvSpPr>
        <p:spPr>
          <a:xfrm>
            <a:off x="475782" y="2148581"/>
            <a:ext cx="115618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Grant funds must be used to support health care or nutritional assistance in relation to the COVID-19 pandemic</a:t>
            </a:r>
          </a:p>
        </p:txBody>
      </p:sp>
      <p:sp>
        <p:nvSpPr>
          <p:cNvPr id="5" name="Slide Number Placeholder 4">
            <a:extLst>
              <a:ext uri="{FF2B5EF4-FFF2-40B4-BE49-F238E27FC236}">
                <a16:creationId xmlns:a16="http://schemas.microsoft.com/office/drawing/2014/main" id="{4B1201AA-D2F6-40A8-AE50-5DFCF46A49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28296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FDB196B-F669-4F8B-ABE7-A6E122C3B310}"/>
              </a:ext>
            </a:extLst>
          </p:cNvPr>
          <p:cNvSpPr txBox="1">
            <a:spLocks noGrp="1"/>
          </p:cNvSpPr>
          <p:nvPr>
            <p:ph idx="1"/>
          </p:nvPr>
        </p:nvSpPr>
        <p:spPr>
          <a:xfrm>
            <a:off x="350520" y="1999933"/>
            <a:ext cx="11262360" cy="4801314"/>
          </a:xfrm>
          <a:prstGeom prst="rect">
            <a:avLst/>
          </a:prstGeom>
          <a:noFill/>
        </p:spPr>
        <p:txBody>
          <a:bodyPr wrap="square" rtlCol="0">
            <a:spAutoFit/>
          </a:bodyPr>
          <a:lstStyle/>
          <a:p>
            <a:pPr lvl="0">
              <a:spcAft>
                <a:spcPts val="1200"/>
              </a:spcAft>
            </a:pPr>
            <a:r>
              <a:rPr lang="en-US" b="1" dirty="0">
                <a:latin typeface="Arial" panose="020B0604020202020204" pitchFamily="34" charset="0"/>
                <a:cs typeface="Arial" panose="020B0604020202020204" pitchFamily="34" charset="0"/>
              </a:rPr>
              <a:t>Application Submissions:</a:t>
            </a:r>
          </a:p>
          <a:p>
            <a:pPr>
              <a:spcAft>
                <a:spcPts val="1200"/>
              </a:spcAft>
            </a:pPr>
            <a:endParaRPr lang="en-US" sz="1600" b="1" dirty="0">
              <a:latin typeface="Arial" panose="020B0604020202020204" pitchFamily="34" charset="0"/>
              <a:cs typeface="Arial" panose="020B0604020202020204" pitchFamily="34" charset="0"/>
            </a:endParaRPr>
          </a:p>
          <a:p>
            <a:pPr>
              <a:spcAft>
                <a:spcPts val="1200"/>
              </a:spcAft>
            </a:pPr>
            <a:r>
              <a:rPr lang="en-US" sz="1600" b="1" dirty="0">
                <a:latin typeface="Arial" panose="020B0604020202020204" pitchFamily="34" charset="0"/>
                <a:cs typeface="Arial" panose="020B0604020202020204" pitchFamily="34" charset="0"/>
              </a:rPr>
              <a:t>Track One: Recovery Grants</a:t>
            </a:r>
            <a:endParaRPr lang="en-US" sz="1600" dirty="0">
              <a:latin typeface="Arial" panose="020B0604020202020204" pitchFamily="34" charset="0"/>
              <a:cs typeface="Arial" panose="020B0604020202020204" pitchFamily="34" charset="0"/>
            </a:endParaRP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Submit applications to the Rural Development State Office where your project is located</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Applications will be accepted on a continual basis until funds are exhausted </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State Offices will conduct an initial review and selection of complete applications received by 4 p.m. local time on October 12, 2021</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Subsequent application reviews, rankings, and selections will occur thereafter</a:t>
            </a:r>
          </a:p>
          <a:p>
            <a:pPr>
              <a:spcAft>
                <a:spcPts val="1200"/>
              </a:spcAft>
            </a:pPr>
            <a:r>
              <a:rPr lang="en-US" sz="1600" b="1" dirty="0">
                <a:latin typeface="Arial" panose="020B0604020202020204" pitchFamily="34" charset="0"/>
                <a:cs typeface="Arial" panose="020B0604020202020204" pitchFamily="34" charset="0"/>
              </a:rPr>
              <a:t>Track Two: Impact Grants</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Submit applications to the Rural Development State Office or National Office where your organization is headquartered</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Applications must be received by the applicable RD office by 4 p.m. local time on October 12, 2021. Applications received after this date will not be considered.  </a:t>
            </a:r>
          </a:p>
          <a:p>
            <a:pPr marL="285750" indent="-285750">
              <a:spcAft>
                <a:spcPts val="600"/>
              </a:spcAft>
              <a:buFont typeface="Arial" panose="020B0604020202020204" pitchFamily="34" charset="0"/>
              <a:buChar char="•"/>
            </a:pPr>
            <a:endParaRPr lang="en-US" dirty="0"/>
          </a:p>
        </p:txBody>
      </p:sp>
      <p:sp>
        <p:nvSpPr>
          <p:cNvPr id="5" name="Title 2">
            <a:extLst>
              <a:ext uri="{FF2B5EF4-FFF2-40B4-BE49-F238E27FC236}">
                <a16:creationId xmlns:a16="http://schemas.microsoft.com/office/drawing/2014/main" id="{B59E0A1A-6C40-4214-BCAC-79D3AA82F2C5}"/>
              </a:ext>
            </a:extLst>
          </p:cNvPr>
          <p:cNvSpPr>
            <a:spLocks noGrp="1"/>
          </p:cNvSpPr>
          <p:nvPr>
            <p:ph type="title"/>
          </p:nvPr>
        </p:nvSpPr>
        <p:spPr>
          <a:xfrm>
            <a:off x="838200" y="425450"/>
            <a:ext cx="10515600" cy="1325563"/>
          </a:xfrm>
        </p:spPr>
        <p:txBody>
          <a:bodyPr/>
          <a:lstStyle/>
          <a:p>
            <a:r>
              <a:rPr lang="en-US" dirty="0"/>
              <a:t>Emergency Rural Health Care Grants</a:t>
            </a:r>
            <a:br>
              <a:rPr lang="en-US" dirty="0"/>
            </a:br>
            <a:r>
              <a:rPr lang="en-US" sz="2400" dirty="0"/>
              <a:t>Application Submissions</a:t>
            </a:r>
            <a:endParaRPr lang="en-US" dirty="0"/>
          </a:p>
        </p:txBody>
      </p:sp>
      <p:sp>
        <p:nvSpPr>
          <p:cNvPr id="2" name="Slide Number Placeholder 1">
            <a:extLst>
              <a:ext uri="{FF2B5EF4-FFF2-40B4-BE49-F238E27FC236}">
                <a16:creationId xmlns:a16="http://schemas.microsoft.com/office/drawing/2014/main" id="{0CD94AE6-15F0-4616-B86D-594F14D4FC2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73939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79DF1-5A6F-4EB4-80E0-D1F9964188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2">
            <a:extLst>
              <a:ext uri="{FF2B5EF4-FFF2-40B4-BE49-F238E27FC236}">
                <a16:creationId xmlns:a16="http://schemas.microsoft.com/office/drawing/2014/main" id="{8EB41C89-A11E-4A48-84C2-FBCE3E0BB0E0}"/>
              </a:ext>
            </a:extLst>
          </p:cNvPr>
          <p:cNvSpPr>
            <a:spLocks noGrp="1"/>
          </p:cNvSpPr>
          <p:nvPr>
            <p:ph type="title"/>
          </p:nvPr>
        </p:nvSpPr>
        <p:spPr>
          <a:xfrm>
            <a:off x="838200" y="425450"/>
            <a:ext cx="10515600" cy="1325563"/>
          </a:xfrm>
        </p:spPr>
        <p:txBody>
          <a:bodyPr>
            <a:normAutofit/>
          </a:bodyPr>
          <a:lstStyle/>
          <a:p>
            <a:r>
              <a:rPr lang="en-US" dirty="0"/>
              <a:t>Emergency Rural Health Care Grants</a:t>
            </a:r>
            <a:br>
              <a:rPr lang="en-US" sz="2000" dirty="0"/>
            </a:br>
            <a:r>
              <a:rPr lang="en-US" sz="2400" dirty="0"/>
              <a:t>Track One: Recovery Grants  - Selection Criteria</a:t>
            </a:r>
            <a:endParaRPr lang="en-US" sz="2000" dirty="0"/>
          </a:p>
        </p:txBody>
      </p:sp>
      <p:sp>
        <p:nvSpPr>
          <p:cNvPr id="6" name="Content Placeholder 1">
            <a:extLst>
              <a:ext uri="{FF2B5EF4-FFF2-40B4-BE49-F238E27FC236}">
                <a16:creationId xmlns:a16="http://schemas.microsoft.com/office/drawing/2014/main" id="{3F161E14-C85A-40F2-B598-E1FB034E8797}"/>
              </a:ext>
            </a:extLst>
          </p:cNvPr>
          <p:cNvSpPr>
            <a:spLocks noGrp="1"/>
          </p:cNvSpPr>
          <p:nvPr>
            <p:ph idx="1"/>
          </p:nvPr>
        </p:nvSpPr>
        <p:spPr>
          <a:xfrm>
            <a:off x="665480" y="2223453"/>
            <a:ext cx="10541000" cy="3831818"/>
          </a:xfrm>
        </p:spPr>
        <p:txBody>
          <a:bodyPr/>
          <a:lstStyle/>
          <a:p>
            <a:pPr>
              <a:spcAft>
                <a:spcPts val="600"/>
              </a:spcAft>
            </a:pPr>
            <a:r>
              <a:rPr lang="en-US" b="1" dirty="0">
                <a:latin typeface="Arial" panose="020B0604020202020204" pitchFamily="34" charset="0"/>
                <a:cs typeface="Arial" panose="020B0604020202020204" pitchFamily="34" charset="0"/>
              </a:rPr>
              <a:t>Track One: Recovery Grants</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Applications submitted to State Offices, link here: </a:t>
            </a:r>
            <a:r>
              <a:rPr lang="en-US" sz="1600" dirty="0">
                <a:latin typeface="Arial" panose="020B0604020202020204" pitchFamily="34" charset="0"/>
                <a:cs typeface="Arial" panose="020B0604020202020204" pitchFamily="34" charset="0"/>
                <a:hlinkClick r:id="rId3"/>
              </a:rPr>
              <a:t>https://www.rd.usda.gov/about-rd/state-offices</a:t>
            </a:r>
            <a:r>
              <a:rPr lang="en-US" sz="1600" dirty="0">
                <a:latin typeface="Arial" panose="020B0604020202020204" pitchFamily="34" charset="0"/>
                <a:cs typeface="Arial" panose="020B0604020202020204" pitchFamily="34" charset="0"/>
              </a:rPr>
              <a:t> </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Review &amp; selections at State Offices</a:t>
            </a:r>
          </a:p>
          <a:p>
            <a:pPr marL="285750" indent="-285750">
              <a:spcAft>
                <a:spcPts val="600"/>
              </a:spcAf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a:spcAft>
                <a:spcPts val="600"/>
              </a:spcAft>
            </a:pPr>
            <a:r>
              <a:rPr lang="en-US" sz="1600" b="1" dirty="0">
                <a:latin typeface="Arial" panose="020B0604020202020204" pitchFamily="34" charset="0"/>
                <a:cs typeface="Arial" panose="020B0604020202020204" pitchFamily="34" charset="0"/>
              </a:rPr>
              <a:t>Selection Criteria</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Distressed Communities</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Median household income</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Population</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COVID-19 vaccine administration or testing priority</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COVID-19 Impacts priority*</a:t>
            </a:r>
          </a:p>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Equity*</a:t>
            </a:r>
          </a:p>
          <a:p>
            <a:pPr marL="285750" indent="-285750">
              <a:spcAft>
                <a:spcPts val="600"/>
              </a:spcAf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7FB6760-AA79-48D0-BFC7-7613D8182AC4}"/>
              </a:ext>
            </a:extLst>
          </p:cNvPr>
          <p:cNvSpPr txBox="1"/>
          <p:nvPr/>
        </p:nvSpPr>
        <p:spPr>
          <a:xfrm>
            <a:off x="838200" y="6263273"/>
            <a:ext cx="955040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*For more information, visit </a:t>
            </a:r>
            <a:r>
              <a:rPr kumimoji="0" lang="en-US" sz="16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4"/>
              </a:rPr>
              <a:t>https://rd.usda.gov/prioritypoints</a:t>
            </a:r>
            <a:r>
              <a:rPr kumimoji="0" lang="en-US" sz="16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600" b="0" i="1" u="none" strike="noStrike" kern="1200" cap="none" spc="0" normalizeH="0" baseline="0" noProof="0" dirty="0">
              <a:ln>
                <a:noFill/>
              </a:ln>
              <a:solidFill>
                <a:prstClr val="black"/>
              </a:solidFill>
              <a:effectLst/>
              <a:uLnTx/>
              <a:uFillTx/>
              <a:latin typeface="Calibri"/>
              <a:ea typeface="+mn-ea"/>
              <a:cs typeface="+mn-cs"/>
            </a:endParaRPr>
          </a:p>
        </p:txBody>
      </p:sp>
      <p:pic>
        <p:nvPicPr>
          <p:cNvPr id="12" name="Picture 11" descr="A picture containing graphical user interface&#10;&#10;Description automatically generated">
            <a:extLst>
              <a:ext uri="{FF2B5EF4-FFF2-40B4-BE49-F238E27FC236}">
                <a16:creationId xmlns:a16="http://schemas.microsoft.com/office/drawing/2014/main" id="{B48F8847-E996-42EC-AB6D-7F2D9BE55E47}"/>
              </a:ext>
            </a:extLst>
          </p:cNvPr>
          <p:cNvPicPr>
            <a:picLocks noChangeAspect="1"/>
          </p:cNvPicPr>
          <p:nvPr/>
        </p:nvPicPr>
        <p:blipFill rotWithShape="1">
          <a:blip r:embed="rId5">
            <a:extLst>
              <a:ext uri="{28A0092B-C50C-407E-A947-70E740481C1C}">
                <a14:useLocalDpi xmlns:a14="http://schemas.microsoft.com/office/drawing/2010/main" val="0"/>
              </a:ext>
            </a:extLst>
          </a:blip>
          <a:srcRect r="40321"/>
          <a:stretch/>
        </p:blipFill>
        <p:spPr>
          <a:xfrm>
            <a:off x="7119232" y="3174460"/>
            <a:ext cx="4000142" cy="2880811"/>
          </a:xfrm>
          <a:prstGeom prst="rect">
            <a:avLst/>
          </a:prstGeom>
        </p:spPr>
      </p:pic>
    </p:spTree>
    <p:extLst>
      <p:ext uri="{BB962C8B-B14F-4D97-AF65-F5344CB8AC3E}">
        <p14:creationId xmlns:p14="http://schemas.microsoft.com/office/powerpoint/2010/main" val="3692167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111EC-3B73-4ECB-8DF3-448EC176BCDC}"/>
              </a:ext>
            </a:extLst>
          </p:cNvPr>
          <p:cNvSpPr>
            <a:spLocks noGrp="1"/>
          </p:cNvSpPr>
          <p:nvPr>
            <p:ph type="title"/>
          </p:nvPr>
        </p:nvSpPr>
        <p:spPr/>
        <p:txBody>
          <a:bodyPr/>
          <a:lstStyle/>
          <a:p>
            <a:r>
              <a:rPr lang="en-US" dirty="0"/>
              <a:t>Track One: Recovery Grants</a:t>
            </a:r>
          </a:p>
        </p:txBody>
      </p:sp>
      <p:sp>
        <p:nvSpPr>
          <p:cNvPr id="3" name="Slide Number Placeholder 2">
            <a:extLst>
              <a:ext uri="{FF2B5EF4-FFF2-40B4-BE49-F238E27FC236}">
                <a16:creationId xmlns:a16="http://schemas.microsoft.com/office/drawing/2014/main" id="{D125E7ED-3477-4684-A551-A66B285FEB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50228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4E78F0-B58D-924B-89B2-BF5AE4FD8877}"/>
              </a:ext>
            </a:extLst>
          </p:cNvPr>
          <p:cNvSpPr>
            <a:spLocks noGrp="1"/>
          </p:cNvSpPr>
          <p:nvPr>
            <p:ph type="title"/>
          </p:nvPr>
        </p:nvSpPr>
        <p:spPr/>
        <p:txBody>
          <a:bodyPr>
            <a:normAutofit/>
          </a:bodyPr>
          <a:lstStyle/>
          <a:p>
            <a:r>
              <a:rPr lang="en-US" sz="3600" b="1" dirty="0">
                <a:latin typeface="Arial" panose="020B0604020202020204" pitchFamily="34" charset="0"/>
                <a:cs typeface="Arial" panose="020B0604020202020204" pitchFamily="34" charset="0"/>
              </a:rPr>
              <a:t>USDA Rural Development</a:t>
            </a:r>
          </a:p>
        </p:txBody>
      </p:sp>
      <p:pic>
        <p:nvPicPr>
          <p:cNvPr id="5" name="Picture 4" descr="Photo of man crossing a small town main street.">
            <a:extLst>
              <a:ext uri="{FF2B5EF4-FFF2-40B4-BE49-F238E27FC236}">
                <a16:creationId xmlns:a16="http://schemas.microsoft.com/office/drawing/2014/main" id="{839D8901-82D0-4722-9795-68DB2107DBEB}"/>
              </a:ext>
            </a:extLst>
          </p:cNvPr>
          <p:cNvPicPr>
            <a:picLocks noChangeAspect="1"/>
          </p:cNvPicPr>
          <p:nvPr/>
        </p:nvPicPr>
        <p:blipFill rotWithShape="1">
          <a:blip r:embed="rId3"/>
          <a:srcRect b="4148"/>
          <a:stretch/>
        </p:blipFill>
        <p:spPr>
          <a:xfrm>
            <a:off x="-12941" y="1755498"/>
            <a:ext cx="9080741" cy="5102501"/>
          </a:xfrm>
          <a:prstGeom prst="rect">
            <a:avLst/>
          </a:prstGeom>
        </p:spPr>
      </p:pic>
      <p:pic>
        <p:nvPicPr>
          <p:cNvPr id="6" name="Picture 5">
            <a:extLst>
              <a:ext uri="{FF2B5EF4-FFF2-40B4-BE49-F238E27FC236}">
                <a16:creationId xmlns:a16="http://schemas.microsoft.com/office/drawing/2014/main" id="{83519099-EFBA-495D-BD7E-B1D54E83CD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9721" t="32968" r="27756" b="9534"/>
          <a:stretch>
            <a:fillRect/>
          </a:stretch>
        </p:blipFill>
        <p:spPr bwMode="auto">
          <a:xfrm>
            <a:off x="8401722" y="1750258"/>
            <a:ext cx="3790277" cy="509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7667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AEA5D0-1130-4E5B-BDD6-6314C05F9DFA}"/>
              </a:ext>
            </a:extLst>
          </p:cNvPr>
          <p:cNvSpPr>
            <a:spLocks noGrp="1"/>
          </p:cNvSpPr>
          <p:nvPr>
            <p:ph idx="1"/>
          </p:nvPr>
        </p:nvSpPr>
        <p:spPr>
          <a:xfrm>
            <a:off x="523240" y="2087463"/>
            <a:ext cx="11485880" cy="4770537"/>
          </a:xfrm>
        </p:spPr>
        <p:txBody>
          <a:bodyPr/>
          <a:lstStyle/>
          <a:p>
            <a:pPr>
              <a:spcAft>
                <a:spcPts val="1200"/>
              </a:spcAft>
            </a:pPr>
            <a:r>
              <a:rPr lang="en-US" sz="1600" b="1" dirty="0">
                <a:latin typeface="Arial" panose="020B0604020202020204" pitchFamily="34" charset="0"/>
                <a:cs typeface="Arial" panose="020B0604020202020204" pitchFamily="34" charset="0"/>
              </a:rPr>
              <a:t>Track One: Recovery </a:t>
            </a:r>
            <a:r>
              <a:rPr lang="en-US" sz="1600" dirty="0">
                <a:latin typeface="Arial" panose="020B0604020202020204" pitchFamily="34" charset="0"/>
                <a:cs typeface="Arial" panose="020B0604020202020204" pitchFamily="34" charset="0"/>
              </a:rPr>
              <a:t>funds must be used to support immediate health care needs stemming from the pandemic, to prepare for future pandemic events, or to increase access to quality health care services  </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Increase capacity for vaccine distribution (cold storage, vehicle, transportation, and other equipment expenses)</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Provide medical supplies and equipment to increase surge capacity (PPE and lab equipment)</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Reimburse for lost health care-related revenue </a:t>
            </a:r>
            <a:r>
              <a:rPr lang="en-US" sz="1600" i="1" dirty="0">
                <a:latin typeface="Arial" panose="020B0604020202020204" pitchFamily="34" charset="0"/>
                <a:cs typeface="Arial" panose="020B0604020202020204" pitchFamily="34" charset="0"/>
              </a:rPr>
              <a:t>(more on next slide)</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Increase telehealth capabilities</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Construct or renovate temporary or permanent structures to provide health care services</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Support staffing needs for vaccine administration and/or testing</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Support facility, equipment, and increased operating expenses associated with food banks and food distribution facilities</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To pay professional service fees and charges, only when necessary and only when secondary part of the grant</a:t>
            </a:r>
          </a:p>
          <a:p>
            <a:pPr marL="342900" indent="-342900">
              <a:spcAft>
                <a:spcPts val="1200"/>
              </a:spcAft>
              <a:buFont typeface="+mj-lt"/>
              <a:buAutoNum type="alphaLcParenR"/>
            </a:pPr>
            <a:r>
              <a:rPr lang="en-US" sz="1600" dirty="0">
                <a:latin typeface="Arial" panose="020B0604020202020204" pitchFamily="34" charset="0"/>
                <a:cs typeface="Arial" panose="020B0604020202020204" pitchFamily="34" charset="0"/>
              </a:rPr>
              <a:t>To pay for pre-award costs incurred between March 13, 2020 and the proposed start date</a:t>
            </a:r>
          </a:p>
          <a:p>
            <a:endParaRPr lang="en-US" dirty="0"/>
          </a:p>
        </p:txBody>
      </p:sp>
      <p:sp>
        <p:nvSpPr>
          <p:cNvPr id="3" name="Title 2">
            <a:extLst>
              <a:ext uri="{FF2B5EF4-FFF2-40B4-BE49-F238E27FC236}">
                <a16:creationId xmlns:a16="http://schemas.microsoft.com/office/drawing/2014/main" id="{86043E7A-6791-489B-8D70-29F2A27E34F6}"/>
              </a:ext>
            </a:extLst>
          </p:cNvPr>
          <p:cNvSpPr>
            <a:spLocks noGrp="1"/>
          </p:cNvSpPr>
          <p:nvPr>
            <p:ph type="title"/>
          </p:nvPr>
        </p:nvSpPr>
        <p:spPr/>
        <p:txBody>
          <a:bodyPr/>
          <a:lstStyle/>
          <a:p>
            <a:r>
              <a:rPr lang="en-US" dirty="0"/>
              <a:t>Emergency Rural Health Care Grants</a:t>
            </a:r>
            <a:br>
              <a:rPr lang="en-US" dirty="0"/>
            </a:br>
            <a:r>
              <a:rPr lang="en-US" sz="2400" dirty="0"/>
              <a:t>Track One: Recovery Grants ($25,000 min - $1 million max)</a:t>
            </a:r>
            <a:endParaRPr lang="en-US" dirty="0"/>
          </a:p>
        </p:txBody>
      </p:sp>
      <p:sp>
        <p:nvSpPr>
          <p:cNvPr id="4" name="Slide Number Placeholder 3">
            <a:extLst>
              <a:ext uri="{FF2B5EF4-FFF2-40B4-BE49-F238E27FC236}">
                <a16:creationId xmlns:a16="http://schemas.microsoft.com/office/drawing/2014/main" id="{9A975499-1C34-4CBC-9618-994FC10D2F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99385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AEA5D0-1130-4E5B-BDD6-6314C05F9DFA}"/>
              </a:ext>
            </a:extLst>
          </p:cNvPr>
          <p:cNvSpPr>
            <a:spLocks noGrp="1"/>
          </p:cNvSpPr>
          <p:nvPr>
            <p:ph idx="1"/>
          </p:nvPr>
        </p:nvSpPr>
        <p:spPr>
          <a:xfrm>
            <a:off x="574040" y="1940560"/>
            <a:ext cx="10515600" cy="4955203"/>
          </a:xfrm>
        </p:spPr>
        <p:txBody>
          <a:bodyPr/>
          <a:lstStyle/>
          <a:p>
            <a:r>
              <a:rPr lang="en-US" sz="1600" b="1" dirty="0">
                <a:latin typeface="Arial" panose="020B0604020202020204" pitchFamily="34" charset="0"/>
                <a:cs typeface="Arial" panose="020B0604020202020204" pitchFamily="34" charset="0"/>
              </a:rPr>
              <a:t>c) Reimburse for lost health care-related revenue</a:t>
            </a:r>
          </a:p>
          <a:p>
            <a:endParaRPr lang="en-US" sz="1600" dirty="0">
              <a:latin typeface="Arial" panose="020B0604020202020204" pitchFamily="34" charset="0"/>
              <a:cs typeface="Arial" panose="020B0604020202020204" pitchFamily="34" charset="0"/>
            </a:endParaRPr>
          </a:p>
          <a:p>
            <a:pPr marL="742950" lvl="1" indent="-285750">
              <a:spcBef>
                <a:spcPts val="60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Requires CPA certification confirming the calculation is correct; CPAs may use one of two approaches:</a:t>
            </a:r>
          </a:p>
          <a:p>
            <a:pPr marL="1257300" lvl="2" indent="-342900">
              <a:spcBef>
                <a:spcPts val="600"/>
              </a:spcBef>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Comparison of actual revenues</a:t>
            </a:r>
          </a:p>
          <a:p>
            <a:pPr marL="1257300" lvl="2" indent="-342900">
              <a:spcBef>
                <a:spcPts val="600"/>
              </a:spcBef>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Comparison of approved budget to actual revenues</a:t>
            </a:r>
          </a:p>
          <a:p>
            <a:pPr lvl="2">
              <a:spcBef>
                <a:spcPts val="600"/>
              </a:spcBef>
              <a:spcAft>
                <a:spcPts val="600"/>
              </a:spcAft>
            </a:pPr>
            <a:r>
              <a:rPr lang="en-US" sz="1600" dirty="0">
                <a:latin typeface="Arial" panose="020B0604020202020204" pitchFamily="34" charset="0"/>
                <a:cs typeface="Arial" panose="020B0604020202020204" pitchFamily="34" charset="0"/>
              </a:rPr>
              <a:t>Under both approaches, the applicant may choose the applicable time period (month, quarter, year) for the request, as long as the same time period is chosen in both years</a:t>
            </a:r>
          </a:p>
          <a:p>
            <a:pPr marL="742950" lvl="1" indent="-285750">
              <a:spcBef>
                <a:spcPts val="60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Must be health care-related</a:t>
            </a:r>
          </a:p>
          <a:p>
            <a:pPr marL="742950" lvl="1" indent="-285750">
              <a:spcBef>
                <a:spcPts val="60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Applicants may request lost revenue for any portion of time between March 13, 2020 &amp; time of application </a:t>
            </a:r>
          </a:p>
          <a:p>
            <a:pPr marL="742950" lvl="1" indent="-285750">
              <a:spcBef>
                <a:spcPts val="60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Requires CPA certification that requested lost revenues have not been reimbursed from other sources</a:t>
            </a:r>
          </a:p>
          <a:p>
            <a:pPr marL="742950" lvl="1" indent="-285750">
              <a:spcBef>
                <a:spcPts val="600"/>
              </a:spcBef>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Applicants that received federal funding for lost revenues under other programs may still be eligible under this program if the applicant can demonstrate that the other federal funding did not fully cover the lost revenue experienced and that there are no other outstanding applications for assistance to cover this lost revenue</a:t>
            </a:r>
          </a:p>
          <a:p>
            <a:endParaRPr lang="en-US" dirty="0"/>
          </a:p>
        </p:txBody>
      </p:sp>
      <p:sp>
        <p:nvSpPr>
          <p:cNvPr id="3" name="Title 2">
            <a:extLst>
              <a:ext uri="{FF2B5EF4-FFF2-40B4-BE49-F238E27FC236}">
                <a16:creationId xmlns:a16="http://schemas.microsoft.com/office/drawing/2014/main" id="{86043E7A-6791-489B-8D70-29F2A27E34F6}"/>
              </a:ext>
            </a:extLst>
          </p:cNvPr>
          <p:cNvSpPr>
            <a:spLocks noGrp="1"/>
          </p:cNvSpPr>
          <p:nvPr>
            <p:ph type="title"/>
          </p:nvPr>
        </p:nvSpPr>
        <p:spPr>
          <a:xfrm>
            <a:off x="838200" y="424695"/>
            <a:ext cx="11353800" cy="1325563"/>
          </a:xfrm>
        </p:spPr>
        <p:txBody>
          <a:bodyPr/>
          <a:lstStyle/>
          <a:p>
            <a:r>
              <a:rPr lang="en-US" dirty="0"/>
              <a:t>Emergency Rural Health Care Grants</a:t>
            </a:r>
            <a:br>
              <a:rPr lang="en-US" dirty="0"/>
            </a:br>
            <a:r>
              <a:rPr lang="en-US" sz="2400" dirty="0"/>
              <a:t>Track One: Recovery Grants  - Reimburse for lost health care-related revenue</a:t>
            </a:r>
            <a:endParaRPr lang="en-US" dirty="0"/>
          </a:p>
        </p:txBody>
      </p:sp>
      <p:sp>
        <p:nvSpPr>
          <p:cNvPr id="4" name="Slide Number Placeholder 3">
            <a:extLst>
              <a:ext uri="{FF2B5EF4-FFF2-40B4-BE49-F238E27FC236}">
                <a16:creationId xmlns:a16="http://schemas.microsoft.com/office/drawing/2014/main" id="{589FBC2A-B1FA-42E2-B97C-E8E148B21A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45502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FA0138-D1FB-465E-9164-7B37720E44DD}"/>
              </a:ext>
            </a:extLst>
          </p:cNvPr>
          <p:cNvSpPr>
            <a:spLocks noGrp="1"/>
          </p:cNvSpPr>
          <p:nvPr>
            <p:ph idx="1"/>
          </p:nvPr>
        </p:nvSpPr>
        <p:spPr>
          <a:xfrm>
            <a:off x="838200" y="1979543"/>
            <a:ext cx="10515600" cy="4278094"/>
          </a:xfrm>
        </p:spPr>
        <p:txBody>
          <a:bodyPr/>
          <a:lstStyle/>
          <a:p>
            <a:pPr lvl="0"/>
            <a:r>
              <a:rPr lang="en-US" b="1" dirty="0">
                <a:latin typeface="Arial" panose="020B0604020202020204" pitchFamily="34" charset="0"/>
                <a:cs typeface="Arial" panose="020B0604020202020204" pitchFamily="34" charset="0"/>
              </a:rPr>
              <a:t>e) Construct or renovate temporary or permanent structures to provide health care services such as testing, vaccine administration, and facility modifications </a:t>
            </a:r>
          </a:p>
          <a:p>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Examples of facilities offering health care services include: </a:t>
            </a: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 </a:t>
            </a: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742950" lvl="1" indent="-28575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Any construction work completed with grant funds under this award must meet Davis-Bacon Act conditions set forth in section 9003(f) of the Farm Security and Rural Investment Act of 2002 (7 U.S.C. 8103(f))</a:t>
            </a:r>
          </a:p>
          <a:p>
            <a:pPr marL="742950" lvl="1" indent="-28575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Note: Any pre-award construction activities must still adhere to Davis-Bacon and RD environmental requirements, etc.  </a:t>
            </a:r>
          </a:p>
          <a:p>
            <a:endParaRPr lang="en-US" dirty="0"/>
          </a:p>
        </p:txBody>
      </p:sp>
      <p:sp>
        <p:nvSpPr>
          <p:cNvPr id="3" name="Title 2">
            <a:extLst>
              <a:ext uri="{FF2B5EF4-FFF2-40B4-BE49-F238E27FC236}">
                <a16:creationId xmlns:a16="http://schemas.microsoft.com/office/drawing/2014/main" id="{445AD1BD-73A8-4B7A-98BE-82DE3EB1A67E}"/>
              </a:ext>
            </a:extLst>
          </p:cNvPr>
          <p:cNvSpPr>
            <a:spLocks noGrp="1"/>
          </p:cNvSpPr>
          <p:nvPr>
            <p:ph type="title"/>
          </p:nvPr>
        </p:nvSpPr>
        <p:spPr/>
        <p:txBody>
          <a:bodyPr>
            <a:normAutofit/>
          </a:bodyPr>
          <a:lstStyle/>
          <a:p>
            <a:r>
              <a:rPr lang="en-US" dirty="0"/>
              <a:t>Emergency Rural Health Care Grants</a:t>
            </a:r>
            <a:br>
              <a:rPr lang="en-US" sz="2000" dirty="0"/>
            </a:br>
            <a:r>
              <a:rPr lang="en-US" sz="2400" dirty="0"/>
              <a:t>Track One: Recovery Grants  - Construction or Renovation</a:t>
            </a:r>
            <a:endParaRPr lang="en-US" sz="2000" dirty="0"/>
          </a:p>
        </p:txBody>
      </p:sp>
      <p:sp>
        <p:nvSpPr>
          <p:cNvPr id="4" name="TextBox 3">
            <a:extLst>
              <a:ext uri="{FF2B5EF4-FFF2-40B4-BE49-F238E27FC236}">
                <a16:creationId xmlns:a16="http://schemas.microsoft.com/office/drawing/2014/main" id="{C5E78C23-17E1-4674-8F7C-1250B71A0C22}"/>
              </a:ext>
            </a:extLst>
          </p:cNvPr>
          <p:cNvSpPr txBox="1"/>
          <p:nvPr/>
        </p:nvSpPr>
        <p:spPr>
          <a:xfrm>
            <a:off x="1778000" y="3034655"/>
            <a:ext cx="8636000" cy="156966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health care clinics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hospitals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medical offices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outpatient facilities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mobile health clinics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behavioral health and addiction treatment centers </a:t>
            </a:r>
          </a:p>
        </p:txBody>
      </p:sp>
      <p:sp>
        <p:nvSpPr>
          <p:cNvPr id="5" name="Rectangle 4">
            <a:extLst>
              <a:ext uri="{FF2B5EF4-FFF2-40B4-BE49-F238E27FC236}">
                <a16:creationId xmlns:a16="http://schemas.microsoft.com/office/drawing/2014/main" id="{ACCC5208-7B1E-4EBD-B281-99CED75EE241}"/>
              </a:ext>
            </a:extLst>
          </p:cNvPr>
          <p:cNvSpPr/>
          <p:nvPr/>
        </p:nvSpPr>
        <p:spPr>
          <a:xfrm>
            <a:off x="6736080" y="3034655"/>
            <a:ext cx="6096000" cy="1354217"/>
          </a:xfrm>
          <a:prstGeom prst="rect">
            <a:avLst/>
          </a:prstGeom>
        </p:spPr>
        <p:txBody>
          <a:bodyPr>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assisted and skilled living facilities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rehabilitation facilities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urgent care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telehealth facilities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wellness centers</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BC2AE204-BC99-4486-8299-A5E8B9A895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45009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25749C-1DC2-4072-9181-3AB52F4FECB8}"/>
              </a:ext>
            </a:extLst>
          </p:cNvPr>
          <p:cNvSpPr>
            <a:spLocks noGrp="1"/>
          </p:cNvSpPr>
          <p:nvPr>
            <p:ph idx="1"/>
          </p:nvPr>
        </p:nvSpPr>
        <p:spPr>
          <a:xfrm>
            <a:off x="360680" y="2038632"/>
            <a:ext cx="5735320" cy="2308324"/>
          </a:xfrm>
        </p:spPr>
        <p:txBody>
          <a:bodyPr/>
          <a:lstStyle/>
          <a:p>
            <a:pPr>
              <a:spcAft>
                <a:spcPts val="1200"/>
              </a:spcAft>
            </a:pPr>
            <a:r>
              <a:rPr lang="en-US" sz="1600" b="1" dirty="0">
                <a:latin typeface="Arial" panose="020B0604020202020204" pitchFamily="34" charset="0"/>
                <a:cs typeface="Arial" panose="020B0604020202020204" pitchFamily="34" charset="0"/>
              </a:rPr>
              <a:t>What types of facilities are eligible to apply for the Track One, Recovery grants? </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Facilities must be organized as a public body, nonprofit, or federally-recognized tribe. Facilities must also provide health care services or provide nutritional assistance as a food bank or food distribution facility, although this does not have to be the sole or majority purpose of the organization.   </a:t>
            </a:r>
          </a:p>
          <a:p>
            <a:endParaRPr lang="en-US" dirty="0"/>
          </a:p>
        </p:txBody>
      </p:sp>
      <p:sp>
        <p:nvSpPr>
          <p:cNvPr id="3" name="Title 2">
            <a:extLst>
              <a:ext uri="{FF2B5EF4-FFF2-40B4-BE49-F238E27FC236}">
                <a16:creationId xmlns:a16="http://schemas.microsoft.com/office/drawing/2014/main" id="{05521559-2A81-4DA7-A57A-BB0BC2576523}"/>
              </a:ext>
            </a:extLst>
          </p:cNvPr>
          <p:cNvSpPr>
            <a:spLocks noGrp="1"/>
          </p:cNvSpPr>
          <p:nvPr>
            <p:ph type="title"/>
          </p:nvPr>
        </p:nvSpPr>
        <p:spPr/>
        <p:txBody>
          <a:bodyPr/>
          <a:lstStyle/>
          <a:p>
            <a:r>
              <a:rPr lang="en-US" dirty="0"/>
              <a:t>Emergency Rural Health Care Grants</a:t>
            </a:r>
            <a:br>
              <a:rPr lang="en-US" dirty="0"/>
            </a:br>
            <a:r>
              <a:rPr lang="en-US" sz="2400" dirty="0"/>
              <a:t>Questions</a:t>
            </a:r>
            <a:endParaRPr lang="en-US" dirty="0"/>
          </a:p>
        </p:txBody>
      </p:sp>
      <p:sp>
        <p:nvSpPr>
          <p:cNvPr id="4" name="Rectangle 3">
            <a:extLst>
              <a:ext uri="{FF2B5EF4-FFF2-40B4-BE49-F238E27FC236}">
                <a16:creationId xmlns:a16="http://schemas.microsoft.com/office/drawing/2014/main" id="{FF4DDF02-1556-42BA-AC34-1668B5252DC3}"/>
              </a:ext>
            </a:extLst>
          </p:cNvPr>
          <p:cNvSpPr/>
          <p:nvPr/>
        </p:nvSpPr>
        <p:spPr>
          <a:xfrm>
            <a:off x="6522720" y="1951732"/>
            <a:ext cx="5105400" cy="4069512"/>
          </a:xfrm>
          <a:prstGeom prst="rect">
            <a:avLst/>
          </a:prstGeom>
        </p:spPr>
        <p:txBody>
          <a:bodyPr wrap="square">
            <a:spAutoFit/>
          </a:bodyPr>
          <a:lstStyle/>
          <a:p>
            <a:pPr marL="0" marR="0" lvl="0" indent="0" algn="l" defTabSz="914400" rtl="0" eaLnBrk="1" fontAlgn="auto" latinLnBrk="0" hangingPunct="1">
              <a:lnSpc>
                <a:spcPct val="107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What types of facilities may apply for lost revenue under Track One, Recovery Grants?  </a:t>
            </a: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285750" marR="0" lvl="0" indent="-285750" algn="l" defTabSz="914400" rtl="0" eaLnBrk="1" fontAlgn="auto" latinLnBrk="0" hangingPunct="1">
              <a:lnSpc>
                <a:spcPct val="107000"/>
              </a:lnSpc>
              <a:spcBef>
                <a:spcPts val="0"/>
              </a:spcBef>
              <a:spcAft>
                <a:spcPts val="12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Grant funds must be used to support health care and nutritional assistance. The NOFA specifies that lost revenue is limited to “health care-related revenue lost during the COVID-19 pandemic.”</a:t>
            </a:r>
          </a:p>
          <a:p>
            <a:pPr marL="285750" marR="0" lvl="0" indent="-285750" algn="l" defTabSz="914400" rtl="0" eaLnBrk="1" fontAlgn="auto" latinLnBrk="0" hangingPunct="1">
              <a:lnSpc>
                <a:spcPct val="107000"/>
              </a:lnSpc>
              <a:spcBef>
                <a:spcPts val="0"/>
              </a:spcBef>
              <a:spcAft>
                <a:spcPts val="12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Organizations providing services such as assisted living, transitional housing or adult care services are limited in the funds they can request that relate to health care-related revenue only. To the extent that organizations provide services such as primary care, behavioral care, or specialty care, then they can request funding for lost revenue associated with these services only.     </a:t>
            </a:r>
          </a:p>
        </p:txBody>
      </p:sp>
      <p:pic>
        <p:nvPicPr>
          <p:cNvPr id="5" name="Picture 4" descr="Photo of entrance to a community facility such as a community center.">
            <a:extLst>
              <a:ext uri="{FF2B5EF4-FFF2-40B4-BE49-F238E27FC236}">
                <a16:creationId xmlns:a16="http://schemas.microsoft.com/office/drawing/2014/main" id="{BE7A6F2A-2019-4763-B533-390FB17912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6535" y="4064000"/>
            <a:ext cx="4803609" cy="2714897"/>
          </a:xfrm>
          <a:prstGeom prst="rect">
            <a:avLst/>
          </a:prstGeom>
        </p:spPr>
      </p:pic>
      <p:sp>
        <p:nvSpPr>
          <p:cNvPr id="6" name="Slide Number Placeholder 5">
            <a:extLst>
              <a:ext uri="{FF2B5EF4-FFF2-40B4-BE49-F238E27FC236}">
                <a16:creationId xmlns:a16="http://schemas.microsoft.com/office/drawing/2014/main" id="{47D06468-BFDE-464C-BB5F-0DD8EDB8DC8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47137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3F00D8-7C87-4CA3-8A63-BA6998310276}"/>
              </a:ext>
            </a:extLst>
          </p:cNvPr>
          <p:cNvSpPr>
            <a:spLocks noGrp="1"/>
          </p:cNvSpPr>
          <p:nvPr>
            <p:ph idx="1"/>
          </p:nvPr>
        </p:nvSpPr>
        <p:spPr>
          <a:xfrm>
            <a:off x="482600" y="2101463"/>
            <a:ext cx="6649720" cy="4585871"/>
          </a:xfrm>
        </p:spPr>
        <p:txBody>
          <a:bodyPr/>
          <a:lstStyle/>
          <a:p>
            <a:pPr>
              <a:spcAft>
                <a:spcPts val="1200"/>
              </a:spcAft>
            </a:pPr>
            <a:r>
              <a:rPr lang="en-US" sz="1600" b="1" dirty="0">
                <a:latin typeface="Arial" panose="020B0604020202020204" pitchFamily="34" charset="0"/>
                <a:cs typeface="Arial" panose="020B0604020202020204" pitchFamily="34" charset="0"/>
              </a:rPr>
              <a:t>To what extent can food bank or food pantry organizations apply for funding to cover food purchases?  </a:t>
            </a:r>
            <a:endParaRPr lang="en-US" sz="1600" dirty="0">
              <a:latin typeface="Arial" panose="020B0604020202020204" pitchFamily="34" charset="0"/>
              <a:cs typeface="Arial" panose="020B0604020202020204" pitchFamily="34" charset="0"/>
            </a:endParaRP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Food banks and food distribution facilities may apply for funding to support facility, equipment, and operating expenses that correlate to the COVID-19 pandemic and that have not been covered by other federal or state sources. </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The cost of food may be one of the largest operating expenses for a food bank. </a:t>
            </a:r>
          </a:p>
          <a:p>
            <a:pPr marL="285750" indent="-285750">
              <a:spcAft>
                <a:spcPts val="1200"/>
              </a:spcAft>
              <a:buFont typeface="Arial" panose="020B0604020202020204" pitchFamily="34" charset="0"/>
              <a:buChar char="•"/>
            </a:pPr>
            <a:r>
              <a:rPr lang="en-US" sz="1600" dirty="0">
                <a:latin typeface="Arial" panose="020B0604020202020204" pitchFamily="34" charset="0"/>
                <a:cs typeface="Arial" panose="020B0604020202020204" pitchFamily="34" charset="0"/>
              </a:rPr>
              <a:t>For the cost of food to be an eligible expense under the grant, the applicant must demonstrate the amount requested in correlation to the COVID-19 pandemic.  For example, an applicant can compare food expenses during the pandemic to the corresponding periods before the pandemic to justify the added expenses. These added expenses are eligible expenses that may be covered through the Emergency Rural Health Care Grant Program.  </a:t>
            </a:r>
          </a:p>
          <a:p>
            <a:endParaRPr lang="en-US" dirty="0"/>
          </a:p>
        </p:txBody>
      </p:sp>
      <p:sp>
        <p:nvSpPr>
          <p:cNvPr id="4" name="Title 2">
            <a:extLst>
              <a:ext uri="{FF2B5EF4-FFF2-40B4-BE49-F238E27FC236}">
                <a16:creationId xmlns:a16="http://schemas.microsoft.com/office/drawing/2014/main" id="{F5C5788E-20E9-458B-BF0A-2B1A8C43860E}"/>
              </a:ext>
            </a:extLst>
          </p:cNvPr>
          <p:cNvSpPr>
            <a:spLocks noGrp="1"/>
          </p:cNvSpPr>
          <p:nvPr>
            <p:ph type="title"/>
          </p:nvPr>
        </p:nvSpPr>
        <p:spPr>
          <a:xfrm>
            <a:off x="838200" y="425450"/>
            <a:ext cx="10515600" cy="1325563"/>
          </a:xfrm>
        </p:spPr>
        <p:txBody>
          <a:bodyPr/>
          <a:lstStyle/>
          <a:p>
            <a:r>
              <a:rPr lang="en-US" dirty="0"/>
              <a:t>Emergency Rural Health Care Grants</a:t>
            </a:r>
            <a:br>
              <a:rPr lang="en-US" dirty="0"/>
            </a:br>
            <a:r>
              <a:rPr lang="en-US" sz="2400" dirty="0"/>
              <a:t>Questions</a:t>
            </a:r>
            <a:endParaRPr lang="en-US" dirty="0"/>
          </a:p>
        </p:txBody>
      </p:sp>
      <p:pic>
        <p:nvPicPr>
          <p:cNvPr id="5" name="Picture 4" descr="A picture containing indoor, person, person, table&#10;&#10;Description automatically generated">
            <a:extLst>
              <a:ext uri="{FF2B5EF4-FFF2-40B4-BE49-F238E27FC236}">
                <a16:creationId xmlns:a16="http://schemas.microsoft.com/office/drawing/2014/main" id="{78187B1E-8380-4623-9074-825EC1279A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9559" y="841287"/>
            <a:ext cx="3729841" cy="5591263"/>
          </a:xfrm>
          <a:prstGeom prst="rect">
            <a:avLst/>
          </a:prstGeom>
        </p:spPr>
      </p:pic>
      <p:sp>
        <p:nvSpPr>
          <p:cNvPr id="3" name="Slide Number Placeholder 2">
            <a:extLst>
              <a:ext uri="{FF2B5EF4-FFF2-40B4-BE49-F238E27FC236}">
                <a16:creationId xmlns:a16="http://schemas.microsoft.com/office/drawing/2014/main" id="{D6FA2182-425E-44C3-B422-0C15F89B1EA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8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15669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2A1A44-93E2-4ED4-A881-ED918C2BD7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Title 3">
            <a:extLst>
              <a:ext uri="{FF2B5EF4-FFF2-40B4-BE49-F238E27FC236}">
                <a16:creationId xmlns:a16="http://schemas.microsoft.com/office/drawing/2014/main" id="{5DA9858B-BF60-49B5-BAD5-E9526B854D33}"/>
              </a:ext>
            </a:extLst>
          </p:cNvPr>
          <p:cNvSpPr>
            <a:spLocks noGrp="1"/>
          </p:cNvSpPr>
          <p:nvPr>
            <p:ph type="title"/>
          </p:nvPr>
        </p:nvSpPr>
        <p:spPr/>
        <p:txBody>
          <a:bodyPr/>
          <a:lstStyle/>
          <a:p>
            <a:r>
              <a:rPr lang="en-US" dirty="0"/>
              <a:t>Emergency Rural Health Care Grants</a:t>
            </a:r>
            <a:br>
              <a:rPr lang="en-US" dirty="0"/>
            </a:br>
            <a:r>
              <a:rPr lang="en-US" sz="2400" dirty="0"/>
              <a:t>Track One: How to Apply</a:t>
            </a:r>
            <a:endParaRPr lang="en-US" dirty="0"/>
          </a:p>
        </p:txBody>
      </p:sp>
      <p:pic>
        <p:nvPicPr>
          <p:cNvPr id="6" name="Picture 5">
            <a:extLst>
              <a:ext uri="{FF2B5EF4-FFF2-40B4-BE49-F238E27FC236}">
                <a16:creationId xmlns:a16="http://schemas.microsoft.com/office/drawing/2014/main" id="{E33E7958-2F89-4B46-BA30-19BB9E43125D}"/>
              </a:ext>
            </a:extLst>
          </p:cNvPr>
          <p:cNvPicPr>
            <a:picLocks noChangeAspect="1"/>
          </p:cNvPicPr>
          <p:nvPr/>
        </p:nvPicPr>
        <p:blipFill rotWithShape="1">
          <a:blip r:embed="rId3"/>
          <a:srcRect l="17301" t="32948" r="60058" b="31013"/>
          <a:stretch/>
        </p:blipFill>
        <p:spPr>
          <a:xfrm>
            <a:off x="0" y="1926867"/>
            <a:ext cx="8056880" cy="3606800"/>
          </a:xfrm>
          <a:prstGeom prst="rect">
            <a:avLst/>
          </a:prstGeom>
        </p:spPr>
      </p:pic>
      <p:pic>
        <p:nvPicPr>
          <p:cNvPr id="8" name="Picture 7">
            <a:extLst>
              <a:ext uri="{FF2B5EF4-FFF2-40B4-BE49-F238E27FC236}">
                <a16:creationId xmlns:a16="http://schemas.microsoft.com/office/drawing/2014/main" id="{A186C35F-8909-497B-9209-70B6B55A0C90}"/>
              </a:ext>
            </a:extLst>
          </p:cNvPr>
          <p:cNvPicPr>
            <a:picLocks noChangeAspect="1"/>
          </p:cNvPicPr>
          <p:nvPr/>
        </p:nvPicPr>
        <p:blipFill rotWithShape="1">
          <a:blip r:embed="rId4"/>
          <a:srcRect l="14620" t="15484" r="65443" b="8228"/>
          <a:stretch/>
        </p:blipFill>
        <p:spPr>
          <a:xfrm>
            <a:off x="7653888" y="944879"/>
            <a:ext cx="4428024" cy="4765397"/>
          </a:xfrm>
          <a:prstGeom prst="rect">
            <a:avLst/>
          </a:prstGeom>
          <a:ln>
            <a:solidFill>
              <a:schemeClr val="tx2">
                <a:lumMod val="50000"/>
              </a:schemeClr>
            </a:solidFill>
          </a:ln>
        </p:spPr>
      </p:pic>
      <p:sp>
        <p:nvSpPr>
          <p:cNvPr id="9" name="TextBox 8">
            <a:extLst>
              <a:ext uri="{FF2B5EF4-FFF2-40B4-BE49-F238E27FC236}">
                <a16:creationId xmlns:a16="http://schemas.microsoft.com/office/drawing/2014/main" id="{46B9067F-4E67-42A1-8D52-0B3D8FD0F34B}"/>
              </a:ext>
            </a:extLst>
          </p:cNvPr>
          <p:cNvSpPr txBox="1"/>
          <p:nvPr/>
        </p:nvSpPr>
        <p:spPr>
          <a:xfrm>
            <a:off x="648182" y="5868365"/>
            <a:ext cx="66091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5"/>
              </a:rPr>
              <a:t>https://www.rd.usda.gov/erhc/track-one</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2893349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4D281-7FD5-4229-AE59-3758448C57D1}"/>
              </a:ext>
            </a:extLst>
          </p:cNvPr>
          <p:cNvSpPr>
            <a:spLocks noGrp="1"/>
          </p:cNvSpPr>
          <p:nvPr>
            <p:ph type="title"/>
          </p:nvPr>
        </p:nvSpPr>
        <p:spPr>
          <a:xfrm>
            <a:off x="844550" y="-301752"/>
            <a:ext cx="10686034" cy="5641848"/>
          </a:xfrm>
        </p:spPr>
        <p:txBody>
          <a:bodyPr>
            <a:normAutofit fontScale="90000"/>
          </a:bodyPr>
          <a:lstStyle/>
          <a:p>
            <a:pPr algn="ctr"/>
            <a:br>
              <a:rPr lang="en-US" sz="4800" dirty="0"/>
            </a:br>
            <a:r>
              <a:rPr lang="en-US" sz="4800" dirty="0"/>
              <a:t>How To Apply and For More Information</a:t>
            </a:r>
            <a:br>
              <a:rPr lang="en-US" sz="4800" dirty="0"/>
            </a:br>
            <a:br>
              <a:rPr lang="en-US" sz="4800" dirty="0"/>
            </a:br>
            <a:r>
              <a:rPr lang="en-US" sz="3100" dirty="0"/>
              <a:t>Community Facilities KY State Office</a:t>
            </a:r>
            <a:br>
              <a:rPr lang="en-US" sz="3100" dirty="0"/>
            </a:br>
            <a:r>
              <a:rPr lang="en-US" sz="3100" dirty="0"/>
              <a:t>USDA Rural Development</a:t>
            </a:r>
            <a:br>
              <a:rPr lang="en-US" sz="3100" dirty="0"/>
            </a:br>
            <a:r>
              <a:rPr lang="en-US" sz="3100" dirty="0"/>
              <a:t>771 Corporate Drive, Suite 200</a:t>
            </a:r>
            <a:br>
              <a:rPr lang="en-US" sz="3100" dirty="0"/>
            </a:br>
            <a:r>
              <a:rPr lang="en-US" sz="3100" dirty="0"/>
              <a:t>Lexington, KY  40503</a:t>
            </a:r>
            <a:br>
              <a:rPr lang="en-US" sz="3100" dirty="0"/>
            </a:br>
            <a:r>
              <a:rPr lang="en-US" sz="3100" dirty="0"/>
              <a:t>859-224-7336</a:t>
            </a:r>
            <a:br>
              <a:rPr lang="en-US" sz="3100" dirty="0"/>
            </a:br>
            <a:br>
              <a:rPr lang="en-US" sz="2800" dirty="0"/>
            </a:br>
            <a:r>
              <a:rPr lang="en-US" sz="2400" dirty="0">
                <a:hlinkClick r:id="rId3"/>
              </a:rPr>
              <a:t>Rhonda.Logan@usda.gov</a:t>
            </a:r>
            <a:r>
              <a:rPr lang="en-US" sz="2400" dirty="0"/>
              <a:t>   859-224-7415</a:t>
            </a:r>
            <a:br>
              <a:rPr lang="en-US" sz="2400" dirty="0"/>
            </a:br>
            <a:r>
              <a:rPr lang="en-US" sz="2400" dirty="0">
                <a:hlinkClick r:id="rId4"/>
              </a:rPr>
              <a:t>Kimberly.Mccay@usda.gov</a:t>
            </a:r>
            <a:r>
              <a:rPr lang="en-US" sz="2400" dirty="0"/>
              <a:t> 859-224-7673</a:t>
            </a:r>
            <a:br>
              <a:rPr lang="en-US" sz="2400" dirty="0"/>
            </a:br>
            <a:br>
              <a:rPr lang="en-US" sz="2400" dirty="0"/>
            </a:br>
            <a:r>
              <a:rPr lang="en-US" sz="2400" dirty="0"/>
              <a:t>		</a:t>
            </a:r>
            <a:br>
              <a:rPr lang="en-US" sz="2400" dirty="0"/>
            </a:br>
            <a:r>
              <a:rPr lang="en-US" sz="2400" dirty="0"/>
              <a:t>For Office Contact Information, visit:</a:t>
            </a:r>
          </a:p>
        </p:txBody>
      </p:sp>
      <p:sp>
        <p:nvSpPr>
          <p:cNvPr id="8" name="Text Placeholder 2">
            <a:extLst>
              <a:ext uri="{FF2B5EF4-FFF2-40B4-BE49-F238E27FC236}">
                <a16:creationId xmlns:a16="http://schemas.microsoft.com/office/drawing/2014/main" id="{2200B01C-1C2C-4CDF-9E10-7E73C38E8027}"/>
              </a:ext>
            </a:extLst>
          </p:cNvPr>
          <p:cNvSpPr txBox="1">
            <a:spLocks/>
          </p:cNvSpPr>
          <p:nvPr/>
        </p:nvSpPr>
        <p:spPr>
          <a:xfrm>
            <a:off x="1042416" y="4425696"/>
            <a:ext cx="10058400" cy="24323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7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sz="1800" dirty="0">
              <a:hlinkClick r:id="rId5">
                <a:extLst>
                  <a:ext uri="{A12FA001-AC4F-418D-AE19-62706E023703}">
                    <ahyp:hlinkClr xmlns:ahyp="http://schemas.microsoft.com/office/drawing/2018/hyperlinkcolor" val="tx"/>
                  </a:ext>
                </a:extLst>
              </a:hlinkClick>
            </a:endParaRPr>
          </a:p>
          <a:p>
            <a:pPr algn="ctr"/>
            <a:endParaRPr lang="en-US" sz="2800" dirty="0">
              <a:hlinkClick r:id="rId5">
                <a:extLst>
                  <a:ext uri="{A12FA001-AC4F-418D-AE19-62706E023703}">
                    <ahyp:hlinkClr xmlns:ahyp="http://schemas.microsoft.com/office/drawing/2018/hyperlinkcolor" val="tx"/>
                  </a:ext>
                </a:extLst>
              </a:hlinkClick>
            </a:endParaRPr>
          </a:p>
          <a:p>
            <a:pPr algn="ctr"/>
            <a:r>
              <a:rPr lang="en-US" sz="2800" dirty="0">
                <a:hlinkClick r:id="rId5">
                  <a:extLst>
                    <a:ext uri="{A12FA001-AC4F-418D-AE19-62706E023703}">
                      <ahyp:hlinkClr xmlns:ahyp="http://schemas.microsoft.com/office/drawing/2018/hyperlinkcolor" val="tx"/>
                    </a:ext>
                  </a:extLst>
                </a:hlinkClick>
              </a:rPr>
              <a:t>https://www.rd.usda.gov/contact-us/state-offices/ky</a:t>
            </a:r>
            <a:endParaRPr lang="en-US" sz="2800" dirty="0"/>
          </a:p>
          <a:p>
            <a:endParaRPr lang="en-US" dirty="0"/>
          </a:p>
        </p:txBody>
      </p:sp>
    </p:spTree>
    <p:extLst>
      <p:ext uri="{BB962C8B-B14F-4D97-AF65-F5344CB8AC3E}">
        <p14:creationId xmlns:p14="http://schemas.microsoft.com/office/powerpoint/2010/main" val="114978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28A0F-48C7-42D3-9A66-E52EFCAEE83C}"/>
              </a:ext>
            </a:extLst>
          </p:cNvPr>
          <p:cNvSpPr>
            <a:spLocks noGrp="1"/>
          </p:cNvSpPr>
          <p:nvPr>
            <p:ph type="title"/>
          </p:nvPr>
        </p:nvSpPr>
        <p:spPr>
          <a:xfrm>
            <a:off x="831850" y="82296"/>
            <a:ext cx="10515600" cy="3685031"/>
          </a:xfrm>
        </p:spPr>
        <p:txBody>
          <a:bodyPr>
            <a:normAutofit/>
          </a:bodyPr>
          <a:lstStyle/>
          <a:p>
            <a:pPr algn="ctr"/>
            <a:r>
              <a:rPr lang="en-US" sz="4800" dirty="0"/>
              <a:t>Thank You	</a:t>
            </a:r>
          </a:p>
        </p:txBody>
      </p:sp>
    </p:spTree>
    <p:extLst>
      <p:ext uri="{BB962C8B-B14F-4D97-AF65-F5344CB8AC3E}">
        <p14:creationId xmlns:p14="http://schemas.microsoft.com/office/powerpoint/2010/main" val="71809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F7FE42-F256-46B1-8777-B4755E090CEC}"/>
              </a:ext>
            </a:extLst>
          </p:cNvPr>
          <p:cNvSpPr>
            <a:spLocks noGrp="1"/>
          </p:cNvSpPr>
          <p:nvPr>
            <p:ph type="title"/>
          </p:nvPr>
        </p:nvSpPr>
        <p:spPr/>
        <p:txBody>
          <a:bodyPr>
            <a:normAutofit fontScale="90000"/>
          </a:bodyPr>
          <a:lstStyle/>
          <a:p>
            <a:pPr algn="ctr"/>
            <a:r>
              <a:rPr lang="en-US" dirty="0"/>
              <a:t>We’re here to help!</a:t>
            </a:r>
            <a:br>
              <a:rPr lang="en-US" dirty="0"/>
            </a:br>
            <a:br>
              <a:rPr lang="en-US" dirty="0"/>
            </a:br>
            <a:r>
              <a:rPr lang="en-US" dirty="0"/>
              <a:t>Kentucky Rural Development Office Locations	</a:t>
            </a:r>
            <a:br>
              <a:rPr lang="en-US" dirty="0"/>
            </a:br>
            <a:r>
              <a:rPr lang="en-US" dirty="0"/>
              <a:t>	</a:t>
            </a:r>
          </a:p>
        </p:txBody>
      </p:sp>
      <p:pic>
        <p:nvPicPr>
          <p:cNvPr id="4" name="Content Placeholder 3">
            <a:extLst>
              <a:ext uri="{FF2B5EF4-FFF2-40B4-BE49-F238E27FC236}">
                <a16:creationId xmlns:a16="http://schemas.microsoft.com/office/drawing/2014/main" id="{5B1F2148-D632-42B0-8933-D2808DD523FB}"/>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1917192" y="1979613"/>
            <a:ext cx="8357616" cy="4741862"/>
          </a:xfrm>
          <a:prstGeom prst="rect">
            <a:avLst/>
          </a:prstGeom>
        </p:spPr>
      </p:pic>
    </p:spTree>
    <p:extLst>
      <p:ext uri="{BB962C8B-B14F-4D97-AF65-F5344CB8AC3E}">
        <p14:creationId xmlns:p14="http://schemas.microsoft.com/office/powerpoint/2010/main" val="325613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508E-80AB-48D9-8560-1BFC56B0E865}"/>
              </a:ext>
            </a:extLst>
          </p:cNvPr>
          <p:cNvSpPr>
            <a:spLocks noGrp="1"/>
          </p:cNvSpPr>
          <p:nvPr>
            <p:ph type="ctrTitle"/>
          </p:nvPr>
        </p:nvSpPr>
        <p:spPr>
          <a:xfrm>
            <a:off x="354720" y="1271017"/>
            <a:ext cx="3699523" cy="1645920"/>
          </a:xfrm>
        </p:spPr>
        <p:txBody>
          <a:bodyPr/>
          <a:lstStyle/>
          <a:p>
            <a:r>
              <a:rPr lang="en-US" dirty="0"/>
              <a:t>Community Facilities</a:t>
            </a:r>
          </a:p>
        </p:txBody>
      </p:sp>
      <p:sp>
        <p:nvSpPr>
          <p:cNvPr id="3" name="Subtitle 2">
            <a:extLst>
              <a:ext uri="{FF2B5EF4-FFF2-40B4-BE49-F238E27FC236}">
                <a16:creationId xmlns:a16="http://schemas.microsoft.com/office/drawing/2014/main" id="{B9162319-F277-4404-B15A-D87B8B09DA49}"/>
              </a:ext>
            </a:extLst>
          </p:cNvPr>
          <p:cNvSpPr>
            <a:spLocks noGrp="1"/>
          </p:cNvSpPr>
          <p:nvPr>
            <p:ph type="subTitle" idx="1"/>
          </p:nvPr>
        </p:nvSpPr>
        <p:spPr>
          <a:xfrm>
            <a:off x="371345" y="4041648"/>
            <a:ext cx="3699523" cy="2633472"/>
          </a:xfrm>
        </p:spPr>
        <p:txBody>
          <a:bodyPr/>
          <a:lstStyle/>
          <a:p>
            <a:r>
              <a:rPr lang="en-US" sz="2400" dirty="0"/>
              <a:t>Provide funds to develop community facilities for health, public safety, public services and other facilities for all rural Americans</a:t>
            </a:r>
            <a:r>
              <a:rPr lang="en-US" sz="2000" dirty="0"/>
              <a:t>	</a:t>
            </a:r>
          </a:p>
          <a:p>
            <a:endParaRPr lang="en-US" dirty="0"/>
          </a:p>
        </p:txBody>
      </p:sp>
    </p:spTree>
    <p:extLst>
      <p:ext uri="{BB962C8B-B14F-4D97-AF65-F5344CB8AC3E}">
        <p14:creationId xmlns:p14="http://schemas.microsoft.com/office/powerpoint/2010/main" val="53465744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AF02B-61DA-420A-B713-34D1579EDB2B}"/>
              </a:ext>
            </a:extLst>
          </p:cNvPr>
          <p:cNvSpPr>
            <a:spLocks noGrp="1"/>
          </p:cNvSpPr>
          <p:nvPr>
            <p:ph type="title"/>
          </p:nvPr>
        </p:nvSpPr>
        <p:spPr>
          <a:xfrm>
            <a:off x="838200" y="411479"/>
            <a:ext cx="10515600" cy="1161289"/>
          </a:xfrm>
        </p:spPr>
        <p:txBody>
          <a:bodyPr/>
          <a:lstStyle/>
          <a:p>
            <a:pPr algn="ctr"/>
            <a:r>
              <a:rPr lang="en-US" dirty="0"/>
              <a:t>Types of Assistance Offered by Community Programs</a:t>
            </a:r>
            <a:br>
              <a:rPr lang="en-US" dirty="0"/>
            </a:br>
            <a:r>
              <a:rPr lang="en-US" dirty="0"/>
              <a:t> </a:t>
            </a:r>
          </a:p>
        </p:txBody>
      </p:sp>
      <p:sp>
        <p:nvSpPr>
          <p:cNvPr id="3" name="Content Placeholder 2">
            <a:extLst>
              <a:ext uri="{FF2B5EF4-FFF2-40B4-BE49-F238E27FC236}">
                <a16:creationId xmlns:a16="http://schemas.microsoft.com/office/drawing/2014/main" id="{F1BBDEB8-89D1-4058-AAF1-801B77E1DF66}"/>
              </a:ext>
            </a:extLst>
          </p:cNvPr>
          <p:cNvSpPr>
            <a:spLocks noGrp="1"/>
          </p:cNvSpPr>
          <p:nvPr>
            <p:ph idx="1"/>
          </p:nvPr>
        </p:nvSpPr>
        <p:spPr/>
        <p:txBody>
          <a:bodyPr>
            <a:normAutofit/>
          </a:bodyPr>
          <a:lstStyle/>
          <a:p>
            <a:endParaRPr lang="en-US" sz="2000" dirty="0"/>
          </a:p>
          <a:p>
            <a:pPr marL="0" indent="0">
              <a:buNone/>
            </a:pPr>
            <a:endParaRPr lang="en-US" sz="2000" dirty="0"/>
          </a:p>
          <a:p>
            <a:r>
              <a:rPr lang="en-US" sz="2400" dirty="0"/>
              <a:t>Direct Loans</a:t>
            </a:r>
          </a:p>
          <a:p>
            <a:r>
              <a:rPr lang="en-US" sz="2400" dirty="0"/>
              <a:t>Guaranteed Loans</a:t>
            </a:r>
          </a:p>
          <a:p>
            <a:r>
              <a:rPr lang="en-US" sz="2400" dirty="0"/>
              <a:t>Combination of Direct and Guaranteed Loans</a:t>
            </a:r>
          </a:p>
          <a:p>
            <a:r>
              <a:rPr lang="en-US" sz="2400" dirty="0"/>
              <a:t>Grants</a:t>
            </a:r>
          </a:p>
          <a:p>
            <a:pPr marL="0" indent="0">
              <a:buNone/>
            </a:pPr>
            <a:endParaRPr lang="en-US" sz="2400" dirty="0"/>
          </a:p>
          <a:p>
            <a:pPr marL="0" indent="0" algn="ctr">
              <a:buNone/>
            </a:pPr>
            <a:r>
              <a:rPr lang="en-US" sz="2400" dirty="0"/>
              <a:t>All the options are available for both programs and </a:t>
            </a:r>
          </a:p>
          <a:p>
            <a:pPr marL="0" indent="0" algn="ctr">
              <a:buNone/>
            </a:pPr>
            <a:r>
              <a:rPr lang="en-US" sz="2400" dirty="0"/>
              <a:t>applications are accepted year round.</a:t>
            </a:r>
          </a:p>
        </p:txBody>
      </p:sp>
      <p:pic>
        <p:nvPicPr>
          <p:cNvPr id="7" name="Picture 6">
            <a:extLst>
              <a:ext uri="{FF2B5EF4-FFF2-40B4-BE49-F238E27FC236}">
                <a16:creationId xmlns:a16="http://schemas.microsoft.com/office/drawing/2014/main" id="{89006E88-3A03-4C66-9907-6DE9BE6129B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543800" y="1954286"/>
            <a:ext cx="3810000" cy="2286000"/>
          </a:xfrm>
          <a:prstGeom prst="rect">
            <a:avLst/>
          </a:prstGeom>
        </p:spPr>
      </p:pic>
    </p:spTree>
    <p:extLst>
      <p:ext uri="{BB962C8B-B14F-4D97-AF65-F5344CB8AC3E}">
        <p14:creationId xmlns:p14="http://schemas.microsoft.com/office/powerpoint/2010/main" val="3313436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12DF-9731-4A2D-AF45-A80864D6F78E}"/>
              </a:ext>
            </a:extLst>
          </p:cNvPr>
          <p:cNvSpPr>
            <a:spLocks noGrp="1"/>
          </p:cNvSpPr>
          <p:nvPr>
            <p:ph type="title"/>
          </p:nvPr>
        </p:nvSpPr>
        <p:spPr/>
        <p:txBody>
          <a:bodyPr/>
          <a:lstStyle/>
          <a:p>
            <a:pPr algn="ctr"/>
            <a:r>
              <a:rPr lang="en-US" dirty="0"/>
              <a:t>Community Facilities Eligible Applicants and Purposes</a:t>
            </a:r>
          </a:p>
        </p:txBody>
      </p:sp>
      <p:sp>
        <p:nvSpPr>
          <p:cNvPr id="5" name="Content Placeholder 4">
            <a:extLst>
              <a:ext uri="{FF2B5EF4-FFF2-40B4-BE49-F238E27FC236}">
                <a16:creationId xmlns:a16="http://schemas.microsoft.com/office/drawing/2014/main" id="{808970D1-DE4F-4B5D-89B3-B8CC7666D42D}"/>
              </a:ext>
            </a:extLst>
          </p:cNvPr>
          <p:cNvSpPr>
            <a:spLocks noGrp="1"/>
          </p:cNvSpPr>
          <p:nvPr>
            <p:ph idx="1"/>
          </p:nvPr>
        </p:nvSpPr>
        <p:spPr>
          <a:xfrm>
            <a:off x="758952" y="1993392"/>
            <a:ext cx="10594848" cy="4728082"/>
          </a:xfrm>
        </p:spPr>
        <p:txBody>
          <a:bodyPr>
            <a:normAutofit lnSpcReduction="10000"/>
          </a:bodyPr>
          <a:lstStyle/>
          <a:p>
            <a:pPr marL="0" indent="0">
              <a:buNone/>
            </a:pPr>
            <a:endParaRPr lang="en-US" sz="1600" u="sng" dirty="0">
              <a:latin typeface="Estrangelo Edessa" pitchFamily="66" charset="0"/>
              <a:cs typeface="Estrangelo Edessa" pitchFamily="66" charset="0"/>
            </a:endParaRPr>
          </a:p>
          <a:p>
            <a:pPr marL="0" indent="0">
              <a:buNone/>
            </a:pPr>
            <a:r>
              <a:rPr lang="en-US" sz="2400" b="1" dirty="0"/>
              <a:t>Eligible Applicants:</a:t>
            </a:r>
          </a:p>
          <a:p>
            <a:pPr marL="285750" indent="-285750"/>
            <a:r>
              <a:rPr lang="en-US" sz="2000" dirty="0"/>
              <a:t>Public Bodies (Municipalities and Counties)</a:t>
            </a:r>
          </a:p>
          <a:p>
            <a:pPr marL="285750" indent="-285750"/>
            <a:r>
              <a:rPr lang="en-US" sz="2000" dirty="0"/>
              <a:t>Community Based and Non-Profit Corporations</a:t>
            </a:r>
          </a:p>
          <a:p>
            <a:pPr marL="285750" indent="-285750"/>
            <a:r>
              <a:rPr lang="en-US" sz="2000" dirty="0"/>
              <a:t>Federally Recognized Tribes</a:t>
            </a:r>
          </a:p>
          <a:p>
            <a:r>
              <a:rPr lang="en-US" sz="2000" dirty="0"/>
              <a:t>Facilities must be located in rural areas, including cities and towns with no more than    20,000 residents according to the latest </a:t>
            </a:r>
            <a:r>
              <a:rPr lang="en-US" sz="2000" dirty="0">
                <a:hlinkClick r:id="rId3"/>
              </a:rPr>
              <a:t>U.S. Census Data</a:t>
            </a:r>
            <a:r>
              <a:rPr lang="en-US" sz="2000" dirty="0"/>
              <a:t> </a:t>
            </a:r>
          </a:p>
          <a:p>
            <a:pPr marL="0" indent="0">
              <a:buNone/>
            </a:pPr>
            <a:endParaRPr lang="en-US" sz="2000" dirty="0"/>
          </a:p>
          <a:p>
            <a:pPr marL="0" indent="0">
              <a:buNone/>
            </a:pPr>
            <a:r>
              <a:rPr lang="en-US" sz="2400" b="1" dirty="0"/>
              <a:t>Eligible Purposes:</a:t>
            </a:r>
          </a:p>
          <a:p>
            <a:pPr marL="285750" indent="-285750"/>
            <a:r>
              <a:rPr lang="en-US" sz="2000" dirty="0"/>
              <a:t>Health Care (Clinics, Hospitals, Nursing Homes, Rehabilitation Centers, Equipment)</a:t>
            </a:r>
          </a:p>
          <a:p>
            <a:pPr marL="285750" indent="-285750"/>
            <a:r>
              <a:rPr lang="en-US" sz="2000" dirty="0"/>
              <a:t>Public Safety (Fire Stations, Law Enforcement and Rescue Vehicles, Equipment)</a:t>
            </a:r>
          </a:p>
          <a:p>
            <a:pPr marL="285750" indent="-285750"/>
            <a:r>
              <a:rPr lang="en-US" sz="2000" dirty="0"/>
              <a:t>Public Services (Food Banks, Assisted Living Facilities, City Halls, Libraries, Community Centers and Jails) </a:t>
            </a:r>
            <a:r>
              <a:rPr lang="en-US" sz="2000" dirty="0">
                <a:latin typeface="Estrangelo Edessa" pitchFamily="66" charset="0"/>
                <a:cs typeface="Estrangelo Edessa" pitchFamily="66" charset="0"/>
              </a:rPr>
              <a:t>		</a:t>
            </a:r>
            <a:endParaRPr lang="en-US" dirty="0"/>
          </a:p>
        </p:txBody>
      </p:sp>
    </p:spTree>
    <p:extLst>
      <p:ext uri="{BB962C8B-B14F-4D97-AF65-F5344CB8AC3E}">
        <p14:creationId xmlns:p14="http://schemas.microsoft.com/office/powerpoint/2010/main" val="1652714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D59C51-8E62-402A-A839-3201BAA0BF6B}"/>
              </a:ext>
            </a:extLst>
          </p:cNvPr>
          <p:cNvSpPr>
            <a:spLocks noGrp="1"/>
          </p:cNvSpPr>
          <p:nvPr>
            <p:ph idx="1"/>
          </p:nvPr>
        </p:nvSpPr>
        <p:spPr>
          <a:xfrm>
            <a:off x="838200" y="1554480"/>
            <a:ext cx="10515600" cy="5303521"/>
          </a:xfrm>
        </p:spPr>
        <p:txBody>
          <a:bodyPr>
            <a:normAutofit fontScale="92500" lnSpcReduction="10000"/>
          </a:bodyPr>
          <a:lstStyle/>
          <a:p>
            <a:pPr marL="0" indent="0">
              <a:buNone/>
            </a:pPr>
            <a:endParaRPr lang="en-US" sz="2400" b="1" dirty="0"/>
          </a:p>
          <a:p>
            <a:pPr marL="0" indent="0">
              <a:buNone/>
            </a:pPr>
            <a:r>
              <a:rPr lang="en-US" sz="2400" b="1" dirty="0"/>
              <a:t>Loan Terms:</a:t>
            </a:r>
          </a:p>
          <a:p>
            <a:pPr marL="0" indent="0">
              <a:buNone/>
            </a:pPr>
            <a:r>
              <a:rPr lang="en-US" sz="2400" dirty="0"/>
              <a:t>Loan repayment period shall not exceed the useful life of the facility, state statute, or 40 years from the date of the bond or note, whichever is less.</a:t>
            </a:r>
          </a:p>
          <a:p>
            <a:pPr marL="0" indent="0">
              <a:buNone/>
            </a:pPr>
            <a:endParaRPr lang="en-US" sz="2400" b="1" dirty="0"/>
          </a:p>
          <a:p>
            <a:pPr marL="0" indent="0">
              <a:buNone/>
            </a:pPr>
            <a:r>
              <a:rPr lang="en-US" sz="2400" b="1" dirty="0"/>
              <a:t>Interest Rates:</a:t>
            </a:r>
          </a:p>
          <a:p>
            <a:pPr marL="0" indent="0">
              <a:buNone/>
            </a:pPr>
            <a:r>
              <a:rPr lang="en-US" sz="2400" dirty="0"/>
              <a:t>Interest rates are set quarterly based on the current market index.  The interest rate is locked in once the loan has been approved.</a:t>
            </a:r>
          </a:p>
          <a:p>
            <a:pPr marL="0" indent="0">
              <a:buNone/>
            </a:pPr>
            <a:endParaRPr lang="en-US" sz="2400" dirty="0"/>
          </a:p>
          <a:p>
            <a:pPr marL="0" indent="0">
              <a:buNone/>
            </a:pPr>
            <a:r>
              <a:rPr lang="en-US" sz="2400" dirty="0"/>
              <a:t>Current market interest rate is 2.25% (effective 7-1-21 through 9-30-21).</a:t>
            </a:r>
          </a:p>
          <a:p>
            <a:pPr marL="0" indent="0">
              <a:buNone/>
            </a:pPr>
            <a:endParaRPr lang="en-US" sz="2400" b="1" dirty="0"/>
          </a:p>
          <a:p>
            <a:pPr marL="0" indent="0">
              <a:buNone/>
            </a:pPr>
            <a:r>
              <a:rPr lang="en-US" sz="2400" b="1" dirty="0"/>
              <a:t>Grants:  </a:t>
            </a:r>
            <a:r>
              <a:rPr lang="en-US" sz="2400" dirty="0"/>
              <a:t>If grant funds are available, they can range from 15% up to 75% of eligible project costs – percentage is determined by the population and the median household income of the area being served.</a:t>
            </a:r>
          </a:p>
          <a:p>
            <a:pPr marL="0" indent="0">
              <a:buNone/>
            </a:pPr>
            <a:endParaRPr lang="en-US" sz="2400" b="1" dirty="0"/>
          </a:p>
          <a:p>
            <a:endParaRPr lang="en-US" sz="2000" dirty="0"/>
          </a:p>
        </p:txBody>
      </p:sp>
      <p:sp>
        <p:nvSpPr>
          <p:cNvPr id="3" name="Title 2">
            <a:extLst>
              <a:ext uri="{FF2B5EF4-FFF2-40B4-BE49-F238E27FC236}">
                <a16:creationId xmlns:a16="http://schemas.microsoft.com/office/drawing/2014/main" id="{805A4148-DBEF-457B-8441-D40C580E4819}"/>
              </a:ext>
            </a:extLst>
          </p:cNvPr>
          <p:cNvSpPr>
            <a:spLocks noGrp="1"/>
          </p:cNvSpPr>
          <p:nvPr>
            <p:ph type="title"/>
          </p:nvPr>
        </p:nvSpPr>
        <p:spPr>
          <a:xfrm>
            <a:off x="838200" y="136527"/>
            <a:ext cx="10515600" cy="1613732"/>
          </a:xfrm>
        </p:spPr>
        <p:txBody>
          <a:bodyPr/>
          <a:lstStyle/>
          <a:p>
            <a:pPr algn="ctr"/>
            <a:r>
              <a:rPr lang="en-US" dirty="0"/>
              <a:t>Community Facilities Loans and Grants</a:t>
            </a:r>
          </a:p>
        </p:txBody>
      </p:sp>
    </p:spTree>
    <p:extLst>
      <p:ext uri="{BB962C8B-B14F-4D97-AF65-F5344CB8AC3E}">
        <p14:creationId xmlns:p14="http://schemas.microsoft.com/office/powerpoint/2010/main" val="1973508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6C728E-D796-4BE8-A678-9E9597D05036}"/>
              </a:ext>
            </a:extLst>
          </p:cNvPr>
          <p:cNvSpPr>
            <a:spLocks noGrp="1"/>
          </p:cNvSpPr>
          <p:nvPr>
            <p:ph idx="1"/>
          </p:nvPr>
        </p:nvSpPr>
        <p:spPr>
          <a:xfrm>
            <a:off x="789432" y="1933823"/>
            <a:ext cx="10515600" cy="4741931"/>
          </a:xfrm>
        </p:spPr>
        <p:txBody>
          <a:bodyPr>
            <a:normAutofit fontScale="92500" lnSpcReduction="10000"/>
          </a:bodyPr>
          <a:lstStyle/>
          <a:p>
            <a:pPr marL="0" indent="0">
              <a:buNone/>
            </a:pPr>
            <a:r>
              <a:rPr lang="en-US" dirty="0"/>
              <a:t>On Oct. 1, 2020, the One RD Guarantee Loan Initiative regulation took effect. This program provides loan guarantees to eligible private lenders to help build essential community facilities in rural areas.</a:t>
            </a:r>
          </a:p>
          <a:p>
            <a:pPr marL="0" indent="0">
              <a:buNone/>
            </a:pPr>
            <a:endParaRPr lang="en-US" dirty="0"/>
          </a:p>
          <a:p>
            <a:r>
              <a:rPr lang="en-US" dirty="0"/>
              <a:t>Rural areas including cities or towns with a population of less than 50,000 (for this initiative) based on the latest </a:t>
            </a:r>
            <a:r>
              <a:rPr lang="en-US" dirty="0">
                <a:hlinkClick r:id="rId3"/>
              </a:rPr>
              <a:t>U.S. Census Data</a:t>
            </a:r>
            <a:r>
              <a:rPr lang="en-US" dirty="0"/>
              <a:t>. </a:t>
            </a:r>
          </a:p>
          <a:p>
            <a:r>
              <a:rPr lang="en-US" dirty="0"/>
              <a:t>USDA will standardize requirements for credit reviews, loan processing, loan servicing and loss claims to help improve the customer experience for rural lenders.</a:t>
            </a:r>
          </a:p>
          <a:p>
            <a:r>
              <a:rPr lang="en-US" dirty="0"/>
              <a:t>Repayment term: useful life of the facility, state statute or 40 years, whichever is less and is negotiated between the lender/borrower, subject to USDA approval</a:t>
            </a:r>
          </a:p>
          <a:p>
            <a:r>
              <a:rPr lang="en-US" dirty="0"/>
              <a:t>Interest rates: negotiated between the lender/borrower, subject to USDA approval</a:t>
            </a:r>
          </a:p>
          <a:p>
            <a:pPr marL="0" indent="0">
              <a:buNone/>
            </a:pPr>
            <a:r>
              <a:rPr lang="en-US" dirty="0"/>
              <a:t>Under the One RD Guarantee Loan Initiative, USDA is removing regulatory barriers to make it easier for private lenders to use USDA programs to invest in rural businesses and rural economic development efforts.</a:t>
            </a:r>
          </a:p>
          <a:p>
            <a:pPr marL="0" indent="0">
              <a:buNone/>
            </a:pPr>
            <a:endParaRPr lang="en-US" dirty="0"/>
          </a:p>
          <a:p>
            <a:pPr marL="0" indent="0">
              <a:buNone/>
            </a:pPr>
            <a:r>
              <a:rPr lang="en-US" b="1" dirty="0"/>
              <a:t>For more information, visit </a:t>
            </a:r>
            <a:r>
              <a:rPr lang="en-US" b="1" dirty="0">
                <a:hlinkClick r:id="rId4"/>
              </a:rPr>
              <a:t>www.rd.usda.gov/onerdguarantee</a:t>
            </a:r>
            <a:r>
              <a:rPr lang="en-US" b="1" dirty="0"/>
              <a:t> or contact OneRDGuarantee@usda.gov</a:t>
            </a:r>
          </a:p>
          <a:p>
            <a:pPr marL="0" indent="0">
              <a:buNone/>
            </a:pPr>
            <a:endParaRPr lang="en-US" dirty="0"/>
          </a:p>
        </p:txBody>
      </p:sp>
      <p:sp>
        <p:nvSpPr>
          <p:cNvPr id="3" name="Title 2">
            <a:extLst>
              <a:ext uri="{FF2B5EF4-FFF2-40B4-BE49-F238E27FC236}">
                <a16:creationId xmlns:a16="http://schemas.microsoft.com/office/drawing/2014/main" id="{A2045DAD-3C74-464A-8A26-D2500016CC7D}"/>
              </a:ext>
            </a:extLst>
          </p:cNvPr>
          <p:cNvSpPr>
            <a:spLocks noGrp="1"/>
          </p:cNvSpPr>
          <p:nvPr>
            <p:ph type="title"/>
          </p:nvPr>
        </p:nvSpPr>
        <p:spPr/>
        <p:txBody>
          <a:bodyPr/>
          <a:lstStyle/>
          <a:p>
            <a:pPr algn="ctr"/>
            <a:r>
              <a:rPr lang="en-US" dirty="0"/>
              <a:t>One RD Guarantee Loan Initiative</a:t>
            </a:r>
            <a:br>
              <a:rPr lang="en-US" dirty="0"/>
            </a:br>
            <a:r>
              <a:rPr lang="en-US" dirty="0"/>
              <a:t>Community Facilities and Water &amp; Environmental Program Areas</a:t>
            </a:r>
          </a:p>
        </p:txBody>
      </p:sp>
    </p:spTree>
    <p:extLst>
      <p:ext uri="{BB962C8B-B14F-4D97-AF65-F5344CB8AC3E}">
        <p14:creationId xmlns:p14="http://schemas.microsoft.com/office/powerpoint/2010/main" val="521135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35E571F-DDDE-4B6B-A239-F8FD386380A5}"/>
              </a:ext>
            </a:extLst>
          </p:cNvPr>
          <p:cNvPicPr>
            <a:picLocks noGrp="1" noChangeAspect="1"/>
          </p:cNvPicPr>
          <p:nvPr>
            <p:ph idx="1"/>
          </p:nvPr>
        </p:nvPicPr>
        <p:blipFill>
          <a:blip r:embed="rId3"/>
          <a:stretch>
            <a:fillRect/>
          </a:stretch>
        </p:blipFill>
        <p:spPr>
          <a:xfrm>
            <a:off x="1554481" y="1979613"/>
            <a:ext cx="3566160" cy="4741862"/>
          </a:xfrm>
          <a:prstGeom prst="rect">
            <a:avLst/>
          </a:prstGeom>
        </p:spPr>
      </p:pic>
      <p:sp>
        <p:nvSpPr>
          <p:cNvPr id="3" name="Title 2">
            <a:extLst>
              <a:ext uri="{FF2B5EF4-FFF2-40B4-BE49-F238E27FC236}">
                <a16:creationId xmlns:a16="http://schemas.microsoft.com/office/drawing/2014/main" id="{7E0E3133-C9CE-4456-B43B-121E92CF673D}"/>
              </a:ext>
            </a:extLst>
          </p:cNvPr>
          <p:cNvSpPr>
            <a:spLocks noGrp="1"/>
          </p:cNvSpPr>
          <p:nvPr>
            <p:ph type="title"/>
          </p:nvPr>
        </p:nvSpPr>
        <p:spPr/>
        <p:txBody>
          <a:bodyPr/>
          <a:lstStyle/>
          <a:p>
            <a:pPr algn="ctr"/>
            <a:r>
              <a:rPr lang="en-US" dirty="0"/>
              <a:t>Resources Available	</a:t>
            </a:r>
          </a:p>
        </p:txBody>
      </p:sp>
      <p:sp>
        <p:nvSpPr>
          <p:cNvPr id="2" name="Rectangle 1">
            <a:extLst>
              <a:ext uri="{FF2B5EF4-FFF2-40B4-BE49-F238E27FC236}">
                <a16:creationId xmlns:a16="http://schemas.microsoft.com/office/drawing/2014/main" id="{C462BA8F-BDA3-4E97-9747-CED1E9961D9D}"/>
              </a:ext>
            </a:extLst>
          </p:cNvPr>
          <p:cNvSpPr/>
          <p:nvPr/>
        </p:nvSpPr>
        <p:spPr>
          <a:xfrm>
            <a:off x="6096000" y="2743201"/>
            <a:ext cx="5160264" cy="3108543"/>
          </a:xfrm>
          <a:prstGeom prst="rect">
            <a:avLst/>
          </a:prstGeom>
        </p:spPr>
        <p:txBody>
          <a:bodyPr wrap="square">
            <a:spAutoFit/>
          </a:bodyPr>
          <a:lstStyle/>
          <a:p>
            <a:r>
              <a:rPr lang="en-US" sz="2800" dirty="0">
                <a:hlinkClick r:id="rId4"/>
              </a:rPr>
              <a:t>https://www.rd.usda.gov/</a:t>
            </a:r>
            <a:endParaRPr lang="en-US" sz="2800" dirty="0"/>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Program resources are available online </a:t>
            </a:r>
          </a:p>
          <a:p>
            <a:r>
              <a:rPr lang="en-US" sz="2800" dirty="0">
                <a:latin typeface="Arial" panose="020B0604020202020204" pitchFamily="34" charset="0"/>
                <a:cs typeface="Arial" panose="020B0604020202020204" pitchFamily="34" charset="0"/>
              </a:rPr>
              <a:t>(forms, guidance, and certifications). </a:t>
            </a:r>
          </a:p>
          <a:p>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7319507"/>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389A4017-5C91-4C1A-85AA-2A6DD133A655}" vid="{50C4E001-5ACA-4954-8E00-1C00BB3702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Rural Development branded theme</Template>
  <TotalTime>3649</TotalTime>
  <Words>2713</Words>
  <Application>Microsoft Office PowerPoint</Application>
  <PresentationFormat>Widescreen</PresentationFormat>
  <Paragraphs>248</Paragraphs>
  <Slides>27</Slides>
  <Notes>27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27</vt:i4>
      </vt:variant>
    </vt:vector>
  </HeadingPairs>
  <TitlesOfParts>
    <vt:vector size="35" baseType="lpstr">
      <vt:lpstr>Arial</vt:lpstr>
      <vt:lpstr>Calibri</vt:lpstr>
      <vt:lpstr>Calibri Light</vt:lpstr>
      <vt:lpstr>Estrangelo Edessa</vt:lpstr>
      <vt:lpstr>Times New Roman</vt:lpstr>
      <vt:lpstr>Theme1</vt:lpstr>
      <vt:lpstr>Office Theme</vt:lpstr>
      <vt:lpstr>1_Office Theme</vt:lpstr>
      <vt:lpstr>Governor’s Local Issue Conference  Feeding your Community – Community Facilities Program  </vt:lpstr>
      <vt:lpstr>USDA Rural Development</vt:lpstr>
      <vt:lpstr>We’re here to help!  Kentucky Rural Development Office Locations   </vt:lpstr>
      <vt:lpstr>Community Facilities</vt:lpstr>
      <vt:lpstr>Types of Assistance Offered by Community Programs  </vt:lpstr>
      <vt:lpstr>Community Facilities Eligible Applicants and Purposes</vt:lpstr>
      <vt:lpstr>Community Facilities Loans and Grants</vt:lpstr>
      <vt:lpstr>One RD Guarantee Loan Initiative Community Facilities and Water &amp; Environmental Program Areas</vt:lpstr>
      <vt:lpstr>Resources Available </vt:lpstr>
      <vt:lpstr>Community Facilities Program KY FY 2021 Loan &amp; Grant Assistance</vt:lpstr>
      <vt:lpstr>Community Facilities – Food Bank Examples </vt:lpstr>
      <vt:lpstr>Emergency Rural Health Care Grants American Rescue Plan Act</vt:lpstr>
      <vt:lpstr>Emergency Rural Health Care Grants Eligible Applicants – Tracks One and Two</vt:lpstr>
      <vt:lpstr>Emergency Rural Health Care Grants Eligible Applicants – Tracks One and Two</vt:lpstr>
      <vt:lpstr>Emergency Rural Health Care Grants Maximum Percentage of Grant – Tracks One and Two </vt:lpstr>
      <vt:lpstr>Emergency Rural Health Care Grants Use of Funds</vt:lpstr>
      <vt:lpstr>Emergency Rural Health Care Grants Application Submissions</vt:lpstr>
      <vt:lpstr>Emergency Rural Health Care Grants Track One: Recovery Grants  - Selection Criteria</vt:lpstr>
      <vt:lpstr>Track One: Recovery Grants</vt:lpstr>
      <vt:lpstr>Emergency Rural Health Care Grants Track One: Recovery Grants ($25,000 min - $1 million max)</vt:lpstr>
      <vt:lpstr>Emergency Rural Health Care Grants Track One: Recovery Grants  - Reimburse for lost health care-related revenue</vt:lpstr>
      <vt:lpstr>Emergency Rural Health Care Grants Track One: Recovery Grants  - Construction or Renovation</vt:lpstr>
      <vt:lpstr>Emergency Rural Health Care Grants Questions</vt:lpstr>
      <vt:lpstr>Emergency Rural Health Care Grants Questions</vt:lpstr>
      <vt:lpstr>Emergency Rural Health Care Grants Track One: How to Apply</vt:lpstr>
      <vt:lpstr> How To Apply and For More Information  Community Facilities KY State Office USDA Rural Development 771 Corporate Drive, Suite 200 Lexington, KY  40503 859-224-7336  Rhonda.Logan@usda.gov   859-224-7415 Kimberly.Mccay@usda.gov 859-224-7673     For Office Contact Information, visit:</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Logan, Rhonda - RD - Lexington, KY</dc:creator>
  <cp:lastModifiedBy>McCay, Kimberly - RD, Lexington, KY</cp:lastModifiedBy>
  <cp:revision>279</cp:revision>
  <cp:lastPrinted>2021-08-23T16:11:17Z</cp:lastPrinted>
  <dcterms:created xsi:type="dcterms:W3CDTF">2020-08-12T17:41:56Z</dcterms:created>
  <dcterms:modified xsi:type="dcterms:W3CDTF">2021-08-23T16:22:30Z</dcterms:modified>
</cp:coreProperties>
</file>