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8" r:id="rId3"/>
    <p:sldId id="259" r:id="rId4"/>
    <p:sldId id="260" r:id="rId5"/>
    <p:sldId id="261" r:id="rId6"/>
    <p:sldId id="262" r:id="rId7"/>
    <p:sldId id="263" r:id="rId8"/>
    <p:sldId id="264" r:id="rId9"/>
    <p:sldId id="279" r:id="rId10"/>
    <p:sldId id="267" r:id="rId11"/>
    <p:sldId id="269" r:id="rId12"/>
    <p:sldId id="268" r:id="rId13"/>
    <p:sldId id="271" r:id="rId14"/>
    <p:sldId id="270" r:id="rId15"/>
    <p:sldId id="273" r:id="rId16"/>
    <p:sldId id="272" r:id="rId17"/>
    <p:sldId id="275" r:id="rId18"/>
    <p:sldId id="27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2" autoAdjust="0"/>
    <p:restoredTop sz="94660"/>
  </p:normalViewPr>
  <p:slideViewPr>
    <p:cSldViewPr snapToGrid="0">
      <p:cViewPr varScale="1">
        <p:scale>
          <a:sx n="90" d="100"/>
          <a:sy n="90" d="100"/>
        </p:scale>
        <p:origin x="3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3AA580-2131-456C-914D-7AF8C630C9F9}" type="datetimeFigureOut">
              <a:rPr lang="en-US" smtClean="0"/>
              <a:t>8/23/2021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0A8C4E-C6D1-4965-B0B1-67823239D650}" type="slidenum">
              <a:rPr lang="en-US" smtClean="0"/>
              <a:t>‹#›</a:t>
            </a:fld>
            <a:endParaRPr lang="en-US"/>
          </a:p>
        </p:txBody>
      </p:sp>
    </p:spTree>
    <p:extLst>
      <p:ext uri="{BB962C8B-B14F-4D97-AF65-F5344CB8AC3E}">
        <p14:creationId xmlns:p14="http://schemas.microsoft.com/office/powerpoint/2010/main" val="474166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B6B37-9519-4B54-ADC5-20AC3FC470B2}"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88466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DB6B37-9519-4B54-ADC5-20AC3FC470B2}"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219950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DB6B37-9519-4B54-ADC5-20AC3FC470B2}"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1246202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DB6B37-9519-4B54-ADC5-20AC3FC470B2}"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3137345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DB6B37-9519-4B54-ADC5-20AC3FC470B2}" type="datetimeFigureOut">
              <a:rPr lang="en-US" smtClean="0"/>
              <a:t>8/23/2021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1782786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DB6B37-9519-4B54-ADC5-20AC3FC470B2}"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2253544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DB6B37-9519-4B54-ADC5-20AC3FC470B2}" type="datetimeFigureOut">
              <a:rPr lang="en-US" smtClean="0"/>
              <a:t>8/23/2021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2604243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DB6B37-9519-4B54-ADC5-20AC3FC470B2}" type="datetimeFigureOut">
              <a:rPr lang="en-US" smtClean="0"/>
              <a:t>8/23/2021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2261021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DB6B37-9519-4B54-ADC5-20AC3FC470B2}" type="datetimeFigureOut">
              <a:rPr lang="en-US" smtClean="0"/>
              <a:t>8/23/2021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2473525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DB6B37-9519-4B54-ADC5-20AC3FC470B2}"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727415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DB6B37-9519-4B54-ADC5-20AC3FC470B2}" type="datetimeFigureOut">
              <a:rPr lang="en-US" smtClean="0"/>
              <a:t>8/23/2021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A9AEBD-04A4-4632-AF3D-306278800C01}" type="slidenum">
              <a:rPr lang="en-US" smtClean="0"/>
              <a:t>‹#›</a:t>
            </a:fld>
            <a:endParaRPr lang="en-US"/>
          </a:p>
        </p:txBody>
      </p:sp>
    </p:spTree>
    <p:extLst>
      <p:ext uri="{BB962C8B-B14F-4D97-AF65-F5344CB8AC3E}">
        <p14:creationId xmlns:p14="http://schemas.microsoft.com/office/powerpoint/2010/main" val="2006235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B6B37-9519-4B54-ADC5-20AC3FC470B2}" type="datetimeFigureOut">
              <a:rPr lang="en-US" smtClean="0"/>
              <a:t>8/23/2021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A9AEBD-04A4-4632-AF3D-306278800C01}" type="slidenum">
              <a:rPr lang="en-US" smtClean="0"/>
              <a:t>‹#›</a:t>
            </a:fld>
            <a:endParaRPr lang="en-US"/>
          </a:p>
        </p:txBody>
      </p:sp>
    </p:spTree>
    <p:extLst>
      <p:ext uri="{BB962C8B-B14F-4D97-AF65-F5344CB8AC3E}">
        <p14:creationId xmlns:p14="http://schemas.microsoft.com/office/powerpoint/2010/main" val="1330417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kydlgweb.ky.gov/StateGrants/16_SpecProg.cfm" TargetMode="Externa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aaronj.jones@ky.gov"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kydlgweb.ky.gov/StateGrants/16_ADF.cfm" TargetMode="Externa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aaronj.jones@ky.gov"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aaronj.jones@ky.gov"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20874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a:bodyPr>
          <a:lstStyle/>
          <a:p>
            <a:pPr marL="0" indent="0" algn="ctr">
              <a:buNone/>
            </a:pPr>
            <a:r>
              <a:rPr lang="en-US" sz="2400" b="1" dirty="0">
                <a:latin typeface="Century Schoolbook" panose="02040604050505020304" pitchFamily="18" charset="0"/>
              </a:rPr>
              <a:t>Understanding House Bill 382 Language</a:t>
            </a:r>
            <a:endParaRPr lang="en-US" sz="1600" b="1" dirty="0">
              <a:latin typeface="Century Schoolbook" panose="02040604050505020304" pitchFamily="18" charset="0"/>
            </a:endParaRPr>
          </a:p>
          <a:p>
            <a:r>
              <a:rPr lang="en-US" sz="1800" b="1" dirty="0">
                <a:latin typeface="Century Schoolbook" panose="02040604050505020304" pitchFamily="18" charset="0"/>
              </a:rPr>
              <a:t>The 2021 General Assembly enacted House Bill (HB) 382 which amended KRS 96.895 and KRS 96.905.</a:t>
            </a:r>
          </a:p>
          <a:p>
            <a:pPr marL="0" indent="0">
              <a:buNone/>
            </a:pPr>
            <a:r>
              <a:rPr lang="en-US" sz="100" b="1" dirty="0">
                <a:latin typeface="Century Schoolbook" panose="02040604050505020304" pitchFamily="18" charset="0"/>
              </a:rPr>
              <a:t>	</a:t>
            </a:r>
          </a:p>
          <a:p>
            <a:pPr lvl="2">
              <a:buFont typeface="Wingdings" panose="05000000000000000000" pitchFamily="2" charset="2"/>
              <a:buChar char="q"/>
            </a:pPr>
            <a:r>
              <a:rPr lang="en-US" sz="1800" b="1" dirty="0">
                <a:latin typeface="Century Schoolbook" panose="02040604050505020304" pitchFamily="18" charset="0"/>
              </a:rPr>
              <a:t>Special Purpose Government Entities (SPGE) are now defined as eligible recipients (IDA’s are already registered SPGE’s).</a:t>
            </a:r>
          </a:p>
          <a:p>
            <a:pPr lvl="2">
              <a:buFont typeface="Wingdings" panose="05000000000000000000" pitchFamily="2" charset="2"/>
              <a:buChar char="q"/>
            </a:pPr>
            <a:r>
              <a:rPr lang="en-US" sz="1800" b="1" dirty="0">
                <a:latin typeface="Century Schoolbook" panose="02040604050505020304" pitchFamily="18" charset="0"/>
              </a:rPr>
              <a:t>Funds shall be divided equally and distributed to among each fund-eligible county.</a:t>
            </a:r>
          </a:p>
          <a:p>
            <a:pPr lvl="2">
              <a:buFont typeface="Wingdings" panose="05000000000000000000" pitchFamily="2" charset="2"/>
              <a:buChar char="q"/>
            </a:pPr>
            <a:r>
              <a:rPr lang="en-US" sz="1800" b="1" dirty="0">
                <a:latin typeface="Century Schoolbook" panose="02040604050505020304" pitchFamily="18" charset="0"/>
              </a:rPr>
              <a:t>No longer 60-day IDA Designation deadline at beginning of the fiscal year.</a:t>
            </a:r>
          </a:p>
          <a:p>
            <a:pPr lvl="2">
              <a:buFont typeface="Wingdings" panose="05000000000000000000" pitchFamily="2" charset="2"/>
              <a:buChar char="q"/>
            </a:pPr>
            <a:r>
              <a:rPr lang="en-US" sz="1800" b="1" dirty="0">
                <a:latin typeface="Century Schoolbook" panose="02040604050505020304" pitchFamily="18" charset="0"/>
              </a:rPr>
              <a:t>Grants shall be used for economic development and job creation activities; project funds </a:t>
            </a:r>
            <a:r>
              <a:rPr lang="en-US" sz="1800" b="1" dirty="0">
                <a:highlight>
                  <a:srgbClr val="FFFF00"/>
                </a:highlight>
                <a:latin typeface="Century Schoolbook" panose="02040604050505020304" pitchFamily="18" charset="0"/>
              </a:rPr>
              <a:t>may be</a:t>
            </a:r>
            <a:r>
              <a:rPr lang="en-US" sz="1800" b="1" dirty="0">
                <a:latin typeface="Century Schoolbook" panose="02040604050505020304" pitchFamily="18" charset="0"/>
              </a:rPr>
              <a:t> used outside the jurisdiction of industrial parks.</a:t>
            </a:r>
          </a:p>
          <a:p>
            <a:pPr lvl="2">
              <a:buFont typeface="Wingdings" panose="05000000000000000000" pitchFamily="2" charset="2"/>
              <a:buChar char="q"/>
            </a:pPr>
            <a:r>
              <a:rPr lang="en-US" sz="1800" b="1" dirty="0">
                <a:latin typeface="Century Schoolbook" panose="02040604050505020304" pitchFamily="18" charset="0"/>
              </a:rPr>
              <a:t>Grants shall not be used for salaries, consulting fees or </a:t>
            </a:r>
            <a:r>
              <a:rPr lang="en-US" sz="1800" b="1" dirty="0">
                <a:highlight>
                  <a:srgbClr val="FFFF00"/>
                </a:highlight>
                <a:latin typeface="Century Schoolbook" panose="02040604050505020304" pitchFamily="18" charset="0"/>
              </a:rPr>
              <a:t>operational expenses</a:t>
            </a:r>
            <a:r>
              <a:rPr lang="en-US" sz="1800" b="1" dirty="0">
                <a:latin typeface="Century Schoolbook" panose="02040604050505020304" pitchFamily="18" charset="0"/>
              </a:rPr>
              <a:t>.</a:t>
            </a:r>
          </a:p>
          <a:p>
            <a:pPr lvl="2">
              <a:buFont typeface="Wingdings" panose="05000000000000000000" pitchFamily="2" charset="2"/>
              <a:buChar char="q"/>
            </a:pPr>
            <a:r>
              <a:rPr lang="en-US" sz="1800" b="1" dirty="0">
                <a:latin typeface="Century Schoolbook" panose="02040604050505020304" pitchFamily="18" charset="0"/>
              </a:rPr>
              <a:t>Legislative concurrence letters are now required (from each county legislator) when submitting project application. </a:t>
            </a: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9221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lnSpcReduction="10000"/>
          </a:bodyPr>
          <a:lstStyle/>
          <a:p>
            <a:pPr marL="0" indent="0" algn="ctr">
              <a:buNone/>
            </a:pPr>
            <a:r>
              <a:rPr lang="en-US" sz="2400" b="1" dirty="0">
                <a:latin typeface="Century Schoolbook" panose="02040604050505020304" pitchFamily="18" charset="0"/>
              </a:rPr>
              <a:t>How to Access RDAAP Funds</a:t>
            </a:r>
            <a:endParaRPr lang="en-US" sz="1600" b="1" dirty="0">
              <a:latin typeface="Century Schoolbook" panose="02040604050505020304" pitchFamily="18" charset="0"/>
            </a:endParaRPr>
          </a:p>
          <a:p>
            <a:r>
              <a:rPr lang="en-US" sz="1800" b="1" dirty="0">
                <a:latin typeface="Century Schoolbook" panose="02040604050505020304" pitchFamily="18" charset="0"/>
              </a:rPr>
              <a:t>County Fiscal Court is the Applicant</a:t>
            </a:r>
          </a:p>
          <a:p>
            <a:pPr lvl="1">
              <a:buFont typeface="Wingdings" panose="05000000000000000000" pitchFamily="2" charset="2"/>
              <a:buChar char="q"/>
            </a:pPr>
            <a:r>
              <a:rPr lang="en-US" sz="1800" b="1" dirty="0">
                <a:latin typeface="Century Schoolbook" panose="02040604050505020304" pitchFamily="18" charset="0"/>
              </a:rPr>
              <a:t>KRS 96.895 </a:t>
            </a:r>
            <a:r>
              <a:rPr lang="en-US" sz="1800" dirty="0">
                <a:latin typeface="Century Schoolbook" panose="02040604050505020304" pitchFamily="18" charset="0"/>
              </a:rPr>
              <a:t>requires that the legislative body of the eligible county submit an application to access the funds for an eligible project. Counties may submit joint applications.</a:t>
            </a:r>
          </a:p>
          <a:p>
            <a:pPr marL="342900" indent="-342900">
              <a:buFont typeface="+mj-lt"/>
              <a:buAutoNum type="arabicPeriod"/>
            </a:pPr>
            <a:r>
              <a:rPr lang="en-US" sz="1800" b="1" dirty="0">
                <a:latin typeface="Century Schoolbook" panose="02040604050505020304" pitchFamily="18" charset="0"/>
              </a:rPr>
              <a:t>SPGE Designation Resolution</a:t>
            </a:r>
          </a:p>
          <a:p>
            <a:pPr lvl="1">
              <a:buFont typeface="Wingdings" panose="05000000000000000000" pitchFamily="2" charset="2"/>
              <a:buChar char="q"/>
            </a:pPr>
            <a:r>
              <a:rPr lang="en-US" sz="1800" dirty="0">
                <a:latin typeface="Century Schoolbook" panose="02040604050505020304" pitchFamily="18" charset="0"/>
              </a:rPr>
              <a:t>Must be in good standing with DLG’s SPGE Branch.</a:t>
            </a:r>
          </a:p>
          <a:p>
            <a:pPr lvl="1">
              <a:buFont typeface="Wingdings" panose="05000000000000000000" pitchFamily="2" charset="2"/>
              <a:buChar char="q"/>
            </a:pPr>
            <a:r>
              <a:rPr lang="en-US" sz="1800" dirty="0">
                <a:latin typeface="Century Schoolbook" panose="02040604050505020304" pitchFamily="18" charset="0"/>
              </a:rPr>
              <a:t>Designates the SPGE to be the Recipient of funds authorized by the County Fiscal Court, SPGE Chief Executive Officer to sign the MOA, and provide all required documentation to administer the project.</a:t>
            </a:r>
          </a:p>
          <a:p>
            <a:pPr marL="342900" indent="-342900">
              <a:buAutoNum type="arabicPeriod" startAt="2"/>
            </a:pPr>
            <a:r>
              <a:rPr lang="en-US" sz="1800" b="1" dirty="0">
                <a:latin typeface="Century Schoolbook" panose="02040604050505020304" pitchFamily="18" charset="0"/>
              </a:rPr>
              <a:t>Authorizing Resolution</a:t>
            </a:r>
          </a:p>
          <a:p>
            <a:pPr lvl="1">
              <a:buFont typeface="Wingdings" panose="05000000000000000000" pitchFamily="2" charset="2"/>
              <a:buChar char="q"/>
            </a:pPr>
            <a:r>
              <a:rPr lang="en-US" sz="1800" dirty="0">
                <a:latin typeface="Century Schoolbook" panose="02040604050505020304" pitchFamily="18" charset="0"/>
              </a:rPr>
              <a:t>Authorizes both the submittal of the application and the designated SPGE to provide all required documentation to complete the project. </a:t>
            </a:r>
          </a:p>
          <a:p>
            <a:pPr marL="342900" indent="-342900">
              <a:buAutoNum type="arabicPeriod" startAt="2"/>
            </a:pPr>
            <a:r>
              <a:rPr lang="en-US" sz="1800" b="1" dirty="0">
                <a:latin typeface="Century Schoolbook" panose="02040604050505020304" pitchFamily="18" charset="0"/>
              </a:rPr>
              <a:t>Legislative Concurrence Letters (from each county’s legislator)</a:t>
            </a:r>
          </a:p>
          <a:p>
            <a:pPr marL="342900" indent="-342900">
              <a:buAutoNum type="arabicPeriod" startAt="2"/>
            </a:pPr>
            <a:r>
              <a:rPr lang="en-US" sz="1800" b="1" dirty="0">
                <a:latin typeface="Century Schoolbook" panose="02040604050505020304" pitchFamily="18" charset="0"/>
              </a:rPr>
              <a:t>Project Scope &amp; Budget</a:t>
            </a: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388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a:bodyPr>
          <a:lstStyle/>
          <a:p>
            <a:pPr marL="0" indent="0" algn="ctr">
              <a:buNone/>
            </a:pPr>
            <a:r>
              <a:rPr lang="en-US" sz="2400" b="1" dirty="0">
                <a:latin typeface="Century Schoolbook" panose="02040604050505020304" pitchFamily="18" charset="0"/>
              </a:rPr>
              <a:t>Authorizing &amp; SPGE Designation Resolution(s)</a:t>
            </a:r>
            <a:endParaRPr lang="en-US" sz="1600" b="1" dirty="0">
              <a:latin typeface="Century Schoolbook" panose="02040604050505020304" pitchFamily="18" charset="0"/>
            </a:endParaRPr>
          </a:p>
          <a:p>
            <a:pPr marL="0" indent="0" algn="ctr">
              <a:buNone/>
            </a:pPr>
            <a:endParaRPr lang="en-US" sz="1600" b="1" dirty="0">
              <a:latin typeface="Century Schoolbook" panose="02040604050505020304" pitchFamily="18" charset="0"/>
            </a:endParaRPr>
          </a:p>
          <a:p>
            <a:r>
              <a:rPr lang="en-US" sz="2000" b="1" dirty="0">
                <a:latin typeface="Century Schoolbook" panose="02040604050505020304" pitchFamily="18" charset="0"/>
              </a:rPr>
              <a:t>Identify the project name and amount being requested.</a:t>
            </a:r>
          </a:p>
          <a:p>
            <a:endParaRPr lang="en-US" sz="2000" b="1" dirty="0">
              <a:latin typeface="Century Schoolbook" panose="02040604050505020304" pitchFamily="18" charset="0"/>
            </a:endParaRPr>
          </a:p>
          <a:p>
            <a:r>
              <a:rPr lang="en-US" sz="2000" b="1" dirty="0">
                <a:latin typeface="Century Schoolbook" panose="02040604050505020304" pitchFamily="18" charset="0"/>
              </a:rPr>
              <a:t>Provide the accurate legal name of the designated SPGE.</a:t>
            </a:r>
          </a:p>
          <a:p>
            <a:pPr marL="0" indent="0">
              <a:buNone/>
            </a:pPr>
            <a:endParaRPr lang="en-US" sz="2000" b="1" dirty="0">
              <a:latin typeface="Century Schoolbook" panose="02040604050505020304" pitchFamily="18" charset="0"/>
            </a:endParaRPr>
          </a:p>
          <a:p>
            <a:r>
              <a:rPr lang="en-US" sz="2000" b="1" dirty="0">
                <a:latin typeface="Century Schoolbook" panose="02040604050505020304" pitchFamily="18" charset="0"/>
              </a:rPr>
              <a:t>One resolution may be passed for multiple projects.</a:t>
            </a:r>
          </a:p>
          <a:p>
            <a:endParaRPr lang="en-US" sz="2000" b="1" dirty="0">
              <a:latin typeface="Century Schoolbook" panose="02040604050505020304" pitchFamily="18" charset="0"/>
            </a:endParaRPr>
          </a:p>
          <a:p>
            <a:r>
              <a:rPr lang="en-US" sz="2000" b="1" dirty="0">
                <a:latin typeface="Century Schoolbook" panose="02040604050505020304" pitchFamily="18" charset="0"/>
              </a:rPr>
              <a:t>Multiple SPGE’s may be designated to be the Recipient of funds </a:t>
            </a: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9306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lnSpcReduction="10000"/>
          </a:bodyPr>
          <a:lstStyle/>
          <a:p>
            <a:pPr marL="0" indent="0" algn="ctr">
              <a:buNone/>
            </a:pPr>
            <a:r>
              <a:rPr lang="en-US" sz="2400" b="1" dirty="0">
                <a:latin typeface="Century Schoolbook" panose="02040604050505020304" pitchFamily="18" charset="0"/>
              </a:rPr>
              <a:t>Project Scope &amp; Budget</a:t>
            </a:r>
          </a:p>
          <a:p>
            <a:pPr marL="0" indent="0">
              <a:buNone/>
            </a:pPr>
            <a:r>
              <a:rPr lang="en-US" sz="1800" b="1" u="sng" dirty="0">
                <a:latin typeface="Century Schoolbook" panose="02040604050505020304" pitchFamily="18" charset="0"/>
              </a:rPr>
              <a:t>Eligible Activities</a:t>
            </a:r>
          </a:p>
          <a:p>
            <a:pPr marL="0" indent="0">
              <a:buNone/>
            </a:pPr>
            <a:r>
              <a:rPr lang="en-US" sz="1800" dirty="0">
                <a:latin typeface="Century Schoolbook" panose="02040604050505020304" pitchFamily="18" charset="0"/>
              </a:rPr>
              <a:t>Grants obtained under this program shall be used for:</a:t>
            </a:r>
          </a:p>
          <a:p>
            <a:pPr marL="0" indent="0">
              <a:buNone/>
            </a:pPr>
            <a:r>
              <a:rPr lang="en-US" sz="1800" dirty="0">
                <a:latin typeface="Century Schoolbook" panose="02040604050505020304" pitchFamily="18" charset="0"/>
              </a:rPr>
              <a:t>	1. Economic development and job creation activities </a:t>
            </a:r>
            <a:r>
              <a:rPr lang="en-US" sz="1800" strike="sngStrike" dirty="0">
                <a:highlight>
                  <a:srgbClr val="FFFF00"/>
                </a:highlight>
                <a:latin typeface="Century Schoolbook" panose="02040604050505020304" pitchFamily="18" charset="0"/>
              </a:rPr>
              <a:t>that the agency is</a:t>
            </a:r>
            <a:r>
              <a:rPr lang="en-US" sz="1800" dirty="0">
                <a:latin typeface="Century Schoolbook" panose="02040604050505020304" pitchFamily="18" charset="0"/>
              </a:rPr>
              <a:t> 			</a:t>
            </a:r>
            <a:r>
              <a:rPr lang="en-US" sz="1800" strike="sngStrike" dirty="0">
                <a:highlight>
                  <a:srgbClr val="FFFF00"/>
                </a:highlight>
                <a:latin typeface="Century Schoolbook" panose="02040604050505020304" pitchFamily="18" charset="0"/>
              </a:rPr>
              <a:t>empowered to undertake in that county</a:t>
            </a:r>
            <a:r>
              <a:rPr lang="en-US" sz="1800" dirty="0">
                <a:latin typeface="Century Schoolbook" panose="02040604050505020304" pitchFamily="18" charset="0"/>
              </a:rPr>
              <a:t>.</a:t>
            </a:r>
          </a:p>
          <a:p>
            <a:pPr marL="0" indent="0">
              <a:buNone/>
            </a:pPr>
            <a:r>
              <a:rPr lang="en-US" sz="1800" dirty="0">
                <a:latin typeface="Century Schoolbook" panose="02040604050505020304" pitchFamily="18" charset="0"/>
              </a:rPr>
              <a:t>	2. Acquiring federal, state, or private matching funds to the extent possible.</a:t>
            </a:r>
          </a:p>
          <a:p>
            <a:pPr marL="0" indent="0">
              <a:buNone/>
            </a:pPr>
            <a:r>
              <a:rPr lang="en-US" sz="1800" dirty="0">
                <a:latin typeface="Century Schoolbook" panose="02040604050505020304" pitchFamily="18" charset="0"/>
              </a:rPr>
              <a:t>	3. Debt service for approved projects </a:t>
            </a:r>
            <a:r>
              <a:rPr lang="en-US" sz="1800" i="1" dirty="0">
                <a:highlight>
                  <a:srgbClr val="FFFF00"/>
                </a:highlight>
                <a:latin typeface="Century Schoolbook" panose="02040604050505020304" pitchFamily="18" charset="0"/>
              </a:rPr>
              <a:t>that the agency is empowered to undertake in that</a:t>
            </a:r>
            <a:r>
              <a:rPr lang="en-US" sz="1800" dirty="0">
                <a:latin typeface="Century Schoolbook" panose="02040604050505020304" pitchFamily="18" charset="0"/>
              </a:rPr>
              <a:t> 	</a:t>
            </a:r>
            <a:r>
              <a:rPr lang="en-US" sz="1800" i="1" dirty="0">
                <a:highlight>
                  <a:srgbClr val="FFFF00"/>
                </a:highlight>
                <a:latin typeface="Century Schoolbook" panose="02040604050505020304" pitchFamily="18" charset="0"/>
              </a:rPr>
              <a:t>county</a:t>
            </a:r>
            <a:r>
              <a:rPr lang="en-US" sz="1800" dirty="0">
                <a:latin typeface="Century Schoolbook" panose="02040604050505020304" pitchFamily="18" charset="0"/>
              </a:rPr>
              <a:t>.</a:t>
            </a:r>
          </a:p>
          <a:p>
            <a:pPr marL="0" indent="0">
              <a:buNone/>
            </a:pPr>
            <a:r>
              <a:rPr lang="en-US" sz="1800" b="1" u="sng" dirty="0">
                <a:latin typeface="Century Schoolbook" panose="02040604050505020304" pitchFamily="18" charset="0"/>
              </a:rPr>
              <a:t>Ineligible Activities</a:t>
            </a:r>
          </a:p>
          <a:p>
            <a:pPr marL="0" indent="0">
              <a:buNone/>
            </a:pPr>
            <a:r>
              <a:rPr lang="en-US" sz="1800" dirty="0">
                <a:latin typeface="Century Schoolbook" panose="02040604050505020304" pitchFamily="18" charset="0"/>
              </a:rPr>
              <a:t>Grants obtained under this program shall not be used for: </a:t>
            </a:r>
          </a:p>
          <a:p>
            <a:pPr marL="1257300" lvl="2" indent="-342900">
              <a:buFont typeface="+mj-lt"/>
              <a:buAutoNum type="arabicPeriod"/>
            </a:pPr>
            <a:r>
              <a:rPr lang="en-US" sz="1800" dirty="0">
                <a:latin typeface="Century Schoolbook" panose="02040604050505020304" pitchFamily="18" charset="0"/>
              </a:rPr>
              <a:t>Salaries</a:t>
            </a:r>
          </a:p>
          <a:p>
            <a:pPr marL="1257300" lvl="2" indent="-342900">
              <a:buFont typeface="+mj-lt"/>
              <a:buAutoNum type="arabicPeriod"/>
            </a:pPr>
            <a:r>
              <a:rPr lang="en-US" sz="1800" dirty="0">
                <a:latin typeface="Century Schoolbook" panose="02040604050505020304" pitchFamily="18" charset="0"/>
              </a:rPr>
              <a:t>Consulting Fees</a:t>
            </a:r>
          </a:p>
          <a:p>
            <a:pPr marL="1257300" lvl="2" indent="-342900">
              <a:buFont typeface="+mj-lt"/>
              <a:buAutoNum type="arabicPeriod"/>
            </a:pPr>
            <a:r>
              <a:rPr lang="en-US" sz="1800" i="1" dirty="0">
                <a:highlight>
                  <a:srgbClr val="FFFF00"/>
                </a:highlight>
                <a:latin typeface="Century Schoolbook" panose="02040604050505020304" pitchFamily="18" charset="0"/>
              </a:rPr>
              <a:t>Operational Expenses</a:t>
            </a:r>
            <a:r>
              <a:rPr lang="en-US" sz="1600" b="1" dirty="0">
                <a:solidFill>
                  <a:schemeClr val="tx2"/>
                </a:solidFill>
                <a:latin typeface="Century Schoolbook" panose="02040604050505020304" pitchFamily="18" charset="0"/>
              </a:rPr>
              <a:t>				 </a:t>
            </a:r>
          </a:p>
          <a:p>
            <a:pPr marL="0" indent="0">
              <a:buNone/>
            </a:pPr>
            <a:endParaRPr lang="en-US" sz="2400" b="1" dirty="0">
              <a:solidFill>
                <a:schemeClr val="tx2"/>
              </a:solidFill>
              <a:latin typeface="Century Schoolbook" panose="02040604050505020304" pitchFamily="18" charset="0"/>
            </a:endParaRPr>
          </a:p>
          <a:p>
            <a:pPr marL="0" indent="0">
              <a:buNone/>
            </a:pPr>
            <a:endParaRPr lang="en-US" sz="24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4550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fontScale="92500" lnSpcReduction="10000"/>
          </a:bodyPr>
          <a:lstStyle/>
          <a:p>
            <a:pPr marL="0" indent="0" algn="ctr">
              <a:buNone/>
            </a:pPr>
            <a:r>
              <a:rPr lang="en-US" sz="2600" b="1" dirty="0">
                <a:latin typeface="Century Schoolbook" panose="02040604050505020304" pitchFamily="18" charset="0"/>
              </a:rPr>
              <a:t>Project Administration – MOA</a:t>
            </a:r>
          </a:p>
          <a:p>
            <a:pPr marL="0" indent="0">
              <a:buNone/>
            </a:pPr>
            <a:endParaRPr lang="en-US" sz="1600" b="1" dirty="0">
              <a:latin typeface="Century Schoolbook" panose="02040604050505020304" pitchFamily="18" charset="0"/>
            </a:endParaRPr>
          </a:p>
          <a:p>
            <a:r>
              <a:rPr lang="en-US" sz="2400" dirty="0">
                <a:latin typeface="Century Schoolbook" panose="02040604050505020304" pitchFamily="18" charset="0"/>
              </a:rPr>
              <a:t>Memorandum of Agreement (MOA) is prepared by DLG/OSG and sent to Recipient for signature.</a:t>
            </a:r>
          </a:p>
          <a:p>
            <a:r>
              <a:rPr lang="en-US" sz="2400" dirty="0">
                <a:latin typeface="Century Schoolbook" panose="02040604050505020304" pitchFamily="18" charset="0"/>
              </a:rPr>
              <a:t>The MOA will be sent via email to the SPGE CEO and/or project contact.</a:t>
            </a:r>
          </a:p>
          <a:p>
            <a:r>
              <a:rPr lang="en-US" sz="2400" dirty="0">
                <a:latin typeface="Century Schoolbook" panose="02040604050505020304" pitchFamily="18" charset="0"/>
              </a:rPr>
              <a:t>Once signed and returned to DLG (electronically), MOA will  be executed to completion and submitted to Finance Cabinet for final approval.</a:t>
            </a:r>
          </a:p>
          <a:p>
            <a:r>
              <a:rPr lang="en-US" sz="2400" dirty="0">
                <a:latin typeface="Century Schoolbook" panose="02040604050505020304" pitchFamily="18" charset="0"/>
              </a:rPr>
              <a:t>Timeline 10-14 days from the day DLG receives signed MOA.</a:t>
            </a:r>
          </a:p>
          <a:p>
            <a:r>
              <a:rPr lang="en-US" sz="2400" dirty="0">
                <a:latin typeface="Century Schoolbook" panose="02040604050505020304" pitchFamily="18" charset="0"/>
              </a:rPr>
              <a:t>Copy of the executed final approved MOA will be sent via email to the SPGE CEO and/or project contact.</a:t>
            </a:r>
          </a:p>
          <a:p>
            <a:endParaRPr lang="en-US" sz="1600" b="1" dirty="0">
              <a:solidFill>
                <a:schemeClr val="tx2"/>
              </a:solidFill>
              <a:latin typeface="Century Schoolbook" panose="02040604050505020304" pitchFamily="18" charset="0"/>
            </a:endParaRPr>
          </a:p>
          <a:p>
            <a:pPr marL="0" indent="0">
              <a:buNone/>
            </a:pPr>
            <a:r>
              <a:rPr lang="en-US" sz="1600" b="1" dirty="0">
                <a:solidFill>
                  <a:schemeClr val="tx2"/>
                </a:solidFill>
                <a:latin typeface="Century Schoolbook" panose="02040604050505020304" pitchFamily="18" charset="0"/>
              </a:rPr>
              <a:t>				 </a:t>
            </a:r>
          </a:p>
          <a:p>
            <a:pPr marL="0" indent="0">
              <a:buNone/>
            </a:pPr>
            <a:endParaRPr lang="en-US" sz="2400" b="1" dirty="0">
              <a:solidFill>
                <a:schemeClr val="tx2"/>
              </a:solidFill>
              <a:latin typeface="Century Schoolbook" panose="02040604050505020304" pitchFamily="18" charset="0"/>
            </a:endParaRPr>
          </a:p>
          <a:p>
            <a:pPr marL="0" indent="0">
              <a:buNone/>
            </a:pPr>
            <a:endParaRPr lang="en-US" sz="24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1170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fontScale="77500" lnSpcReduction="20000"/>
          </a:bodyPr>
          <a:lstStyle/>
          <a:p>
            <a:pPr marL="0" indent="0" algn="ctr">
              <a:buNone/>
            </a:pPr>
            <a:r>
              <a:rPr lang="en-US" sz="3100" b="1" dirty="0">
                <a:latin typeface="Century Schoolbook" panose="02040604050505020304" pitchFamily="18" charset="0"/>
              </a:rPr>
              <a:t>Project Administration – Request for Disbursement (RFD)</a:t>
            </a:r>
          </a:p>
          <a:p>
            <a:pPr marL="0" indent="0">
              <a:buNone/>
            </a:pPr>
            <a:endParaRPr lang="en-US" sz="2600" b="1" dirty="0">
              <a:latin typeface="Century Schoolbook" panose="02040604050505020304" pitchFamily="18" charset="0"/>
            </a:endParaRPr>
          </a:p>
          <a:p>
            <a:r>
              <a:rPr lang="en-US" sz="2600" dirty="0">
                <a:latin typeface="Century Schoolbook" panose="02040604050505020304" pitchFamily="18" charset="0"/>
              </a:rPr>
              <a:t>RFD form will be sent with the copy of the executed final MOA.</a:t>
            </a:r>
          </a:p>
          <a:p>
            <a:pPr marL="0" indent="0">
              <a:buNone/>
            </a:pPr>
            <a:endParaRPr lang="en-US" sz="2600" dirty="0">
              <a:latin typeface="Century Schoolbook" panose="02040604050505020304" pitchFamily="18" charset="0"/>
            </a:endParaRPr>
          </a:p>
          <a:p>
            <a:r>
              <a:rPr lang="en-US" sz="2600" dirty="0">
                <a:latin typeface="Century Schoolbook" panose="02040604050505020304" pitchFamily="18" charset="0"/>
              </a:rPr>
              <a:t>RFD should be submitted to DLG once project expenditures are ready to be paid or reimbursed.</a:t>
            </a:r>
          </a:p>
          <a:p>
            <a:pPr marL="0" indent="0">
              <a:buNone/>
            </a:pPr>
            <a:endParaRPr lang="en-US" sz="2600" dirty="0">
              <a:latin typeface="Century Schoolbook" panose="02040604050505020304" pitchFamily="18" charset="0"/>
            </a:endParaRPr>
          </a:p>
          <a:p>
            <a:r>
              <a:rPr lang="en-US" sz="2600" dirty="0">
                <a:latin typeface="Century Schoolbook" panose="02040604050505020304" pitchFamily="18" charset="0"/>
              </a:rPr>
              <a:t>Depending on the project scope, funds can be requested all at once or in increments based on invoices received.</a:t>
            </a:r>
          </a:p>
          <a:p>
            <a:pPr marL="0" indent="0">
              <a:buNone/>
            </a:pPr>
            <a:endParaRPr lang="en-US" sz="2600" dirty="0">
              <a:latin typeface="Century Schoolbook" panose="02040604050505020304" pitchFamily="18" charset="0"/>
            </a:endParaRPr>
          </a:p>
          <a:p>
            <a:r>
              <a:rPr lang="en-US" sz="2600" dirty="0">
                <a:latin typeface="Century Schoolbook" panose="02040604050505020304" pitchFamily="18" charset="0"/>
              </a:rPr>
              <a:t>SPGE CEO signs RFD.</a:t>
            </a:r>
          </a:p>
          <a:p>
            <a:pPr marL="0" indent="0">
              <a:buNone/>
            </a:pPr>
            <a:endParaRPr lang="en-US" sz="24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pPr marL="0" indent="0">
              <a:buNone/>
            </a:pPr>
            <a:r>
              <a:rPr lang="en-US" sz="1600" b="1" dirty="0">
                <a:solidFill>
                  <a:schemeClr val="tx2"/>
                </a:solidFill>
                <a:latin typeface="Century Schoolbook" panose="02040604050505020304" pitchFamily="18" charset="0"/>
              </a:rPr>
              <a:t>				 </a:t>
            </a:r>
          </a:p>
          <a:p>
            <a:pPr marL="0" indent="0">
              <a:buNone/>
            </a:pPr>
            <a:endParaRPr lang="en-US" sz="2400" b="1" dirty="0">
              <a:solidFill>
                <a:schemeClr val="tx2"/>
              </a:solidFill>
              <a:latin typeface="Century Schoolbook" panose="02040604050505020304" pitchFamily="18" charset="0"/>
            </a:endParaRPr>
          </a:p>
          <a:p>
            <a:pPr marL="0" indent="0">
              <a:buNone/>
            </a:pPr>
            <a:endParaRPr lang="en-US" sz="24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7397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fontScale="25000" lnSpcReduction="20000"/>
          </a:bodyPr>
          <a:lstStyle/>
          <a:p>
            <a:pPr marL="0" indent="0" algn="ctr">
              <a:buNone/>
            </a:pPr>
            <a:r>
              <a:rPr lang="en-US" sz="9600" b="1" dirty="0">
                <a:latin typeface="Century Schoolbook" panose="02040604050505020304" pitchFamily="18" charset="0"/>
              </a:rPr>
              <a:t>Project Administration – Annual Project Report</a:t>
            </a:r>
          </a:p>
          <a:p>
            <a:pPr marL="0" indent="0">
              <a:buNone/>
            </a:pPr>
            <a:endParaRPr lang="en-US" sz="1600" b="1" dirty="0">
              <a:latin typeface="Century Schoolbook" panose="02040604050505020304" pitchFamily="18" charset="0"/>
            </a:endParaRPr>
          </a:p>
          <a:p>
            <a:r>
              <a:rPr lang="en-US" sz="8000" b="1" u="sng" dirty="0">
                <a:latin typeface="Century Schoolbook" panose="02040604050505020304" pitchFamily="18" charset="0"/>
              </a:rPr>
              <a:t>KRS 96.905</a:t>
            </a:r>
            <a:r>
              <a:rPr lang="en-US" sz="8000" b="1" dirty="0">
                <a:latin typeface="Century Schoolbook" panose="02040604050505020304" pitchFamily="18" charset="0"/>
              </a:rPr>
              <a:t> - </a:t>
            </a:r>
            <a:r>
              <a:rPr lang="en-US" sz="8000" dirty="0">
                <a:latin typeface="Century Schoolbook" panose="02040604050505020304" pitchFamily="18" charset="0"/>
              </a:rPr>
              <a:t>The Department for Local Government shall require that any funds granted under this section include an agreement that the recipient agency shall certify that the funds were expended for the purpose intended. The department shall determine whether the certification should be an independent annual audit or an internal certification, taking into account the size of the agency and the financial burden an independent annual audit may impose on the agency. In the case of an independent annual audit, the audit report shall include a certification that the funds were expended for the purpose intended. A copy of the audit or certification of compliance shall be forwarded to the Department for Local Government within eighteen (18) months after the end of the fiscal year.</a:t>
            </a:r>
          </a:p>
          <a:p>
            <a:pPr marL="0" indent="0">
              <a:buNone/>
            </a:pPr>
            <a:endParaRPr lang="en-US" sz="8000" dirty="0">
              <a:latin typeface="Century Schoolbook" panose="02040604050505020304" pitchFamily="18" charset="0"/>
            </a:endParaRPr>
          </a:p>
          <a:p>
            <a:r>
              <a:rPr lang="en-US" sz="8000" b="1" u="sng" dirty="0">
                <a:latin typeface="Century Schoolbook" panose="02040604050505020304" pitchFamily="18" charset="0"/>
              </a:rPr>
              <a:t>KRS 96.895 </a:t>
            </a:r>
            <a:r>
              <a:rPr lang="en-US" sz="8000" dirty="0">
                <a:latin typeface="Century Schoolbook" panose="02040604050505020304" pitchFamily="18" charset="0"/>
              </a:rPr>
              <a:t>- All agencies receiving funds (SPGE’s) under this section shall provide a written report annually, no later than October 1st (of the following Fiscal Year), to the fiscal court that designated it for payment and to the Interim Joint Committee on Appropriations and Revenue. The report shall describe how the funds were expended and the results of the use of funds in terms of economic development and job creation.</a:t>
            </a:r>
          </a:p>
          <a:p>
            <a:endParaRPr lang="en-US" sz="1600"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pPr marL="0" indent="0">
              <a:buNone/>
            </a:pPr>
            <a:r>
              <a:rPr lang="en-US" sz="1600" b="1" dirty="0">
                <a:solidFill>
                  <a:schemeClr val="tx2"/>
                </a:solidFill>
                <a:latin typeface="Century Schoolbook" panose="02040604050505020304" pitchFamily="18" charset="0"/>
              </a:rPr>
              <a:t>				 </a:t>
            </a:r>
          </a:p>
          <a:p>
            <a:pPr marL="0" indent="0">
              <a:buNone/>
            </a:pPr>
            <a:endParaRPr lang="en-US" sz="2400" b="1" dirty="0">
              <a:solidFill>
                <a:schemeClr val="tx2"/>
              </a:solidFill>
              <a:latin typeface="Century Schoolbook" panose="02040604050505020304" pitchFamily="18" charset="0"/>
            </a:endParaRPr>
          </a:p>
          <a:p>
            <a:pPr marL="0" indent="0">
              <a:buNone/>
            </a:pPr>
            <a:endParaRPr lang="en-US" sz="24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1230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fontScale="92500" lnSpcReduction="10000"/>
          </a:bodyPr>
          <a:lstStyle/>
          <a:p>
            <a:pPr marL="0" indent="0" algn="ctr">
              <a:buNone/>
            </a:pPr>
            <a:r>
              <a:rPr lang="en-US" sz="2600" b="1" dirty="0">
                <a:latin typeface="Century Schoolbook" panose="02040604050505020304" pitchFamily="18" charset="0"/>
              </a:rPr>
              <a:t>Project Closeout – Project Completion Report</a:t>
            </a:r>
          </a:p>
          <a:p>
            <a:pPr marL="0" indent="0">
              <a:buNone/>
            </a:pPr>
            <a:endParaRPr lang="en-US" sz="1600" b="1" dirty="0">
              <a:latin typeface="Century Schoolbook" panose="02040604050505020304" pitchFamily="18" charset="0"/>
            </a:endParaRPr>
          </a:p>
          <a:p>
            <a:r>
              <a:rPr lang="en-US" sz="2400" dirty="0">
                <a:latin typeface="Century Schoolbook" panose="02040604050505020304" pitchFamily="18" charset="0"/>
              </a:rPr>
              <a:t>Project Completion Report can be submitted at any time.</a:t>
            </a:r>
          </a:p>
          <a:p>
            <a:pPr marL="0" indent="0">
              <a:buNone/>
            </a:pPr>
            <a:endParaRPr lang="en-US" sz="2400" dirty="0">
              <a:latin typeface="Century Schoolbook" panose="02040604050505020304" pitchFamily="18" charset="0"/>
            </a:endParaRPr>
          </a:p>
          <a:p>
            <a:r>
              <a:rPr lang="en-US" sz="2400" dirty="0">
                <a:latin typeface="Century Schoolbook" panose="02040604050505020304" pitchFamily="18" charset="0"/>
              </a:rPr>
              <a:t>DLG’s required documentation.</a:t>
            </a:r>
          </a:p>
          <a:p>
            <a:pPr marL="0" indent="0">
              <a:buNone/>
            </a:pPr>
            <a:endParaRPr lang="en-US" sz="2400" dirty="0">
              <a:latin typeface="Century Schoolbook" panose="02040604050505020304" pitchFamily="18" charset="0"/>
            </a:endParaRPr>
          </a:p>
          <a:p>
            <a:r>
              <a:rPr lang="en-US" sz="2400" dirty="0">
                <a:latin typeface="Century Schoolbook" panose="02040604050505020304" pitchFamily="18" charset="0"/>
              </a:rPr>
              <a:t>Project Completion Report is very similar to the Annual Project Report.</a:t>
            </a:r>
          </a:p>
          <a:p>
            <a:pPr lvl="1">
              <a:buFont typeface="Wingdings" panose="05000000000000000000" pitchFamily="2" charset="2"/>
              <a:buChar char="q"/>
            </a:pPr>
            <a:r>
              <a:rPr lang="en-US" dirty="0">
                <a:latin typeface="Century Schoolbook" panose="02040604050505020304" pitchFamily="18" charset="0"/>
              </a:rPr>
              <a:t>All funds have been expended and project is ready for closeout. </a:t>
            </a:r>
          </a:p>
          <a:p>
            <a:endParaRPr lang="en-US" sz="1600"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pPr marL="0" indent="0">
              <a:buNone/>
            </a:pPr>
            <a:r>
              <a:rPr lang="en-US" sz="1600" b="1" dirty="0">
                <a:solidFill>
                  <a:schemeClr val="tx2"/>
                </a:solidFill>
                <a:latin typeface="Century Schoolbook" panose="02040604050505020304" pitchFamily="18" charset="0"/>
              </a:rPr>
              <a:t>				 </a:t>
            </a:r>
          </a:p>
          <a:p>
            <a:pPr marL="0" indent="0">
              <a:buNone/>
            </a:pPr>
            <a:endParaRPr lang="en-US" sz="2400" b="1" dirty="0">
              <a:solidFill>
                <a:schemeClr val="tx2"/>
              </a:solidFill>
              <a:latin typeface="Century Schoolbook" panose="02040604050505020304" pitchFamily="18" charset="0"/>
            </a:endParaRPr>
          </a:p>
          <a:p>
            <a:pPr marL="0" indent="0">
              <a:buNone/>
            </a:pPr>
            <a:endParaRPr lang="en-US" sz="24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194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Regional Development Agency Assistance Program (RDAAP)</a:t>
            </a:r>
          </a:p>
        </p:txBody>
      </p:sp>
      <p:sp>
        <p:nvSpPr>
          <p:cNvPr id="3" name="Content Placeholder 2"/>
          <p:cNvSpPr>
            <a:spLocks noGrp="1"/>
          </p:cNvSpPr>
          <p:nvPr>
            <p:ph idx="1"/>
          </p:nvPr>
        </p:nvSpPr>
        <p:spPr/>
        <p:txBody>
          <a:bodyPr>
            <a:normAutofit lnSpcReduction="10000"/>
          </a:bodyPr>
          <a:lstStyle/>
          <a:p>
            <a:pPr marL="0" indent="0" algn="ctr">
              <a:buNone/>
            </a:pPr>
            <a:r>
              <a:rPr lang="en-US" sz="4800" b="1" dirty="0">
                <a:latin typeface="Century Schoolbook" panose="02040604050505020304" pitchFamily="18" charset="0"/>
              </a:rPr>
              <a:t>Q &amp; A</a:t>
            </a:r>
          </a:p>
          <a:p>
            <a:pPr marL="0" indent="0">
              <a:buNone/>
            </a:pPr>
            <a:endParaRPr lang="en-US" sz="1600" b="1" dirty="0">
              <a:latin typeface="Century Schoolbook" panose="02040604050505020304" pitchFamily="18" charset="0"/>
            </a:endParaRPr>
          </a:p>
          <a:p>
            <a:pPr marL="0" indent="0" algn="ctr">
              <a:buNone/>
            </a:pPr>
            <a:r>
              <a:rPr lang="en-US" sz="2400" b="1" dirty="0">
                <a:latin typeface="Century Schoolbook" panose="02040604050505020304" pitchFamily="18" charset="0"/>
              </a:rPr>
              <a:t>Aaron Jones</a:t>
            </a:r>
          </a:p>
          <a:p>
            <a:pPr marL="0" indent="0" algn="ctr">
              <a:buNone/>
            </a:pPr>
            <a:r>
              <a:rPr lang="en-US" sz="2400" b="1" dirty="0">
                <a:latin typeface="Century Schoolbook" panose="02040604050505020304" pitchFamily="18" charset="0"/>
              </a:rPr>
              <a:t>Local Government Advisor</a:t>
            </a:r>
          </a:p>
          <a:p>
            <a:pPr marL="0" indent="0" algn="ctr">
              <a:buNone/>
            </a:pPr>
            <a:r>
              <a:rPr lang="en-US" sz="2400" b="1" dirty="0">
                <a:latin typeface="Century Schoolbook" panose="02040604050505020304" pitchFamily="18" charset="0"/>
              </a:rPr>
              <a:t>Department For Local Government</a:t>
            </a:r>
          </a:p>
          <a:p>
            <a:pPr marL="0" indent="0" algn="ctr">
              <a:buNone/>
            </a:pPr>
            <a:r>
              <a:rPr lang="en-US" sz="2400" b="1" dirty="0">
                <a:latin typeface="Century Schoolbook" panose="02040604050505020304" pitchFamily="18" charset="0"/>
              </a:rPr>
              <a:t>100 Airport Road, 3</a:t>
            </a:r>
            <a:r>
              <a:rPr lang="en-US" sz="2400" b="1" baseline="30000" dirty="0">
                <a:latin typeface="Century Schoolbook" panose="02040604050505020304" pitchFamily="18" charset="0"/>
              </a:rPr>
              <a:t>rd</a:t>
            </a:r>
            <a:r>
              <a:rPr lang="en-US" sz="2400" b="1" dirty="0">
                <a:latin typeface="Century Schoolbook" panose="02040604050505020304" pitchFamily="18" charset="0"/>
              </a:rPr>
              <a:t> Floor</a:t>
            </a:r>
          </a:p>
          <a:p>
            <a:pPr marL="0" indent="0" algn="ctr">
              <a:buNone/>
            </a:pPr>
            <a:r>
              <a:rPr lang="en-US" sz="2400" b="1" dirty="0">
                <a:latin typeface="Century Schoolbook" panose="02040604050505020304" pitchFamily="18" charset="0"/>
              </a:rPr>
              <a:t>Frankfort, KY 40601</a:t>
            </a:r>
          </a:p>
          <a:p>
            <a:pPr marL="0" indent="0" algn="ctr">
              <a:buNone/>
            </a:pPr>
            <a:r>
              <a:rPr lang="en-US" sz="2400" b="1" dirty="0">
                <a:latin typeface="Century Schoolbook" panose="02040604050505020304" pitchFamily="18" charset="0"/>
              </a:rPr>
              <a:t>502-892-3450</a:t>
            </a:r>
          </a:p>
          <a:p>
            <a:pPr marL="0" indent="0" algn="ctr">
              <a:buNone/>
            </a:pPr>
            <a:r>
              <a:rPr lang="en-US" sz="1600" b="1" dirty="0">
                <a:solidFill>
                  <a:schemeClr val="tx2"/>
                </a:solidFill>
                <a:latin typeface="Century Schoolbook" panose="02040604050505020304" pitchFamily="18" charset="0"/>
                <a:hlinkClick r:id="rId3"/>
              </a:rPr>
              <a:t>https://kydlgweb.ky.gov/StateGrants/16_SpecProg.cfm</a:t>
            </a:r>
            <a:r>
              <a:rPr lang="en-US" sz="1600" b="1" dirty="0">
                <a:solidFill>
                  <a:schemeClr val="tx2"/>
                </a:solidFill>
                <a:latin typeface="Century Schoolbook" panose="02040604050505020304" pitchFamily="18" charset="0"/>
              </a:rPr>
              <a:t> </a:t>
            </a:r>
          </a:p>
          <a:p>
            <a:pPr marL="0" indent="0" algn="ctr">
              <a:buNone/>
            </a:pPr>
            <a:r>
              <a:rPr lang="en-US" sz="1600" b="1" dirty="0">
                <a:solidFill>
                  <a:schemeClr val="tx2"/>
                </a:solidFill>
                <a:latin typeface="Century Schoolbook" panose="02040604050505020304" pitchFamily="18" charset="0"/>
                <a:hlinkClick r:id="rId4"/>
              </a:rPr>
              <a:t>aaronj.jones@ky.gov</a:t>
            </a:r>
            <a:r>
              <a:rPr lang="en-US" sz="1600" b="1" dirty="0">
                <a:solidFill>
                  <a:schemeClr val="tx2"/>
                </a:solidFill>
                <a:latin typeface="Century Schoolbook" panose="02040604050505020304" pitchFamily="18" charset="0"/>
              </a:rPr>
              <a:t> </a:t>
            </a:r>
          </a:p>
          <a:p>
            <a:pPr marL="0" indent="0" algn="ctr">
              <a:buNone/>
            </a:pPr>
            <a:endParaRPr lang="en-US" sz="24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5"/>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151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Flood Control Local Match Program</a:t>
            </a:r>
          </a:p>
        </p:txBody>
      </p:sp>
      <p:sp>
        <p:nvSpPr>
          <p:cNvPr id="3" name="Content Placeholder 2"/>
          <p:cNvSpPr>
            <a:spLocks noGrp="1"/>
          </p:cNvSpPr>
          <p:nvPr>
            <p:ph idx="1"/>
          </p:nvPr>
        </p:nvSpPr>
        <p:spPr/>
        <p:txBody>
          <a:bodyPr>
            <a:normAutofit/>
          </a:bodyPr>
          <a:lstStyle/>
          <a:p>
            <a:pPr marL="0" indent="0" algn="ctr">
              <a:buNone/>
            </a:pPr>
            <a:r>
              <a:rPr lang="en-US" sz="2400" b="1" dirty="0">
                <a:latin typeface="Century Schoolbook" panose="02040604050505020304" pitchFamily="18" charset="0"/>
              </a:rPr>
              <a:t>General Information</a:t>
            </a:r>
          </a:p>
          <a:p>
            <a:r>
              <a:rPr lang="en-US" sz="2400" b="1" u="sng" dirty="0">
                <a:latin typeface="Century Schoolbook" panose="02040604050505020304" pitchFamily="18" charset="0"/>
              </a:rPr>
              <a:t>FCLM</a:t>
            </a:r>
            <a:r>
              <a:rPr lang="en-US" sz="2400" b="1" dirty="0">
                <a:latin typeface="Century Schoolbook" panose="02040604050505020304" pitchFamily="18" charset="0"/>
              </a:rPr>
              <a:t> – </a:t>
            </a:r>
            <a:r>
              <a:rPr lang="en-US" sz="2400" dirty="0">
                <a:latin typeface="Century Schoolbook" panose="02040604050505020304" pitchFamily="18" charset="0"/>
              </a:rPr>
              <a:t>system of grants used to assist local governments to meet cost-share match requirements for flood-related projects, flood control planning and mitigation activities, and straight sewage pipe removal</a:t>
            </a:r>
          </a:p>
          <a:p>
            <a:r>
              <a:rPr lang="en-US" sz="2400" dirty="0">
                <a:latin typeface="Century Schoolbook" panose="02040604050505020304" pitchFamily="18" charset="0"/>
              </a:rPr>
              <a:t>Funds are requested from the Capital Budget and approved by the state legislature.</a:t>
            </a:r>
          </a:p>
          <a:p>
            <a:r>
              <a:rPr lang="en-US" sz="2400" dirty="0">
                <a:latin typeface="Century Schoolbook" panose="02040604050505020304" pitchFamily="18" charset="0"/>
              </a:rPr>
              <a:t>Kentucky General Assembly 2021 Regular Session – approved $6,000,000.</a:t>
            </a:r>
          </a:p>
          <a:p>
            <a:r>
              <a:rPr lang="en-US" sz="2400" dirty="0">
                <a:latin typeface="Century Schoolbook" panose="02040604050505020304" pitchFamily="18" charset="0"/>
              </a:rPr>
              <a:t>Department For Local Government (DLG) approves and administers grant applications. </a:t>
            </a:r>
          </a:p>
          <a:p>
            <a:r>
              <a:rPr lang="en-US" sz="2400" dirty="0">
                <a:latin typeface="Century Schoolbook" panose="02040604050505020304" pitchFamily="18" charset="0"/>
              </a:rPr>
              <a:t>Competitive grant</a:t>
            </a: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endParaRPr lang="en-US" dirty="0"/>
          </a:p>
        </p:txBody>
      </p:sp>
    </p:spTree>
    <p:extLst>
      <p:ext uri="{BB962C8B-B14F-4D97-AF65-F5344CB8AC3E}">
        <p14:creationId xmlns:p14="http://schemas.microsoft.com/office/powerpoint/2010/main" val="525857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Flood Control Local Match Program</a:t>
            </a:r>
          </a:p>
        </p:txBody>
      </p:sp>
      <p:sp>
        <p:nvSpPr>
          <p:cNvPr id="3" name="Content Placeholder 2"/>
          <p:cNvSpPr>
            <a:spLocks noGrp="1"/>
          </p:cNvSpPr>
          <p:nvPr>
            <p:ph idx="1"/>
          </p:nvPr>
        </p:nvSpPr>
        <p:spPr/>
        <p:txBody>
          <a:bodyPr>
            <a:normAutofit fontScale="85000" lnSpcReduction="20000"/>
          </a:bodyPr>
          <a:lstStyle/>
          <a:p>
            <a:pPr marL="0" indent="0" algn="ctr">
              <a:buNone/>
            </a:pPr>
            <a:r>
              <a:rPr lang="en-US" sz="2400" b="1" dirty="0">
                <a:latin typeface="Century Schoolbook" panose="02040604050505020304" pitchFamily="18" charset="0"/>
              </a:rPr>
              <a:t>Types of Projects</a:t>
            </a:r>
          </a:p>
          <a:p>
            <a:r>
              <a:rPr lang="en-US" sz="2400" b="1" u="sng" dirty="0">
                <a:latin typeface="Century Schoolbook" panose="02040604050505020304" pitchFamily="18" charset="0"/>
              </a:rPr>
              <a:t>Structural</a:t>
            </a:r>
          </a:p>
          <a:p>
            <a:pPr marL="0" indent="0">
              <a:buNone/>
            </a:pPr>
            <a:r>
              <a:rPr lang="en-US" sz="2400" b="1" dirty="0">
                <a:latin typeface="Century Schoolbook" panose="02040604050505020304" pitchFamily="18" charset="0"/>
              </a:rPr>
              <a:t>	- </a:t>
            </a:r>
            <a:r>
              <a:rPr lang="en-US" sz="2400" dirty="0">
                <a:latin typeface="Century Schoolbook" panose="02040604050505020304" pitchFamily="18" charset="0"/>
              </a:rPr>
              <a:t>Relocation or demolition of public property in flood prone areas</a:t>
            </a:r>
          </a:p>
          <a:p>
            <a:pPr marL="0" indent="0">
              <a:buNone/>
            </a:pPr>
            <a:r>
              <a:rPr lang="en-US" sz="2400" dirty="0">
                <a:latin typeface="Century Schoolbook" panose="02040604050505020304" pitchFamily="18" charset="0"/>
              </a:rPr>
              <a:t>	- Construction, reconstruction or demolition of floodwalls, floodgates, levees, 	     	   small dams</a:t>
            </a:r>
          </a:p>
          <a:p>
            <a:pPr marL="0" indent="0">
              <a:buNone/>
            </a:pPr>
            <a:r>
              <a:rPr lang="en-US" sz="2400" dirty="0">
                <a:latin typeface="Century Schoolbook" panose="02040604050505020304" pitchFamily="18" charset="0"/>
              </a:rPr>
              <a:t>	- Elevation of structures located in flood plains</a:t>
            </a:r>
          </a:p>
          <a:p>
            <a:pPr marL="0" indent="0">
              <a:buNone/>
            </a:pPr>
            <a:r>
              <a:rPr lang="en-US" sz="2400" dirty="0">
                <a:latin typeface="Century Schoolbook" panose="02040604050505020304" pitchFamily="18" charset="0"/>
              </a:rPr>
              <a:t>	- Debris removal from creeks and small rivers</a:t>
            </a:r>
          </a:p>
          <a:p>
            <a:pPr marL="0" indent="0">
              <a:buNone/>
            </a:pPr>
            <a:r>
              <a:rPr lang="en-US" sz="2400" dirty="0">
                <a:latin typeface="Century Schoolbook" panose="02040604050505020304" pitchFamily="18" charset="0"/>
              </a:rPr>
              <a:t>	- Floodwater diversion and storage</a:t>
            </a:r>
          </a:p>
          <a:p>
            <a:r>
              <a:rPr lang="en-US" sz="2400" b="1" u="sng" dirty="0">
                <a:latin typeface="Century Schoolbook" panose="02040604050505020304" pitchFamily="18" charset="0"/>
              </a:rPr>
              <a:t>Non-Structural</a:t>
            </a:r>
          </a:p>
          <a:p>
            <a:pPr marL="0" indent="0">
              <a:buNone/>
            </a:pPr>
            <a:r>
              <a:rPr lang="en-US" sz="2400" b="1" dirty="0">
                <a:latin typeface="Century Schoolbook" panose="02040604050505020304" pitchFamily="18" charset="0"/>
              </a:rPr>
              <a:t>	</a:t>
            </a:r>
            <a:r>
              <a:rPr lang="en-US" sz="2400" dirty="0">
                <a:latin typeface="Century Schoolbook" panose="02040604050505020304" pitchFamily="18" charset="0"/>
              </a:rPr>
              <a:t>- Acquisition of public property in flood prone areas	</a:t>
            </a:r>
          </a:p>
          <a:p>
            <a:pPr marL="0" indent="0">
              <a:buNone/>
            </a:pPr>
            <a:r>
              <a:rPr lang="en-US" sz="2400" dirty="0">
                <a:latin typeface="Century Schoolbook" panose="02040604050505020304" pitchFamily="18" charset="0"/>
              </a:rPr>
              <a:t>	- Flood Inundation Mapping</a:t>
            </a:r>
          </a:p>
          <a:p>
            <a:pPr marL="0" indent="0">
              <a:buNone/>
            </a:pPr>
            <a:r>
              <a:rPr lang="en-US" sz="2400" dirty="0">
                <a:latin typeface="Century Schoolbook" panose="02040604050505020304" pitchFamily="18" charset="0"/>
              </a:rPr>
              <a:t>	- Elevation Studies</a:t>
            </a:r>
          </a:p>
          <a:p>
            <a:pPr marL="0" indent="0">
              <a:buNone/>
            </a:pPr>
            <a:r>
              <a:rPr lang="en-US" sz="2400" dirty="0">
                <a:latin typeface="Century Schoolbook" panose="02040604050505020304" pitchFamily="18" charset="0"/>
              </a:rPr>
              <a:t>	- Stream Flow Gauges</a:t>
            </a:r>
            <a:r>
              <a:rPr lang="en-US" sz="1600" b="1" dirty="0">
                <a:solidFill>
                  <a:schemeClr val="tx2"/>
                </a:solidFill>
                <a:latin typeface="Century Schoolbook" panose="02040604050505020304" pitchFamily="18" charset="0"/>
              </a:rPr>
              <a:t>	</a:t>
            </a: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endParaRPr lang="en-US" dirty="0"/>
          </a:p>
        </p:txBody>
      </p:sp>
    </p:spTree>
    <p:extLst>
      <p:ext uri="{BB962C8B-B14F-4D97-AF65-F5344CB8AC3E}">
        <p14:creationId xmlns:p14="http://schemas.microsoft.com/office/powerpoint/2010/main" val="234844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Flood Control Local Match Program</a:t>
            </a:r>
          </a:p>
        </p:txBody>
      </p:sp>
      <p:sp>
        <p:nvSpPr>
          <p:cNvPr id="3" name="Content Placeholder 2"/>
          <p:cNvSpPr>
            <a:spLocks noGrp="1"/>
          </p:cNvSpPr>
          <p:nvPr>
            <p:ph idx="1"/>
          </p:nvPr>
        </p:nvSpPr>
        <p:spPr/>
        <p:txBody>
          <a:bodyPr>
            <a:normAutofit/>
          </a:bodyPr>
          <a:lstStyle/>
          <a:p>
            <a:pPr marL="0" indent="0" algn="ctr">
              <a:buNone/>
            </a:pPr>
            <a:r>
              <a:rPr lang="en-US" sz="2400" b="1" dirty="0">
                <a:latin typeface="Century Schoolbook" panose="02040604050505020304" pitchFamily="18" charset="0"/>
              </a:rPr>
              <a:t>Eligible Applicants</a:t>
            </a:r>
          </a:p>
          <a:p>
            <a:pPr marL="0" indent="0">
              <a:buNone/>
            </a:pPr>
            <a:endParaRPr lang="en-US" sz="2400" b="1" dirty="0">
              <a:latin typeface="Century Schoolbook" panose="02040604050505020304" pitchFamily="18" charset="0"/>
            </a:endParaRPr>
          </a:p>
          <a:p>
            <a:r>
              <a:rPr lang="en-US" sz="2400" dirty="0">
                <a:latin typeface="Century Schoolbook" panose="02040604050505020304" pitchFamily="18" charset="0"/>
              </a:rPr>
              <a:t>Cities</a:t>
            </a:r>
          </a:p>
          <a:p>
            <a:r>
              <a:rPr lang="en-US" sz="2400" dirty="0">
                <a:latin typeface="Century Schoolbook" panose="02040604050505020304" pitchFamily="18" charset="0"/>
              </a:rPr>
              <a:t>Counties</a:t>
            </a:r>
          </a:p>
          <a:p>
            <a:r>
              <a:rPr lang="en-US" sz="2400" dirty="0">
                <a:latin typeface="Century Schoolbook" panose="02040604050505020304" pitchFamily="18" charset="0"/>
              </a:rPr>
              <a:t>Joint Applicants</a:t>
            </a:r>
          </a:p>
          <a:p>
            <a:pPr lvl="1">
              <a:buFont typeface="Wingdings" panose="05000000000000000000" pitchFamily="2" charset="2"/>
              <a:buChar char="q"/>
            </a:pPr>
            <a:r>
              <a:rPr lang="en-US" dirty="0">
                <a:latin typeface="Century Schoolbook" panose="02040604050505020304" pitchFamily="18" charset="0"/>
              </a:rPr>
              <a:t>City/County</a:t>
            </a:r>
          </a:p>
          <a:p>
            <a:pPr lvl="1">
              <a:buFont typeface="Wingdings" panose="05000000000000000000" pitchFamily="2" charset="2"/>
              <a:buChar char="q"/>
            </a:pPr>
            <a:r>
              <a:rPr lang="en-US" dirty="0">
                <a:latin typeface="Century Schoolbook" panose="02040604050505020304" pitchFamily="18" charset="0"/>
              </a:rPr>
              <a:t>Multiple Counties</a:t>
            </a: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endParaRPr lang="en-US" dirty="0"/>
          </a:p>
        </p:txBody>
      </p:sp>
    </p:spTree>
    <p:extLst>
      <p:ext uri="{BB962C8B-B14F-4D97-AF65-F5344CB8AC3E}">
        <p14:creationId xmlns:p14="http://schemas.microsoft.com/office/powerpoint/2010/main" val="3577140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Flood Control Local Match Program</a:t>
            </a:r>
          </a:p>
        </p:txBody>
      </p:sp>
      <p:sp>
        <p:nvSpPr>
          <p:cNvPr id="3" name="Content Placeholder 2"/>
          <p:cNvSpPr>
            <a:spLocks noGrp="1"/>
          </p:cNvSpPr>
          <p:nvPr>
            <p:ph idx="1"/>
          </p:nvPr>
        </p:nvSpPr>
        <p:spPr/>
        <p:txBody>
          <a:bodyPr>
            <a:normAutofit fontScale="85000" lnSpcReduction="10000"/>
          </a:bodyPr>
          <a:lstStyle/>
          <a:p>
            <a:pPr marL="0" indent="0" algn="ctr">
              <a:buNone/>
            </a:pPr>
            <a:r>
              <a:rPr lang="en-US" b="1" dirty="0">
                <a:latin typeface="Century Schoolbook" panose="02040604050505020304" pitchFamily="18" charset="0"/>
              </a:rPr>
              <a:t>Matching Process</a:t>
            </a:r>
          </a:p>
          <a:p>
            <a:pPr marL="0" indent="0" algn="ctr">
              <a:buNone/>
            </a:pPr>
            <a:endParaRPr lang="en-US" sz="2400" b="1" dirty="0">
              <a:latin typeface="Century Schoolbook" panose="02040604050505020304" pitchFamily="18" charset="0"/>
            </a:endParaRPr>
          </a:p>
          <a:p>
            <a:r>
              <a:rPr lang="en-US" sz="2400" b="1" dirty="0">
                <a:latin typeface="Century Schoolbook" panose="02040604050505020304" pitchFamily="18" charset="0"/>
              </a:rPr>
              <a:t>***ONE MAIN REQUIREMENT*** - </a:t>
            </a:r>
            <a:r>
              <a:rPr lang="en-US" sz="2400" dirty="0">
                <a:latin typeface="Century Schoolbook" panose="02040604050505020304" pitchFamily="18" charset="0"/>
              </a:rPr>
              <a:t>Project must have funding by a federal agency or sponsor.</a:t>
            </a:r>
          </a:p>
          <a:p>
            <a:r>
              <a:rPr lang="en-US" sz="2400" dirty="0">
                <a:latin typeface="Century Schoolbook" panose="02040604050505020304" pitchFamily="18" charset="0"/>
              </a:rPr>
              <a:t>DLG will match the required amount by the federal sponsor.</a:t>
            </a:r>
          </a:p>
          <a:p>
            <a:pPr marL="0" indent="0">
              <a:buNone/>
            </a:pPr>
            <a:r>
              <a:rPr lang="en-US" sz="2400" b="1" dirty="0">
                <a:latin typeface="Century Schoolbook" panose="02040604050505020304" pitchFamily="18" charset="0"/>
              </a:rPr>
              <a:t>	- USACE 202 	95% - 5%</a:t>
            </a:r>
          </a:p>
          <a:p>
            <a:pPr marL="0" indent="0">
              <a:buNone/>
            </a:pPr>
            <a:r>
              <a:rPr lang="en-US" sz="2400" b="1" dirty="0">
                <a:latin typeface="Century Schoolbook" panose="02040604050505020304" pitchFamily="18" charset="0"/>
              </a:rPr>
              <a:t>	- FEMA 		70% - 30%</a:t>
            </a:r>
          </a:p>
          <a:p>
            <a:r>
              <a:rPr lang="en-US" sz="2400" dirty="0">
                <a:latin typeface="Century Schoolbook" panose="02040604050505020304" pitchFamily="18" charset="0"/>
              </a:rPr>
              <a:t>DLG will </a:t>
            </a:r>
            <a:r>
              <a:rPr lang="en-US" sz="2400" u="sng" dirty="0">
                <a:latin typeface="Century Schoolbook" panose="02040604050505020304" pitchFamily="18" charset="0"/>
              </a:rPr>
              <a:t>NOT</a:t>
            </a:r>
            <a:r>
              <a:rPr lang="en-US" sz="2400" dirty="0">
                <a:latin typeface="Century Schoolbook" panose="02040604050505020304" pitchFamily="18" charset="0"/>
              </a:rPr>
              <a:t> fund more than 50% of the total project.</a:t>
            </a:r>
          </a:p>
          <a:p>
            <a:r>
              <a:rPr lang="en-US" sz="2400" b="1" u="sng" dirty="0">
                <a:latin typeface="Century Schoolbook" panose="02040604050505020304" pitchFamily="18" charset="0"/>
              </a:rPr>
              <a:t>Federal Agencies</a:t>
            </a:r>
            <a:r>
              <a:rPr lang="en-US" sz="2400" b="1" dirty="0">
                <a:latin typeface="Century Schoolbook" panose="02040604050505020304" pitchFamily="18" charset="0"/>
              </a:rPr>
              <a:t> – </a:t>
            </a:r>
            <a:r>
              <a:rPr lang="en-US" sz="2400" dirty="0">
                <a:latin typeface="Century Schoolbook" panose="02040604050505020304" pitchFamily="18" charset="0"/>
              </a:rPr>
              <a:t>US Army Corps of Engineers (USACE), Federal Emergency Management Agency (FEMA), US Geological Survey (USGS), Natural Resources Conservation Service (NRCS), USDA Rural Development (RD)</a:t>
            </a:r>
          </a:p>
          <a:p>
            <a:r>
              <a:rPr lang="en-US" sz="2400" b="1" u="sng" dirty="0">
                <a:latin typeface="Century Schoolbook" panose="02040604050505020304" pitchFamily="18" charset="0"/>
              </a:rPr>
              <a:t>Federal Sponsored Funding</a:t>
            </a:r>
            <a:r>
              <a:rPr lang="en-US" sz="2400" b="1" dirty="0">
                <a:latin typeface="Century Schoolbook" panose="02040604050505020304" pitchFamily="18" charset="0"/>
              </a:rPr>
              <a:t> – </a:t>
            </a:r>
            <a:r>
              <a:rPr lang="en-US" sz="2400" dirty="0">
                <a:latin typeface="Century Schoolbook" panose="02040604050505020304" pitchFamily="18" charset="0"/>
              </a:rPr>
              <a:t>KY Transportation Cabinet, KY Emergency Management</a:t>
            </a: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endParaRPr lang="en-US" dirty="0"/>
          </a:p>
        </p:txBody>
      </p:sp>
    </p:spTree>
    <p:extLst>
      <p:ext uri="{BB962C8B-B14F-4D97-AF65-F5344CB8AC3E}">
        <p14:creationId xmlns:p14="http://schemas.microsoft.com/office/powerpoint/2010/main" val="1316217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Flood Control Local Match Program</a:t>
            </a:r>
          </a:p>
        </p:txBody>
      </p:sp>
      <p:sp>
        <p:nvSpPr>
          <p:cNvPr id="3" name="Content Placeholder 2"/>
          <p:cNvSpPr>
            <a:spLocks noGrp="1"/>
          </p:cNvSpPr>
          <p:nvPr>
            <p:ph idx="1"/>
          </p:nvPr>
        </p:nvSpPr>
        <p:spPr/>
        <p:txBody>
          <a:bodyPr>
            <a:normAutofit lnSpcReduction="10000"/>
          </a:bodyPr>
          <a:lstStyle/>
          <a:p>
            <a:pPr marL="0" indent="0" algn="ctr">
              <a:buNone/>
            </a:pPr>
            <a:r>
              <a:rPr lang="en-US" sz="2400" b="1" dirty="0">
                <a:latin typeface="Century Schoolbook" panose="02040604050505020304" pitchFamily="18" charset="0"/>
              </a:rPr>
              <a:t>Application Process</a:t>
            </a:r>
          </a:p>
          <a:p>
            <a:r>
              <a:rPr lang="en-US" sz="2400" dirty="0">
                <a:latin typeface="Century Schoolbook" panose="02040604050505020304" pitchFamily="18" charset="0"/>
              </a:rPr>
              <a:t>Applications accepted year-round.</a:t>
            </a:r>
          </a:p>
          <a:p>
            <a:r>
              <a:rPr lang="en-US" sz="2400" dirty="0">
                <a:latin typeface="Century Schoolbook" panose="02040604050505020304" pitchFamily="18" charset="0"/>
              </a:rPr>
              <a:t>Must submit:</a:t>
            </a:r>
          </a:p>
          <a:p>
            <a:pPr marL="457200" lvl="1" indent="0">
              <a:buNone/>
            </a:pPr>
            <a:r>
              <a:rPr lang="en-US" sz="2600" dirty="0">
                <a:latin typeface="Century Schoolbook" panose="02040604050505020304" pitchFamily="18" charset="0"/>
              </a:rPr>
              <a:t>1)	Application</a:t>
            </a:r>
          </a:p>
          <a:p>
            <a:pPr marL="457200" lvl="1" indent="0">
              <a:buNone/>
            </a:pPr>
            <a:r>
              <a:rPr lang="en-US" sz="2600" dirty="0">
                <a:latin typeface="Century Schoolbook" panose="02040604050505020304" pitchFamily="18" charset="0"/>
              </a:rPr>
              <a:t>2)	Authorizing Resolution</a:t>
            </a:r>
          </a:p>
          <a:p>
            <a:pPr marL="457200" lvl="1" indent="0">
              <a:buNone/>
            </a:pPr>
            <a:r>
              <a:rPr lang="en-US" sz="2600" dirty="0">
                <a:latin typeface="Century Schoolbook" panose="02040604050505020304" pitchFamily="18" charset="0"/>
              </a:rPr>
              <a:t>3)	Copy of executed legally binding agreement or commitment 	letters with federal sponsor agency</a:t>
            </a:r>
            <a:endParaRPr lang="en-US" sz="2400" b="1" dirty="0">
              <a:solidFill>
                <a:schemeClr val="tx2"/>
              </a:solidFill>
              <a:latin typeface="Century Schoolbook" panose="02040604050505020304" pitchFamily="18" charset="0"/>
            </a:endParaRPr>
          </a:p>
          <a:p>
            <a:r>
              <a:rPr lang="en-US" sz="2400" dirty="0">
                <a:latin typeface="Century Schoolbook" panose="02040604050505020304" pitchFamily="18" charset="0"/>
              </a:rPr>
              <a:t>Applications can be located on DLG’s website - State Grants - Flood Control</a:t>
            </a:r>
          </a:p>
          <a:p>
            <a:pPr marL="0" indent="0">
              <a:buNone/>
            </a:pPr>
            <a:r>
              <a:rPr lang="en-US" sz="1600" b="1" dirty="0">
                <a:solidFill>
                  <a:schemeClr val="tx2"/>
                </a:solidFill>
                <a:latin typeface="Century Schoolbook" panose="02040604050505020304" pitchFamily="18" charset="0"/>
              </a:rPr>
              <a:t>	</a:t>
            </a:r>
            <a:r>
              <a:rPr lang="en-US" sz="1600" b="1" dirty="0">
                <a:solidFill>
                  <a:schemeClr val="tx2"/>
                </a:solidFill>
                <a:latin typeface="Century Schoolbook" panose="02040604050505020304" pitchFamily="18" charset="0"/>
                <a:hlinkClick r:id="rId3"/>
              </a:rPr>
              <a:t>https://kydlgweb.ky.gov/StateGrants/16_ADF.cfm</a:t>
            </a:r>
            <a:endParaRPr lang="en-US" sz="1600" b="1" dirty="0">
              <a:solidFill>
                <a:schemeClr val="tx2"/>
              </a:solidFill>
              <a:latin typeface="Century Schoolbook" panose="02040604050505020304" pitchFamily="18" charset="0"/>
            </a:endParaRPr>
          </a:p>
          <a:p>
            <a:r>
              <a:rPr lang="en-US" sz="2600" dirty="0">
                <a:latin typeface="Century Schoolbook" panose="02040604050505020304" pitchFamily="18" charset="0"/>
              </a:rPr>
              <a:t>Applications may be submitted via email to: </a:t>
            </a:r>
            <a:r>
              <a:rPr lang="en-US" sz="1600" b="1" dirty="0">
                <a:solidFill>
                  <a:schemeClr val="tx2"/>
                </a:solidFill>
                <a:latin typeface="Century Schoolbook" panose="02040604050505020304" pitchFamily="18" charset="0"/>
                <a:hlinkClick r:id="rId4"/>
              </a:rPr>
              <a:t>aaronj.jones@ky.gov</a:t>
            </a:r>
            <a:r>
              <a:rPr lang="en-US" sz="1600" b="1" dirty="0">
                <a:solidFill>
                  <a:schemeClr val="tx2"/>
                </a:solidFill>
                <a:latin typeface="Century Schoolbook" panose="02040604050505020304" pitchFamily="18" charset="0"/>
              </a:rPr>
              <a:t> </a:t>
            </a: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5"/>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endParaRPr lang="en-US" dirty="0"/>
          </a:p>
        </p:txBody>
      </p:sp>
    </p:spTree>
    <p:extLst>
      <p:ext uri="{BB962C8B-B14F-4D97-AF65-F5344CB8AC3E}">
        <p14:creationId xmlns:p14="http://schemas.microsoft.com/office/powerpoint/2010/main" val="3927834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Flood Control Local Match Program</a:t>
            </a:r>
          </a:p>
        </p:txBody>
      </p:sp>
      <p:sp>
        <p:nvSpPr>
          <p:cNvPr id="3" name="Content Placeholder 2"/>
          <p:cNvSpPr>
            <a:spLocks noGrp="1"/>
          </p:cNvSpPr>
          <p:nvPr>
            <p:ph idx="1"/>
          </p:nvPr>
        </p:nvSpPr>
        <p:spPr/>
        <p:txBody>
          <a:bodyPr>
            <a:normAutofit/>
          </a:bodyPr>
          <a:lstStyle/>
          <a:p>
            <a:pPr marL="0" indent="0" algn="ctr">
              <a:buNone/>
            </a:pPr>
            <a:r>
              <a:rPr lang="en-US" sz="4800" b="1" dirty="0">
                <a:latin typeface="Century Schoolbook" panose="02040604050505020304" pitchFamily="18" charset="0"/>
              </a:rPr>
              <a:t>Q &amp; A</a:t>
            </a:r>
          </a:p>
          <a:p>
            <a:pPr marL="0" indent="0">
              <a:buNone/>
            </a:pPr>
            <a:endParaRPr lang="en-US" sz="1600" b="1" dirty="0">
              <a:latin typeface="Century Schoolbook" panose="02040604050505020304" pitchFamily="18" charset="0"/>
            </a:endParaRPr>
          </a:p>
          <a:p>
            <a:pPr marL="0" indent="0" algn="ctr">
              <a:buNone/>
            </a:pPr>
            <a:r>
              <a:rPr lang="en-US" sz="2400" b="1" dirty="0">
                <a:latin typeface="Century Schoolbook" panose="02040604050505020304" pitchFamily="18" charset="0"/>
              </a:rPr>
              <a:t>Aaron Jones</a:t>
            </a:r>
          </a:p>
          <a:p>
            <a:pPr marL="0" indent="0" algn="ctr">
              <a:buNone/>
            </a:pPr>
            <a:r>
              <a:rPr lang="en-US" sz="2400" b="1" dirty="0">
                <a:latin typeface="Century Schoolbook" panose="02040604050505020304" pitchFamily="18" charset="0"/>
              </a:rPr>
              <a:t>Local Government Advisor</a:t>
            </a:r>
          </a:p>
          <a:p>
            <a:pPr marL="0" indent="0" algn="ctr">
              <a:buNone/>
            </a:pPr>
            <a:r>
              <a:rPr lang="en-US" sz="2400" b="1" dirty="0">
                <a:latin typeface="Century Schoolbook" panose="02040604050505020304" pitchFamily="18" charset="0"/>
              </a:rPr>
              <a:t>Department For Local Government</a:t>
            </a:r>
          </a:p>
          <a:p>
            <a:pPr marL="0" indent="0" algn="ctr">
              <a:buNone/>
            </a:pPr>
            <a:r>
              <a:rPr lang="en-US" sz="2400" b="1" dirty="0">
                <a:latin typeface="Century Schoolbook" panose="02040604050505020304" pitchFamily="18" charset="0"/>
              </a:rPr>
              <a:t>100 Airport Road, 3</a:t>
            </a:r>
            <a:r>
              <a:rPr lang="en-US" sz="2400" b="1" baseline="30000" dirty="0">
                <a:latin typeface="Century Schoolbook" panose="02040604050505020304" pitchFamily="18" charset="0"/>
              </a:rPr>
              <a:t>rd</a:t>
            </a:r>
            <a:r>
              <a:rPr lang="en-US" sz="2400" b="1" dirty="0">
                <a:latin typeface="Century Schoolbook" panose="02040604050505020304" pitchFamily="18" charset="0"/>
              </a:rPr>
              <a:t> Floor</a:t>
            </a:r>
          </a:p>
          <a:p>
            <a:pPr marL="0" indent="0" algn="ctr">
              <a:buNone/>
            </a:pPr>
            <a:r>
              <a:rPr lang="en-US" sz="2400" b="1" dirty="0">
                <a:latin typeface="Century Schoolbook" panose="02040604050505020304" pitchFamily="18" charset="0"/>
              </a:rPr>
              <a:t>Frankfort, KY 40601</a:t>
            </a:r>
          </a:p>
          <a:p>
            <a:pPr marL="0" indent="0" algn="ctr">
              <a:buNone/>
            </a:pPr>
            <a:r>
              <a:rPr lang="en-US" sz="2400" b="1" dirty="0">
                <a:latin typeface="Century Schoolbook" panose="02040604050505020304" pitchFamily="18" charset="0"/>
              </a:rPr>
              <a:t>502-892-3450</a:t>
            </a:r>
          </a:p>
          <a:p>
            <a:pPr marL="0" indent="0" algn="ctr">
              <a:buNone/>
            </a:pPr>
            <a:r>
              <a:rPr lang="en-US" sz="1600" b="1" dirty="0">
                <a:solidFill>
                  <a:schemeClr val="tx2"/>
                </a:solidFill>
                <a:latin typeface="Century Schoolbook" panose="02040604050505020304" pitchFamily="18" charset="0"/>
                <a:hlinkClick r:id="rId3"/>
              </a:rPr>
              <a:t>aaronj.jones@ky.gov</a:t>
            </a:r>
            <a:r>
              <a:rPr lang="en-US" sz="1600" b="1" dirty="0">
                <a:solidFill>
                  <a:schemeClr val="tx2"/>
                </a:solidFill>
                <a:latin typeface="Century Schoolbook" panose="02040604050505020304" pitchFamily="18" charset="0"/>
              </a:rPr>
              <a:t> </a:t>
            </a:r>
          </a:p>
          <a:p>
            <a:pPr marL="0" indent="0" algn="ctr">
              <a:buNone/>
            </a:pPr>
            <a:endParaRPr lang="en-US" sz="24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4"/>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endParaRPr lang="en-US" dirty="0"/>
          </a:p>
        </p:txBody>
      </p:sp>
    </p:spTree>
    <p:extLst>
      <p:ext uri="{BB962C8B-B14F-4D97-AF65-F5344CB8AC3E}">
        <p14:creationId xmlns:p14="http://schemas.microsoft.com/office/powerpoint/2010/main" val="2601381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a:extLst>
              <a:ext uri="{FF2B5EF4-FFF2-40B4-BE49-F238E27FC236}">
                <a16:creationId xmlns:a16="http://schemas.microsoft.com/office/drawing/2014/main" id="{3FAAAD16-5AA6-419D-B47B-7EE4452C7C3F}"/>
              </a:ext>
            </a:extLst>
          </p:cNvPr>
          <p:cNvPicPr>
            <a:picLocks noGrp="1" noChangeAspect="1"/>
          </p:cNvPicPr>
          <p:nvPr>
            <p:ph idx="1"/>
          </p:nvPr>
        </p:nvPicPr>
        <p:blipFill rotWithShape="1">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53535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3057" cy="1690688"/>
          </a:xfrm>
          <a:prstGeom prst="rect">
            <a:avLst/>
          </a:prstGeom>
        </p:spPr>
      </p:pic>
      <p:sp>
        <p:nvSpPr>
          <p:cNvPr id="2" name="Title 1"/>
          <p:cNvSpPr>
            <a:spLocks noGrp="1"/>
          </p:cNvSpPr>
          <p:nvPr>
            <p:ph type="title"/>
          </p:nvPr>
        </p:nvSpPr>
        <p:spPr>
          <a:xfrm>
            <a:off x="838200" y="365125"/>
            <a:ext cx="10515600" cy="1325563"/>
          </a:xfrm>
        </p:spPr>
        <p:txBody>
          <a:bodyPr>
            <a:normAutofit/>
          </a:bodyPr>
          <a:lstStyle/>
          <a:p>
            <a:pPr algn="ctr"/>
            <a:r>
              <a:rPr lang="en-US" sz="4000" b="1" u="sng" dirty="0">
                <a:solidFill>
                  <a:schemeClr val="bg1">
                    <a:lumMod val="75000"/>
                  </a:schemeClr>
                </a:solidFill>
                <a:latin typeface="Century Schoolbook" panose="02040604050505020304" pitchFamily="18" charset="0"/>
              </a:rPr>
              <a:t>Tennessee Valley Authority (TVA)</a:t>
            </a:r>
          </a:p>
        </p:txBody>
      </p:sp>
      <p:sp>
        <p:nvSpPr>
          <p:cNvPr id="3" name="Content Placeholder 2"/>
          <p:cNvSpPr>
            <a:spLocks noGrp="1"/>
          </p:cNvSpPr>
          <p:nvPr>
            <p:ph idx="1"/>
          </p:nvPr>
        </p:nvSpPr>
        <p:spPr/>
        <p:txBody>
          <a:bodyPr>
            <a:normAutofit fontScale="85000" lnSpcReduction="20000"/>
          </a:bodyPr>
          <a:lstStyle/>
          <a:p>
            <a:pPr marL="0" indent="0" algn="ctr">
              <a:buNone/>
            </a:pPr>
            <a:r>
              <a:rPr lang="en-US" sz="3100" b="1" dirty="0">
                <a:latin typeface="Century Schoolbook" panose="02040604050505020304" pitchFamily="18" charset="0"/>
              </a:rPr>
              <a:t>General Information</a:t>
            </a:r>
          </a:p>
          <a:p>
            <a:r>
              <a:rPr lang="en-US" sz="2600" dirty="0">
                <a:latin typeface="Century Schoolbook" panose="02040604050505020304" pitchFamily="18" charset="0"/>
              </a:rPr>
              <a:t>The Tennessee Valley Authority (TVA) is a corporate agency of the United States that provides electricity for business customers and local power companies serving 10 million people in parts of seven southeastern states.</a:t>
            </a:r>
          </a:p>
          <a:p>
            <a:r>
              <a:rPr lang="en-US" sz="2600" dirty="0">
                <a:latin typeface="Century Schoolbook" panose="02040604050505020304" pitchFamily="18" charset="0"/>
              </a:rPr>
              <a:t>TVA receives no taxpayer funding, deriving virtually all of its revenues from sales of electricity. In addition to operating and investing its revenues in its electric system, TVA provides flood control, navigation and land management for the Tennessee River system and assists local power companies and state and local governments with economic development and job creation. </a:t>
            </a:r>
          </a:p>
          <a:p>
            <a:r>
              <a:rPr lang="en-US" sz="2600" dirty="0">
                <a:latin typeface="Century Schoolbook" panose="02040604050505020304" pitchFamily="18" charset="0"/>
              </a:rPr>
              <a:t>TVA Economic Development works to attract new companies—which results in more jobs and investments in the Valley—and to engage existing businesses and industries to help them grow in a sustainable way. TVA offers site selection services, incentives, research and technical assistance to help companies locate, stay and expand existing operations in the Tennessee Valley.</a:t>
            </a:r>
          </a:p>
          <a:p>
            <a:pPr marL="0" indent="0">
              <a:buNone/>
            </a:pPr>
            <a:r>
              <a:rPr lang="en-US" sz="1600" b="1" dirty="0">
                <a:solidFill>
                  <a:schemeClr val="tx2"/>
                </a:solidFill>
                <a:latin typeface="Century Schoolbook" panose="02040604050505020304" pitchFamily="18" charset="0"/>
              </a:rPr>
              <a:t> </a:t>
            </a:r>
          </a:p>
          <a:p>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pPr marL="0" indent="0">
              <a:buNone/>
            </a:pPr>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a:p>
            <a:endParaRPr lang="en-US" sz="1600" b="1" dirty="0">
              <a:solidFill>
                <a:schemeClr val="tx2"/>
              </a:solidFill>
              <a:latin typeface="Century Schoolbook" panose="02040604050505020304" pitchFamily="18" charset="0"/>
            </a:endParaRPr>
          </a:p>
        </p:txBody>
      </p:sp>
      <p:pic>
        <p:nvPicPr>
          <p:cNvPr id="7" name="Picture 6"/>
          <p:cNvPicPr>
            <a:picLocks noChangeAspect="1"/>
          </p:cNvPicPr>
          <p:nvPr/>
        </p:nvPicPr>
        <p:blipFill>
          <a:blip r:embed="rId3"/>
          <a:stretch>
            <a:fillRect/>
          </a:stretch>
        </p:blipFill>
        <p:spPr>
          <a:xfrm>
            <a:off x="4904128" y="6285906"/>
            <a:ext cx="2383743" cy="506012"/>
          </a:xfrm>
          <a:prstGeom prst="rect">
            <a:avLst/>
          </a:prstGeom>
        </p:spPr>
      </p:pic>
      <p:sp>
        <p:nvSpPr>
          <p:cNvPr id="6" name="Footer Placeholder 5"/>
          <p:cNvSpPr>
            <a:spLocks noGrp="1"/>
          </p:cNvSpPr>
          <p:nvPr>
            <p:ph type="ftr" sz="quarter" idx="11"/>
          </p:nvPr>
        </p:nvSpPr>
        <p:spPr>
          <a:xfrm>
            <a:off x="4038600" y="6285906"/>
            <a:ext cx="4114800" cy="50601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676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1548</Words>
  <Application>Microsoft Office PowerPoint</Application>
  <PresentationFormat>Widescreen</PresentationFormat>
  <Paragraphs>182</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Century Schoolbook</vt:lpstr>
      <vt:lpstr>Wingdings</vt:lpstr>
      <vt:lpstr>Office Theme</vt:lpstr>
      <vt:lpstr>PowerPoint Presentation</vt:lpstr>
      <vt:lpstr>Flood Control Local Match Program</vt:lpstr>
      <vt:lpstr>Flood Control Local Match Program</vt:lpstr>
      <vt:lpstr>Flood Control Local Match Program</vt:lpstr>
      <vt:lpstr>Flood Control Local Match Program</vt:lpstr>
      <vt:lpstr>Flood Control Local Match Program</vt:lpstr>
      <vt:lpstr>Flood Control Local Match Program</vt:lpstr>
      <vt:lpstr>PowerPoint Presentation</vt:lpstr>
      <vt:lpstr>Tennessee Valley Authority (TVA)</vt:lpstr>
      <vt:lpstr>Regional Development Agency Assistance Program (RDAAP)</vt:lpstr>
      <vt:lpstr>Regional Development Agency Assistance Program (RDAAP)</vt:lpstr>
      <vt:lpstr>Regional Development Agency Assistance Program (RDAAP)</vt:lpstr>
      <vt:lpstr>Regional Development Agency Assistance Program (RDAAP)</vt:lpstr>
      <vt:lpstr>Regional Development Agency Assistance Program (RDAAP)</vt:lpstr>
      <vt:lpstr>Regional Development Agency Assistance Program (RDAAP)</vt:lpstr>
      <vt:lpstr>Regional Development Agency Assistance Program (RDAAP)</vt:lpstr>
      <vt:lpstr>Regional Development Agency Assistance Program (RDAAP)</vt:lpstr>
      <vt:lpstr>Regional Development Agency Assistance Program (RDAAP)</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Jones, Aaron A (DLG)</dc:creator>
  <cp:lastModifiedBy>Jones, Aaron A (DLG)</cp:lastModifiedBy>
  <cp:revision>30</cp:revision>
  <dcterms:created xsi:type="dcterms:W3CDTF">2021-08-02T16:27:16Z</dcterms:created>
  <dcterms:modified xsi:type="dcterms:W3CDTF">2021-08-23T17:06:58Z</dcterms:modified>
</cp:coreProperties>
</file>