
<file path=[Content_Types].xml><?xml version="1.0" encoding="utf-8"?>
<Types xmlns="http://schemas.openxmlformats.org/package/2006/content-types">
  <Default Extension="png" ContentType="image/png"/>
  <Default Extension="jfif" ContentType="image/j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media/image27.jpg" ContentType="image/png"/>
  <Override PartName="/ppt/notesSlides/notesSlide6.xml" ContentType="application/vnd.openxmlformats-officedocument.presentationml.notesSlide+xml"/>
  <Override PartName="/ppt/media/image28.jpg" ContentType="image/png"/>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handoutMasterIdLst>
    <p:handoutMasterId r:id="rId18"/>
  </p:handoutMasterIdLst>
  <p:sldIdLst>
    <p:sldId id="274" r:id="rId2"/>
    <p:sldId id="331" r:id="rId3"/>
    <p:sldId id="332" r:id="rId4"/>
    <p:sldId id="317" r:id="rId5"/>
    <p:sldId id="336" r:id="rId6"/>
    <p:sldId id="334" r:id="rId7"/>
    <p:sldId id="321" r:id="rId8"/>
    <p:sldId id="320" r:id="rId9"/>
    <p:sldId id="337" r:id="rId10"/>
    <p:sldId id="322" r:id="rId11"/>
    <p:sldId id="324" r:id="rId12"/>
    <p:sldId id="335" r:id="rId13"/>
    <p:sldId id="327" r:id="rId14"/>
    <p:sldId id="330" r:id="rId15"/>
    <p:sldId id="273" r:id="rId16"/>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6633"/>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17" autoAdjust="0"/>
    <p:restoredTop sz="65130" autoAdjust="0"/>
  </p:normalViewPr>
  <p:slideViewPr>
    <p:cSldViewPr snapToGrid="0">
      <p:cViewPr varScale="1">
        <p:scale>
          <a:sx n="48" d="100"/>
          <a:sy n="48" d="100"/>
        </p:scale>
        <p:origin x="1172" y="36"/>
      </p:cViewPr>
      <p:guideLst>
        <p:guide orient="horz" pos="2160"/>
        <p:guide pos="3840"/>
      </p:guideLst>
    </p:cSldViewPr>
  </p:slideViewPr>
  <p:notesTextViewPr>
    <p:cViewPr>
      <p:scale>
        <a:sx n="3" d="2"/>
        <a:sy n="3" d="2"/>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E3239C88-C7BF-44BE-BC10-2758A296CCB5}" type="datetimeFigureOut">
              <a:rPr lang="en-US" smtClean="0"/>
              <a:t>8/21/2021</a:t>
            </a:fld>
            <a:endParaRPr lang="en-US"/>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95E457FD-DD2D-4BEB-A756-459F4D43CD88}" type="slidenum">
              <a:rPr lang="en-US" smtClean="0"/>
              <a:t>‹#›</a:t>
            </a:fld>
            <a:endParaRPr lang="en-US"/>
          </a:p>
        </p:txBody>
      </p:sp>
    </p:spTree>
    <p:extLst>
      <p:ext uri="{BB962C8B-B14F-4D97-AF65-F5344CB8AC3E}">
        <p14:creationId xmlns:p14="http://schemas.microsoft.com/office/powerpoint/2010/main" val="27471517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F39076FD-24C8-4C42-ADE3-BF7BE5431DC1}" type="datetimeFigureOut">
              <a:rPr lang="en-US" smtClean="0"/>
              <a:t>8/21/2021</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74D0172F-71C6-455B-B052-921A322F1390}" type="slidenum">
              <a:rPr lang="en-US" smtClean="0"/>
              <a:t>‹#›</a:t>
            </a:fld>
            <a:endParaRPr lang="en-US"/>
          </a:p>
        </p:txBody>
      </p:sp>
    </p:spTree>
    <p:extLst>
      <p:ext uri="{BB962C8B-B14F-4D97-AF65-F5344CB8AC3E}">
        <p14:creationId xmlns:p14="http://schemas.microsoft.com/office/powerpoint/2010/main" val="9050773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4D0172F-71C6-455B-B052-921A322F1390}" type="slidenum">
              <a:rPr lang="en-US" smtClean="0"/>
              <a:t>1</a:t>
            </a:fld>
            <a:endParaRPr lang="en-US"/>
          </a:p>
        </p:txBody>
      </p:sp>
    </p:spTree>
    <p:extLst>
      <p:ext uri="{BB962C8B-B14F-4D97-AF65-F5344CB8AC3E}">
        <p14:creationId xmlns:p14="http://schemas.microsoft.com/office/powerpoint/2010/main" val="37932200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4D0172F-71C6-455B-B052-921A322F1390}" type="slidenum">
              <a:rPr lang="en-US" smtClean="0"/>
              <a:t>15</a:t>
            </a:fld>
            <a:endParaRPr lang="en-US"/>
          </a:p>
        </p:txBody>
      </p:sp>
    </p:spTree>
    <p:extLst>
      <p:ext uri="{BB962C8B-B14F-4D97-AF65-F5344CB8AC3E}">
        <p14:creationId xmlns:p14="http://schemas.microsoft.com/office/powerpoint/2010/main" val="30213733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smtClean="0"/>
          </a:p>
        </p:txBody>
      </p:sp>
      <p:sp>
        <p:nvSpPr>
          <p:cNvPr id="194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57066" indent="-291179">
              <a:defRPr>
                <a:solidFill>
                  <a:schemeClr val="tx1"/>
                </a:solidFill>
                <a:latin typeface="Arial" panose="020B0604020202020204" pitchFamily="34" charset="0"/>
                <a:cs typeface="Arial" panose="020B0604020202020204" pitchFamily="34" charset="0"/>
              </a:defRPr>
            </a:lvl2pPr>
            <a:lvl3pPr marL="1164717" indent="-232943">
              <a:defRPr>
                <a:solidFill>
                  <a:schemeClr val="tx1"/>
                </a:solidFill>
                <a:latin typeface="Arial" panose="020B0604020202020204" pitchFamily="34" charset="0"/>
                <a:cs typeface="Arial" panose="020B0604020202020204" pitchFamily="34" charset="0"/>
              </a:defRPr>
            </a:lvl3pPr>
            <a:lvl4pPr marL="1630604" indent="-232943">
              <a:defRPr>
                <a:solidFill>
                  <a:schemeClr val="tx1"/>
                </a:solidFill>
                <a:latin typeface="Arial" panose="020B0604020202020204" pitchFamily="34" charset="0"/>
                <a:cs typeface="Arial" panose="020B0604020202020204" pitchFamily="34" charset="0"/>
              </a:defRPr>
            </a:lvl4pPr>
            <a:lvl5pPr marL="2096491" indent="-232943">
              <a:defRPr>
                <a:solidFill>
                  <a:schemeClr val="tx1"/>
                </a:solidFill>
                <a:latin typeface="Arial" panose="020B0604020202020204" pitchFamily="34" charset="0"/>
                <a:cs typeface="Arial" panose="020B0604020202020204" pitchFamily="34" charset="0"/>
              </a:defRPr>
            </a:lvl5pPr>
            <a:lvl6pPr marL="2562377"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28264"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94151"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60038"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1515E84-E00B-4E27-8FC2-F4D11C55E545}" type="slidenum">
              <a:rPr lang="en-US" altLang="en-US" smtClean="0">
                <a:latin typeface="Calibri" panose="020F0502020204030204" pitchFamily="34" charset="0"/>
              </a:rPr>
              <a:pPr/>
              <a:t>2</a:t>
            </a:fld>
            <a:endParaRPr lang="en-US" altLang="en-US" smtClean="0">
              <a:latin typeface="Calibri" panose="020F0502020204030204" pitchFamily="34" charset="0"/>
            </a:endParaRPr>
          </a:p>
        </p:txBody>
      </p:sp>
    </p:spTree>
    <p:extLst>
      <p:ext uri="{BB962C8B-B14F-4D97-AF65-F5344CB8AC3E}">
        <p14:creationId xmlns:p14="http://schemas.microsoft.com/office/powerpoint/2010/main" val="30525780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4D0172F-71C6-455B-B052-921A322F1390}" type="slidenum">
              <a:rPr lang="en-US" smtClean="0"/>
              <a:t>3</a:t>
            </a:fld>
            <a:endParaRPr lang="en-US"/>
          </a:p>
        </p:txBody>
      </p:sp>
    </p:spTree>
    <p:extLst>
      <p:ext uri="{BB962C8B-B14F-4D97-AF65-F5344CB8AC3E}">
        <p14:creationId xmlns:p14="http://schemas.microsoft.com/office/powerpoint/2010/main" val="25968764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MAJ </a:t>
            </a:r>
            <a:r>
              <a:rPr lang="en-US" dirty="0" err="1" smtClean="0"/>
              <a:t>Mitisha</a:t>
            </a:r>
            <a:r>
              <a:rPr lang="en-US" dirty="0" smtClean="0"/>
              <a:t> Martin, Dental Practice in Louisville (Sparkle &amp; Shine Family Dental)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SFC Paul England is an AGR Field</a:t>
            </a:r>
            <a:r>
              <a:rPr lang="en-US" b="1" baseline="0" dirty="0" smtClean="0"/>
              <a:t> Artillery Instructor at the 238</a:t>
            </a:r>
            <a:r>
              <a:rPr lang="en-US" b="1" baseline="30000" dirty="0" smtClean="0"/>
              <a:t>th</a:t>
            </a:r>
            <a:r>
              <a:rPr lang="en-US" b="1" baseline="0" dirty="0" smtClean="0"/>
              <a:t> </a:t>
            </a:r>
            <a:r>
              <a:rPr lang="en-US" b="1" baseline="0" dirty="0" err="1" smtClean="0"/>
              <a:t>Reg</a:t>
            </a:r>
            <a:r>
              <a:rPr lang="en-US" b="1" baseline="0" dirty="0" smtClean="0"/>
              <a:t> &amp; is sponsored by the NG as an E-sports athlete.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-He plays against professional streamers on the platform TWITCH (like YouTube).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-They’re not compensated but the Guard pays for some of the hosting platforms that they’re highlighted 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National Guard “sponsors” 9 Guardsmen (some of them M-day) as official representatives of the organization and play on behalf of the 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-This is kind of nested within the U.S. Army recruiting’s E-sports Team</a:t>
            </a:r>
            <a:endParaRPr lang="en-US" dirty="0" smtClean="0"/>
          </a:p>
          <a:p>
            <a:endParaRPr lang="en-US" dirty="0" smtClean="0"/>
          </a:p>
          <a:p>
            <a:r>
              <a:rPr lang="en-US" dirty="0" smtClean="0"/>
              <a:t>**E-Sports</a:t>
            </a:r>
            <a:r>
              <a:rPr lang="en-US" baseline="0" dirty="0" smtClean="0"/>
              <a:t> is emerging as a “billion” dollar industry. Stars in this field are raking in seven-figure earnings.</a:t>
            </a:r>
            <a:endParaRPr lang="en-US" dirty="0"/>
          </a:p>
        </p:txBody>
      </p:sp>
      <p:sp>
        <p:nvSpPr>
          <p:cNvPr id="4" name="Slide Number Placeholder 3"/>
          <p:cNvSpPr>
            <a:spLocks noGrp="1"/>
          </p:cNvSpPr>
          <p:nvPr>
            <p:ph type="sldNum" sz="quarter" idx="10"/>
          </p:nvPr>
        </p:nvSpPr>
        <p:spPr/>
        <p:txBody>
          <a:bodyPr/>
          <a:lstStyle/>
          <a:p>
            <a:fld id="{74D0172F-71C6-455B-B052-921A322F1390}" type="slidenum">
              <a:rPr lang="en-US" smtClean="0"/>
              <a:t>5</a:t>
            </a:fld>
            <a:endParaRPr lang="en-US"/>
          </a:p>
        </p:txBody>
      </p:sp>
    </p:spTree>
    <p:extLst>
      <p:ext uri="{BB962C8B-B14F-4D97-AF65-F5344CB8AC3E}">
        <p14:creationId xmlns:p14="http://schemas.microsoft.com/office/powerpoint/2010/main" val="41854134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4D0172F-71C6-455B-B052-921A322F1390}" type="slidenum">
              <a:rPr lang="en-US" smtClean="0"/>
              <a:t>6</a:t>
            </a:fld>
            <a:endParaRPr lang="en-US"/>
          </a:p>
        </p:txBody>
      </p:sp>
    </p:spTree>
    <p:extLst>
      <p:ext uri="{BB962C8B-B14F-4D97-AF65-F5344CB8AC3E}">
        <p14:creationId xmlns:p14="http://schemas.microsoft.com/office/powerpoint/2010/main" val="29664244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4D0172F-71C6-455B-B052-921A322F1390}" type="slidenum">
              <a:rPr lang="en-US" smtClean="0"/>
              <a:t>10</a:t>
            </a:fld>
            <a:endParaRPr lang="en-US"/>
          </a:p>
        </p:txBody>
      </p:sp>
    </p:spTree>
    <p:extLst>
      <p:ext uri="{BB962C8B-B14F-4D97-AF65-F5344CB8AC3E}">
        <p14:creationId xmlns:p14="http://schemas.microsoft.com/office/powerpoint/2010/main" val="28761764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4588" indent="-228600">
              <a:defRPr>
                <a:solidFill>
                  <a:schemeClr val="tx1"/>
                </a:solidFill>
                <a:latin typeface="Arial" panose="020B0604020202020204" pitchFamily="34" charset="0"/>
                <a:cs typeface="Arial" panose="020B0604020202020204" pitchFamily="34" charset="0"/>
              </a:defRPr>
            </a:lvl3pPr>
            <a:lvl4pPr marL="1601788" indent="-228600">
              <a:defRPr>
                <a:solidFill>
                  <a:schemeClr val="tx1"/>
                </a:solidFill>
                <a:latin typeface="Arial" panose="020B0604020202020204" pitchFamily="34" charset="0"/>
                <a:cs typeface="Arial" panose="020B0604020202020204" pitchFamily="34" charset="0"/>
              </a:defRPr>
            </a:lvl4pPr>
            <a:lvl5pPr marL="2058988" indent="-228600">
              <a:defRPr>
                <a:solidFill>
                  <a:schemeClr val="tx1"/>
                </a:solidFill>
                <a:latin typeface="Arial" panose="020B0604020202020204" pitchFamily="34" charset="0"/>
                <a:cs typeface="Arial" panose="020B0604020202020204" pitchFamily="34" charset="0"/>
              </a:defRPr>
            </a:lvl5pPr>
            <a:lvl6pPr marL="2516188"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3388"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30588"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7788"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5854F0A-259F-49A4-94E2-16CB39CC4A90}" type="slidenum">
              <a:rPr lang="en-US" altLang="en-US" smtClean="0">
                <a:solidFill>
                  <a:srgbClr val="000000"/>
                </a:solidFill>
                <a:latin typeface="Calibri" panose="020F0502020204030204" pitchFamily="34" charset="0"/>
              </a:rPr>
              <a:pPr/>
              <a:t>12</a:t>
            </a:fld>
            <a:endParaRPr lang="en-US" altLang="en-US" smtClean="0">
              <a:solidFill>
                <a:srgbClr val="000000"/>
              </a:solidFill>
              <a:latin typeface="Calibri" panose="020F0502020204030204" pitchFamily="34" charset="0"/>
            </a:endParaRPr>
          </a:p>
        </p:txBody>
      </p:sp>
      <p:sp>
        <p:nvSpPr>
          <p:cNvPr id="50179" name="Rectangle 2"/>
          <p:cNvSpPr>
            <a:spLocks noGrp="1" noRot="1" noChangeAspect="1" noChangeArrowheads="1" noTextEdit="1"/>
          </p:cNvSpPr>
          <p:nvPr>
            <p:ph type="sldImg"/>
          </p:nvPr>
        </p:nvSpPr>
        <p:spPr bwMode="auto">
          <a:xfrm>
            <a:off x="423863" y="708025"/>
            <a:ext cx="6172200" cy="3471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80" name="Rectangle 3"/>
          <p:cNvSpPr>
            <a:spLocks noGrp="1" noChangeArrowheads="1"/>
          </p:cNvSpPr>
          <p:nvPr>
            <p:ph type="body" idx="1"/>
          </p:nvPr>
        </p:nvSpPr>
        <p:spPr bwMode="auto">
          <a:xfrm>
            <a:off x="935038" y="4424363"/>
            <a:ext cx="5153025" cy="4184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buFont typeface="Wingdings" panose="05000000000000000000" pitchFamily="2" charset="2"/>
              <a:buChar char="§"/>
            </a:pPr>
            <a:r>
              <a:rPr lang="en-US" altLang="en-US" sz="1200" dirty="0" smtClean="0">
                <a:latin typeface=" Arial"/>
              </a:rPr>
              <a:t>Program dedicated to creating positive change in the lives of Kentucky’s “at risk youth”</a:t>
            </a:r>
          </a:p>
          <a:p>
            <a:pPr>
              <a:buFont typeface="Wingdings" panose="05000000000000000000" pitchFamily="2" charset="2"/>
              <a:buChar char="§"/>
            </a:pPr>
            <a:r>
              <a:rPr lang="en-US" altLang="en-US" sz="1200" dirty="0" smtClean="0">
                <a:latin typeface=" Arial"/>
              </a:rPr>
              <a:t>Kentucky has 2 of 40 programs nationwide – Appalachian </a:t>
            </a:r>
            <a:r>
              <a:rPr lang="en-US" altLang="en-US" sz="1200" dirty="0" err="1" smtClean="0">
                <a:latin typeface=" Arial"/>
              </a:rPr>
              <a:t>ChalleNGe</a:t>
            </a:r>
            <a:r>
              <a:rPr lang="en-US" altLang="en-US" sz="1200" dirty="0" smtClean="0">
                <a:latin typeface=" Arial"/>
              </a:rPr>
              <a:t> Academy in Harlan (8 </a:t>
            </a:r>
            <a:r>
              <a:rPr lang="en-US" altLang="en-US" sz="1200" dirty="0" err="1" smtClean="0">
                <a:latin typeface=" Arial"/>
              </a:rPr>
              <a:t>yrs</a:t>
            </a:r>
            <a:r>
              <a:rPr lang="en-US" altLang="en-US" sz="1200" dirty="0" smtClean="0">
                <a:latin typeface=" Arial"/>
              </a:rPr>
              <a:t>) and Bluegrass </a:t>
            </a:r>
            <a:r>
              <a:rPr lang="en-US" altLang="en-US" sz="1200" dirty="0" err="1" smtClean="0">
                <a:latin typeface=" Arial"/>
              </a:rPr>
              <a:t>ChalleNGe</a:t>
            </a:r>
            <a:r>
              <a:rPr lang="en-US" altLang="en-US" sz="1200" dirty="0" smtClean="0">
                <a:latin typeface=" Arial"/>
              </a:rPr>
              <a:t> Academy (21 </a:t>
            </a:r>
            <a:r>
              <a:rPr lang="en-US" altLang="en-US" sz="1200" dirty="0" err="1" smtClean="0">
                <a:latin typeface=" Arial"/>
              </a:rPr>
              <a:t>yrs</a:t>
            </a:r>
            <a:r>
              <a:rPr lang="en-US" altLang="en-US" sz="1200" dirty="0" smtClean="0">
                <a:latin typeface=" Arial"/>
              </a:rPr>
              <a:t>) at Ft. Knox</a:t>
            </a:r>
          </a:p>
          <a:p>
            <a:pPr>
              <a:buFont typeface="Wingdings" panose="05000000000000000000" pitchFamily="2" charset="2"/>
              <a:buChar char="§"/>
            </a:pPr>
            <a:r>
              <a:rPr lang="en-US" altLang="en-US" sz="1200" dirty="0" err="1" smtClean="0">
                <a:latin typeface=" Arial"/>
              </a:rPr>
              <a:t>Challe</a:t>
            </a:r>
            <a:r>
              <a:rPr lang="en-US" altLang="en-US" sz="1200" i="1" dirty="0" err="1" smtClean="0">
                <a:latin typeface=" Arial"/>
              </a:rPr>
              <a:t>NG</a:t>
            </a:r>
            <a:r>
              <a:rPr lang="en-US" altLang="en-US" sz="1200" dirty="0" err="1" smtClean="0">
                <a:latin typeface=" Arial"/>
              </a:rPr>
              <a:t>e</a:t>
            </a:r>
            <a:r>
              <a:rPr lang="en-US" altLang="en-US" sz="1200" dirty="0" smtClean="0">
                <a:latin typeface=" Arial"/>
              </a:rPr>
              <a:t> operates as a 75% federal and </a:t>
            </a:r>
            <a:br>
              <a:rPr lang="en-US" altLang="en-US" sz="1200" dirty="0" smtClean="0">
                <a:latin typeface=" Arial"/>
              </a:rPr>
            </a:br>
            <a:r>
              <a:rPr lang="en-US" altLang="en-US" sz="1200" dirty="0" smtClean="0">
                <a:latin typeface=" Arial"/>
              </a:rPr>
              <a:t>25% state match ($3.2 million annually for</a:t>
            </a:r>
            <a:br>
              <a:rPr lang="en-US" altLang="en-US" sz="1200" dirty="0" smtClean="0">
                <a:latin typeface=" Arial"/>
              </a:rPr>
            </a:br>
            <a:r>
              <a:rPr lang="en-US" altLang="en-US" sz="1200" dirty="0" smtClean="0">
                <a:latin typeface=" Arial"/>
              </a:rPr>
              <a:t> each location)</a:t>
            </a:r>
          </a:p>
          <a:p>
            <a:pPr>
              <a:buFont typeface="Wingdings" panose="05000000000000000000" pitchFamily="2" charset="2"/>
              <a:buChar char="§"/>
            </a:pPr>
            <a:r>
              <a:rPr lang="en-US" altLang="en-US" sz="1200" dirty="0" smtClean="0">
                <a:latin typeface=" Arial"/>
              </a:rPr>
              <a:t>Each site operates two 22 week programs</a:t>
            </a:r>
            <a:br>
              <a:rPr lang="en-US" altLang="en-US" sz="1200" dirty="0" smtClean="0">
                <a:latin typeface=" Arial"/>
              </a:rPr>
            </a:br>
            <a:r>
              <a:rPr lang="en-US" altLang="en-US" sz="1200" dirty="0" smtClean="0">
                <a:latin typeface=" Arial"/>
              </a:rPr>
              <a:t>annually </a:t>
            </a:r>
          </a:p>
          <a:p>
            <a:pPr eaLnBrk="1" hangingPunct="1">
              <a:spcBef>
                <a:spcPct val="0"/>
              </a:spcBef>
            </a:pPr>
            <a:endParaRPr lang="en-US" altLang="en-US" dirty="0" smtClean="0"/>
          </a:p>
        </p:txBody>
      </p:sp>
    </p:spTree>
    <p:extLst>
      <p:ext uri="{BB962C8B-B14F-4D97-AF65-F5344CB8AC3E}">
        <p14:creationId xmlns:p14="http://schemas.microsoft.com/office/powerpoint/2010/main" val="38116879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Kentucky Guardsmen still at work across the state</a:t>
            </a:r>
          </a:p>
          <a:p>
            <a:r>
              <a:rPr lang="en-US" sz="1200" kern="1200" dirty="0" smtClean="0">
                <a:solidFill>
                  <a:schemeClr val="tx1"/>
                </a:solidFill>
                <a:effectLst/>
                <a:latin typeface="+mn-lt"/>
                <a:ea typeface="+mn-ea"/>
                <a:cs typeface="+mn-cs"/>
              </a:rPr>
              <a:t>Brig. Gen. Haldane B Lamberton, Kentucky’s adjutant general </a:t>
            </a:r>
          </a:p>
          <a:p>
            <a:r>
              <a:rPr lang="en-US" sz="1200" kern="1200" dirty="0" smtClean="0">
                <a:solidFill>
                  <a:schemeClr val="tx1"/>
                </a:solidFill>
                <a:effectLst/>
                <a:latin typeface="+mn-lt"/>
                <a:ea typeface="+mn-ea"/>
                <a:cs typeface="+mn-cs"/>
              </a:rPr>
              <a:t>Opinion Contributor</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Kentucky, along with the rest of the nation, has seen unprecedented times in 2020 and the Kentucky National Guard has been a part of it from day one. Born in 1792, the Kentucky National Guard has the distinction of being one of the oldest military forces in the United States and has provided all kinds of support to the commonwealth since that date.</a:t>
            </a:r>
          </a:p>
          <a:p>
            <a:r>
              <a:rPr lang="en-US" sz="1200" kern="1200" dirty="0" smtClean="0">
                <a:solidFill>
                  <a:schemeClr val="tx1"/>
                </a:solidFill>
                <a:effectLst/>
                <a:latin typeface="+mn-lt"/>
                <a:ea typeface="+mn-ea"/>
                <a:cs typeface="+mn-cs"/>
              </a:rPr>
              <a:t>Today, the Kentucky National Guard continues its service to the citizens of the commonwealth and to the nation – just as it has for more than two hundred and twenty eight years. Whether helping a neighbor in need or defending our nation around the world, our Citizen-Soldiers sacrificially offer their time, their skills and their dedication. </a:t>
            </a:r>
          </a:p>
          <a:p>
            <a:r>
              <a:rPr lang="en-US" sz="1200" kern="1200" dirty="0" smtClean="0">
                <a:solidFill>
                  <a:schemeClr val="tx1"/>
                </a:solidFill>
                <a:effectLst/>
                <a:latin typeface="+mn-lt"/>
                <a:ea typeface="+mn-ea"/>
                <a:cs typeface="+mn-cs"/>
              </a:rPr>
              <a:t>In March, The Kentucky National Guard began one of the most complicated mobilizations the state has ever seen, as we began providing support to the COVID-19 response across the commonwealth.</a:t>
            </a:r>
          </a:p>
          <a:p>
            <a:r>
              <a:rPr lang="en-US" sz="1200" kern="1200" dirty="0" smtClean="0">
                <a:solidFill>
                  <a:schemeClr val="tx1"/>
                </a:solidFill>
                <a:effectLst/>
                <a:latin typeface="+mn-lt"/>
                <a:ea typeface="+mn-ea"/>
                <a:cs typeface="+mn-cs"/>
              </a:rPr>
              <a:t>Over the last 9 months, we’ve hosted Drive Thru Testing Sites, stood up the Alternate Care Facility in Louisville, provided site security for a variety of hospitals, assisted food banks &amp; warehouse operations and provided critical support to our Long Term Care Facilities. This support has been spread from Pikeville to Paducah.</a:t>
            </a:r>
          </a:p>
          <a:p>
            <a:r>
              <a:rPr lang="en-US" sz="1200" kern="1200" dirty="0" smtClean="0">
                <a:solidFill>
                  <a:schemeClr val="tx1"/>
                </a:solidFill>
                <a:effectLst/>
                <a:latin typeface="+mn-lt"/>
                <a:ea typeface="+mn-ea"/>
                <a:cs typeface="+mn-cs"/>
              </a:rPr>
              <a:t>In addition to the pandemic response, we’ve provided much needed manpower for our state’s efforts to pull off both the primary and general election.</a:t>
            </a:r>
          </a:p>
          <a:p>
            <a:r>
              <a:rPr lang="en-US" sz="1200" kern="1200" dirty="0" smtClean="0">
                <a:solidFill>
                  <a:schemeClr val="tx1"/>
                </a:solidFill>
                <a:effectLst/>
                <a:latin typeface="+mn-lt"/>
                <a:ea typeface="+mn-ea"/>
                <a:cs typeface="+mn-cs"/>
              </a:rPr>
              <a:t>While we’re addressing these domestic issues, we still have Airmen and Soldiers deployed around the world. We’ve mobilized and returned home countless numbers of service members from both our overseas service operations and the Southwest Border support mission.</a:t>
            </a:r>
          </a:p>
          <a:p>
            <a:r>
              <a:rPr lang="en-US" sz="1200" kern="1200" dirty="0" smtClean="0">
                <a:solidFill>
                  <a:schemeClr val="tx1"/>
                </a:solidFill>
                <a:effectLst/>
                <a:latin typeface="+mn-lt"/>
                <a:ea typeface="+mn-ea"/>
                <a:cs typeface="+mn-cs"/>
              </a:rPr>
              <a:t>On top of our physical contributions to our state and nation, we continue to have a significant economic impact across the 120 counties. We employ nearly 8,000 Army and Air Guardsmen part-time with more than 1,500 of those Service members being fulltime. This manning has brought $191 million into Kentucky in terms of pay and benefits in federal funding. We’ve also spent more than $11 million in federal and state construction dollars in Kentucky in the last 12 months.</a:t>
            </a:r>
          </a:p>
          <a:p>
            <a:r>
              <a:rPr lang="en-US" sz="1200" kern="1200" dirty="0" smtClean="0">
                <a:solidFill>
                  <a:schemeClr val="tx1"/>
                </a:solidFill>
                <a:effectLst/>
                <a:latin typeface="+mn-lt"/>
                <a:ea typeface="+mn-ea"/>
                <a:cs typeface="+mn-cs"/>
              </a:rPr>
              <a:t>Recruiting for the military has also had its challenges across the nation, but I’m proud to say that our Kentucky Army and Air National Guard not only met our recruiting numbers, but exceeded them. Only 14 National Guard states were able to make their recruiting numbers and the Active Duty Army fell short of hitting their requirements as well, which is a testament to Kentucky’s patriotism and perseverance.</a:t>
            </a:r>
          </a:p>
          <a:p>
            <a:r>
              <a:rPr lang="en-US" sz="1200" kern="1200" dirty="0" smtClean="0">
                <a:solidFill>
                  <a:schemeClr val="tx1"/>
                </a:solidFill>
                <a:effectLst/>
                <a:latin typeface="+mn-lt"/>
                <a:ea typeface="+mn-ea"/>
                <a:cs typeface="+mn-cs"/>
              </a:rPr>
              <a:t>Part of what makes us so strong as an organization is the diversity we recruit and cultivate. We embrace and celebrate that diversity. It’s the backbone of our organization.</a:t>
            </a:r>
          </a:p>
          <a:p>
            <a:r>
              <a:rPr lang="en-US" sz="1200" kern="1200" dirty="0" smtClean="0">
                <a:solidFill>
                  <a:schemeClr val="tx1"/>
                </a:solidFill>
                <a:effectLst/>
                <a:latin typeface="+mn-lt"/>
                <a:ea typeface="+mn-ea"/>
                <a:cs typeface="+mn-cs"/>
              </a:rPr>
              <a:t>The President has recently extended the National Guard support to COVID-19 across the nation, so you’ll  continue to see Guardsmen throughout your communities providing critical services. Please take a moment to thank them for their support, particularly during this holiday season. They are likely away from their families and their place of employment in order to accomplish this mission we’ve asked of them.</a:t>
            </a:r>
          </a:p>
          <a:p>
            <a:r>
              <a:rPr lang="en-US" sz="1200" kern="1200" dirty="0" smtClean="0">
                <a:solidFill>
                  <a:schemeClr val="tx1"/>
                </a:solidFill>
                <a:effectLst/>
                <a:latin typeface="+mn-lt"/>
                <a:ea typeface="+mn-ea"/>
                <a:cs typeface="+mn-cs"/>
              </a:rPr>
              <a:t>As we close out such a turbulent year, I am more proud of our military force than I have ever been. Kentucky’s Soldiers and Airmen have risen to the challenge time and time again. I’ve seen our state come together and take care of each other in compassionate, sacrificial ways and our Guard is blessed to be a part of such a community.</a:t>
            </a:r>
          </a:p>
          <a:p>
            <a:r>
              <a:rPr lang="en-US" sz="1200" kern="1200" dirty="0" smtClean="0">
                <a:solidFill>
                  <a:schemeClr val="tx1"/>
                </a:solidFill>
                <a:effectLst/>
                <a:latin typeface="+mn-lt"/>
                <a:ea typeface="+mn-ea"/>
                <a:cs typeface="+mn-cs"/>
              </a:rPr>
              <a:t>Thanks for allowing us to serve.</a:t>
            </a:r>
          </a:p>
          <a:p>
            <a:endParaRPr lang="en-US" dirty="0"/>
          </a:p>
        </p:txBody>
      </p:sp>
      <p:sp>
        <p:nvSpPr>
          <p:cNvPr id="4" name="Slide Number Placeholder 3"/>
          <p:cNvSpPr>
            <a:spLocks noGrp="1"/>
          </p:cNvSpPr>
          <p:nvPr>
            <p:ph type="sldNum" sz="quarter" idx="10"/>
          </p:nvPr>
        </p:nvSpPr>
        <p:spPr/>
        <p:txBody>
          <a:bodyPr/>
          <a:lstStyle/>
          <a:p>
            <a:fld id="{74D0172F-71C6-455B-B052-921A322F1390}" type="slidenum">
              <a:rPr lang="en-US" smtClean="0"/>
              <a:t>13</a:t>
            </a:fld>
            <a:endParaRPr lang="en-US"/>
          </a:p>
        </p:txBody>
      </p:sp>
    </p:spTree>
    <p:extLst>
      <p:ext uri="{BB962C8B-B14F-4D97-AF65-F5344CB8AC3E}">
        <p14:creationId xmlns:p14="http://schemas.microsoft.com/office/powerpoint/2010/main" val="33569683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Miller</a:t>
            </a:r>
            <a:r>
              <a:rPr lang="en-US" baseline="0" dirty="0" smtClean="0"/>
              <a:t> – AF Cross, 2</a:t>
            </a:r>
            <a:r>
              <a:rPr lang="en-US" baseline="30000" dirty="0" smtClean="0"/>
              <a:t>nd</a:t>
            </a:r>
            <a:r>
              <a:rPr lang="en-US" baseline="0" dirty="0" smtClean="0"/>
              <a:t> only to </a:t>
            </a:r>
            <a:r>
              <a:rPr lang="en-US" baseline="0" dirty="0" err="1" smtClean="0"/>
              <a:t>MoH</a:t>
            </a:r>
            <a:r>
              <a:rPr lang="en-US" baseline="0" dirty="0" smtClean="0"/>
              <a:t> for his actions at the Battle of Robert’s Ridge in AFGHANISTAN in 2002. </a:t>
            </a:r>
            <a:r>
              <a:rPr lang="en-US" i="1" baseline="0" dirty="0" smtClean="0"/>
              <a:t>Only 10 Airmen have received this honor since 9/11.</a:t>
            </a:r>
          </a:p>
          <a:p>
            <a:endParaRPr lang="en-US" baseline="0" dirty="0" smtClean="0"/>
          </a:p>
          <a:p>
            <a:r>
              <a:rPr lang="en-US" baseline="0" dirty="0" smtClean="0"/>
              <a:t>Nein – Distinguished Service Cross, 2</a:t>
            </a:r>
            <a:r>
              <a:rPr lang="en-US" baseline="30000" dirty="0" smtClean="0"/>
              <a:t>nd</a:t>
            </a:r>
            <a:r>
              <a:rPr lang="en-US" baseline="0" dirty="0" smtClean="0"/>
              <a:t> only to the </a:t>
            </a:r>
            <a:r>
              <a:rPr lang="en-US" baseline="0" dirty="0" err="1" smtClean="0"/>
              <a:t>MoH</a:t>
            </a:r>
            <a:r>
              <a:rPr lang="en-US" baseline="0" dirty="0" smtClean="0"/>
              <a:t> for his actions in IRAQ in 2005.</a:t>
            </a:r>
          </a:p>
          <a:p>
            <a:endParaRPr lang="en-US" baseline="0" dirty="0" smtClean="0"/>
          </a:p>
          <a:p>
            <a:r>
              <a:rPr lang="en-US" baseline="0" dirty="0" smtClean="0"/>
              <a:t>Hester – Silver Star, 3</a:t>
            </a:r>
            <a:r>
              <a:rPr lang="en-US" baseline="30000" dirty="0" smtClean="0"/>
              <a:t>rd</a:t>
            </a:r>
            <a:r>
              <a:rPr lang="en-US" baseline="0" dirty="0" smtClean="0"/>
              <a:t> highest combat decoration in IRAQ in 2005.  First female recipient since World War II for her actions in Iraq in 2005. According to a couple of news sources, Only </a:t>
            </a:r>
            <a:r>
              <a:rPr lang="en-US" b="1" baseline="0" dirty="0" smtClean="0"/>
              <a:t>9 Women </a:t>
            </a:r>
            <a:r>
              <a:rPr lang="en-US" baseline="0" dirty="0" smtClean="0"/>
              <a:t>have received this award and </a:t>
            </a:r>
            <a:r>
              <a:rPr lang="en-US" u="sng" baseline="0" dirty="0" smtClean="0"/>
              <a:t>Hester is the only one to receive this award for engaging the enemy in combat.</a:t>
            </a:r>
          </a:p>
          <a:p>
            <a:endParaRPr lang="en-US" baseline="0" dirty="0" smtClean="0"/>
          </a:p>
          <a:p>
            <a:r>
              <a:rPr lang="en-US" baseline="0" dirty="0" smtClean="0"/>
              <a:t>Keller – AF Cross, 2</a:t>
            </a:r>
            <a:r>
              <a:rPr lang="en-US" baseline="30000" dirty="0" smtClean="0"/>
              <a:t>nd</a:t>
            </a:r>
            <a:r>
              <a:rPr lang="en-US" baseline="0" dirty="0" smtClean="0"/>
              <a:t> only to </a:t>
            </a:r>
            <a:r>
              <a:rPr lang="en-US" baseline="0" dirty="0" err="1" smtClean="0"/>
              <a:t>MoH</a:t>
            </a:r>
            <a:r>
              <a:rPr lang="en-US" baseline="0" dirty="0" smtClean="0"/>
              <a:t> for his actions in AFGHANISTAN in 2017.</a:t>
            </a:r>
          </a:p>
          <a:p>
            <a:endParaRPr lang="en-US" dirty="0" smtClean="0"/>
          </a:p>
          <a:p>
            <a:endParaRPr lang="en-US" dirty="0" smtClean="0"/>
          </a:p>
          <a:p>
            <a:r>
              <a:rPr lang="en-US" dirty="0" err="1" smtClean="0"/>
              <a:t>Keary</a:t>
            </a:r>
            <a:r>
              <a:rPr lang="en-US" dirty="0" smtClean="0"/>
              <a:t> Miller DETAILS:</a:t>
            </a:r>
          </a:p>
          <a:p>
            <a:pPr fontAlgn="base"/>
            <a:r>
              <a:rPr lang="en-US" sz="1200" b="0" i="0" kern="1200" dirty="0" smtClean="0">
                <a:solidFill>
                  <a:schemeClr val="tx1"/>
                </a:solidFill>
                <a:effectLst/>
                <a:latin typeface="+mn-lt"/>
                <a:ea typeface="+mn-ea"/>
                <a:cs typeface="+mn-cs"/>
              </a:rPr>
              <a:t>Then-Tech. Sgt. </a:t>
            </a:r>
            <a:r>
              <a:rPr lang="en-US" sz="1200" b="0" i="0" kern="1200" dirty="0" err="1" smtClean="0">
                <a:solidFill>
                  <a:schemeClr val="tx1"/>
                </a:solidFill>
                <a:effectLst/>
                <a:latin typeface="+mn-lt"/>
                <a:ea typeface="+mn-ea"/>
                <a:cs typeface="+mn-cs"/>
              </a:rPr>
              <a:t>Keary</a:t>
            </a:r>
            <a:r>
              <a:rPr lang="en-US" sz="1200" b="0" i="0" kern="1200" dirty="0" smtClean="0">
                <a:solidFill>
                  <a:schemeClr val="tx1"/>
                </a:solidFill>
                <a:effectLst/>
                <a:latin typeface="+mn-lt"/>
                <a:ea typeface="+mn-ea"/>
                <a:cs typeface="+mn-cs"/>
              </a:rPr>
              <a:t> Miller --against overwhelming odds and a barrage of heavy fire from Al Qaeda militants-- dashed through deep snow into the line of fire multiple times to assess and care for critically-wounded U.S. </a:t>
            </a:r>
            <a:r>
              <a:rPr lang="en-US" sz="1200" b="0" i="0" kern="1200" dirty="0" err="1" smtClean="0">
                <a:solidFill>
                  <a:schemeClr val="tx1"/>
                </a:solidFill>
                <a:effectLst/>
                <a:latin typeface="+mn-lt"/>
                <a:ea typeface="+mn-ea"/>
                <a:cs typeface="+mn-cs"/>
              </a:rPr>
              <a:t>servicemembers</a:t>
            </a:r>
            <a:r>
              <a:rPr lang="en-US" sz="1200" b="0" i="0" kern="1200" dirty="0" smtClean="0">
                <a:solidFill>
                  <a:schemeClr val="tx1"/>
                </a:solidFill>
                <a:effectLst/>
                <a:latin typeface="+mn-lt"/>
                <a:ea typeface="+mn-ea"/>
                <a:cs typeface="+mn-cs"/>
              </a:rPr>
              <a:t>, March 4, 2002.</a:t>
            </a:r>
          </a:p>
          <a:p>
            <a:pPr fontAlgn="base"/>
            <a:r>
              <a:rPr lang="en-US" sz="1200" b="0" i="0" kern="1200" dirty="0" smtClean="0">
                <a:solidFill>
                  <a:schemeClr val="tx1"/>
                </a:solidFill>
                <a:effectLst/>
                <a:latin typeface="+mn-lt"/>
                <a:ea typeface="+mn-ea"/>
                <a:cs typeface="+mn-cs"/>
              </a:rPr>
              <a:t>Miller was previously awarded the Silver Star medal for these actions, Nov. 1, 2003. The Air Force Cross is the service’s highest combat medal for valor, second only to the Medal of Honor.</a:t>
            </a:r>
          </a:p>
          <a:p>
            <a:pPr fontAlgn="base"/>
            <a:r>
              <a:rPr lang="en-US" sz="1200" b="0" i="0" kern="1200" dirty="0" smtClean="0">
                <a:solidFill>
                  <a:schemeClr val="tx1"/>
                </a:solidFill>
                <a:effectLst/>
                <a:latin typeface="+mn-lt"/>
                <a:ea typeface="+mn-ea"/>
                <a:cs typeface="+mn-cs"/>
              </a:rPr>
              <a:t>“We are blessed to have Airmen like </a:t>
            </a:r>
            <a:r>
              <a:rPr lang="en-US" sz="1200" b="0" i="0" kern="1200" dirty="0" err="1" smtClean="0">
                <a:solidFill>
                  <a:schemeClr val="tx1"/>
                </a:solidFill>
                <a:effectLst/>
                <a:latin typeface="+mn-lt"/>
                <a:ea typeface="+mn-ea"/>
                <a:cs typeface="+mn-cs"/>
              </a:rPr>
              <a:t>Keary</a:t>
            </a:r>
            <a:r>
              <a:rPr lang="en-US" sz="1200" b="0" i="0" kern="1200" dirty="0" smtClean="0">
                <a:solidFill>
                  <a:schemeClr val="tx1"/>
                </a:solidFill>
                <a:effectLst/>
                <a:latin typeface="+mn-lt"/>
                <a:ea typeface="+mn-ea"/>
                <a:cs typeface="+mn-cs"/>
              </a:rPr>
              <a:t> in the Special Tactics community,” said Col. Michael Martin, commander of the 24th Special Operations Wing, who directed training for Miller’s </a:t>
            </a:r>
            <a:r>
              <a:rPr lang="en-US" sz="1200" b="0" i="0" kern="1200" dirty="0" err="1" smtClean="0">
                <a:solidFill>
                  <a:schemeClr val="tx1"/>
                </a:solidFill>
                <a:effectLst/>
                <a:latin typeface="+mn-lt"/>
                <a:ea typeface="+mn-ea"/>
                <a:cs typeface="+mn-cs"/>
              </a:rPr>
              <a:t>pararescue</a:t>
            </a:r>
            <a:r>
              <a:rPr lang="en-US" sz="1200" b="0" i="0" kern="1200" dirty="0" smtClean="0">
                <a:solidFill>
                  <a:schemeClr val="tx1"/>
                </a:solidFill>
                <a:effectLst/>
                <a:latin typeface="+mn-lt"/>
                <a:ea typeface="+mn-ea"/>
                <a:cs typeface="+mn-cs"/>
              </a:rPr>
              <a:t> team before their deployment in 2002. “In an extraordinary situation, </a:t>
            </a:r>
            <a:r>
              <a:rPr lang="en-US" sz="1200" b="0" i="0" kern="1200" dirty="0" err="1" smtClean="0">
                <a:solidFill>
                  <a:schemeClr val="tx1"/>
                </a:solidFill>
                <a:effectLst/>
                <a:latin typeface="+mn-lt"/>
                <a:ea typeface="+mn-ea"/>
                <a:cs typeface="+mn-cs"/>
              </a:rPr>
              <a:t>Keary</a:t>
            </a:r>
            <a:r>
              <a:rPr lang="en-US" sz="1200" b="0" i="0" kern="1200" dirty="0" smtClean="0">
                <a:solidFill>
                  <a:schemeClr val="tx1"/>
                </a:solidFill>
                <a:effectLst/>
                <a:latin typeface="+mn-lt"/>
                <a:ea typeface="+mn-ea"/>
                <a:cs typeface="+mn-cs"/>
              </a:rPr>
              <a:t> acted with courage and valor to save the lives of 10 special operations teammates. This medal upgrade accentuates his selflessness despite an overwhelming enemy force…although </a:t>
            </a:r>
            <a:r>
              <a:rPr lang="en-US" sz="1200" b="0" i="0" kern="1200" dirty="0" err="1" smtClean="0">
                <a:solidFill>
                  <a:schemeClr val="tx1"/>
                </a:solidFill>
                <a:effectLst/>
                <a:latin typeface="+mn-lt"/>
                <a:ea typeface="+mn-ea"/>
                <a:cs typeface="+mn-cs"/>
              </a:rPr>
              <a:t>Keary</a:t>
            </a:r>
            <a:r>
              <a:rPr lang="en-US" sz="1200" b="0" i="0" kern="1200" dirty="0" smtClean="0">
                <a:solidFill>
                  <a:schemeClr val="tx1"/>
                </a:solidFill>
                <a:effectLst/>
                <a:latin typeface="+mn-lt"/>
                <a:ea typeface="+mn-ea"/>
                <a:cs typeface="+mn-cs"/>
              </a:rPr>
              <a:t> may humbly disagree, he belongs to a legacy of heroes.”</a:t>
            </a:r>
          </a:p>
          <a:p>
            <a:pPr fontAlgn="base"/>
            <a:r>
              <a:rPr lang="en-US" sz="1200" b="0" i="0" kern="1200" dirty="0" smtClean="0">
                <a:solidFill>
                  <a:schemeClr val="tx1"/>
                </a:solidFill>
                <a:effectLst/>
                <a:latin typeface="+mn-lt"/>
                <a:ea typeface="+mn-ea"/>
                <a:cs typeface="+mn-cs"/>
              </a:rPr>
              <a:t>Miller was deployed from the 123rd Special Tactics Squadron, an Air National Guard unit based in </a:t>
            </a:r>
            <a:r>
              <a:rPr lang="en-US" sz="1200" b="0" i="0" kern="1200" dirty="0" err="1" smtClean="0">
                <a:solidFill>
                  <a:schemeClr val="tx1"/>
                </a:solidFill>
                <a:effectLst/>
                <a:latin typeface="+mn-lt"/>
                <a:ea typeface="+mn-ea"/>
                <a:cs typeface="+mn-cs"/>
              </a:rPr>
              <a:t>Standiford</a:t>
            </a:r>
            <a:r>
              <a:rPr lang="en-US" sz="1200" b="0" i="0" kern="1200" dirty="0" smtClean="0">
                <a:solidFill>
                  <a:schemeClr val="tx1"/>
                </a:solidFill>
                <a:effectLst/>
                <a:latin typeface="+mn-lt"/>
                <a:ea typeface="+mn-ea"/>
                <a:cs typeface="+mn-cs"/>
              </a:rPr>
              <a:t>, Ky. During the mission, he was the Air Force combat search and rescue team leader assigned to a U.S Army Ranger quick reaction force.</a:t>
            </a:r>
          </a:p>
          <a:p>
            <a:pPr fontAlgn="base"/>
            <a:r>
              <a:rPr lang="en-US" sz="1200" b="0" i="0" kern="1200" dirty="0" smtClean="0">
                <a:solidFill>
                  <a:schemeClr val="tx1"/>
                </a:solidFill>
                <a:effectLst/>
                <a:latin typeface="+mn-lt"/>
                <a:ea typeface="+mn-ea"/>
                <a:cs typeface="+mn-cs"/>
              </a:rPr>
              <a:t>“I would describe </a:t>
            </a:r>
            <a:r>
              <a:rPr lang="en-US" sz="1200" b="0" i="0" kern="1200" dirty="0" err="1" smtClean="0">
                <a:solidFill>
                  <a:schemeClr val="tx1"/>
                </a:solidFill>
                <a:effectLst/>
                <a:latin typeface="+mn-lt"/>
                <a:ea typeface="+mn-ea"/>
                <a:cs typeface="+mn-cs"/>
              </a:rPr>
              <a:t>Keary</a:t>
            </a:r>
            <a:r>
              <a:rPr lang="en-US" sz="1200" b="0" i="0" kern="1200" dirty="0" smtClean="0">
                <a:solidFill>
                  <a:schemeClr val="tx1"/>
                </a:solidFill>
                <a:effectLst/>
                <a:latin typeface="+mn-lt"/>
                <a:ea typeface="+mn-ea"/>
                <a:cs typeface="+mn-cs"/>
              </a:rPr>
              <a:t> as a dedicated </a:t>
            </a:r>
            <a:r>
              <a:rPr lang="en-US" sz="1200" b="0" i="0" kern="1200" dirty="0" err="1" smtClean="0">
                <a:solidFill>
                  <a:schemeClr val="tx1"/>
                </a:solidFill>
                <a:effectLst/>
                <a:latin typeface="+mn-lt"/>
                <a:ea typeface="+mn-ea"/>
                <a:cs typeface="+mn-cs"/>
              </a:rPr>
              <a:t>pararescueman</a:t>
            </a:r>
            <a:r>
              <a:rPr lang="en-US" sz="1200" b="0" i="0" kern="1200" dirty="0" smtClean="0">
                <a:solidFill>
                  <a:schemeClr val="tx1"/>
                </a:solidFill>
                <a:effectLst/>
                <a:latin typeface="+mn-lt"/>
                <a:ea typeface="+mn-ea"/>
                <a:cs typeface="+mn-cs"/>
              </a:rPr>
              <a:t> – dedicated to his craft and dedicated to the motto ‘that others may live.’ That’s how he defined himself, and that really defines his actions that day,” said Lt. Col. Sean </a:t>
            </a:r>
            <a:r>
              <a:rPr lang="en-US" sz="1200" b="0" i="0" kern="1200" dirty="0" err="1" smtClean="0">
                <a:solidFill>
                  <a:schemeClr val="tx1"/>
                </a:solidFill>
                <a:effectLst/>
                <a:latin typeface="+mn-lt"/>
                <a:ea typeface="+mn-ea"/>
                <a:cs typeface="+mn-cs"/>
              </a:rPr>
              <a:t>Mclane</a:t>
            </a:r>
            <a:r>
              <a:rPr lang="en-US" sz="1200" b="0" i="0" kern="1200" dirty="0" smtClean="0">
                <a:solidFill>
                  <a:schemeClr val="tx1"/>
                </a:solidFill>
                <a:effectLst/>
                <a:latin typeface="+mn-lt"/>
                <a:ea typeface="+mn-ea"/>
                <a:cs typeface="+mn-cs"/>
              </a:rPr>
              <a:t>, commander of the 123rd STS, who was a second lieutenant in Miller’s home unit during that time. “We have a proud legacy and a tradition of valor, and </a:t>
            </a:r>
            <a:r>
              <a:rPr lang="en-US" sz="1200" b="0" i="0" kern="1200" dirty="0" err="1" smtClean="0">
                <a:solidFill>
                  <a:schemeClr val="tx1"/>
                </a:solidFill>
                <a:effectLst/>
                <a:latin typeface="+mn-lt"/>
                <a:ea typeface="+mn-ea"/>
                <a:cs typeface="+mn-cs"/>
              </a:rPr>
              <a:t>Keary</a:t>
            </a:r>
            <a:r>
              <a:rPr lang="en-US" sz="1200" b="0" i="0" kern="1200" dirty="0" smtClean="0">
                <a:solidFill>
                  <a:schemeClr val="tx1"/>
                </a:solidFill>
                <a:effectLst/>
                <a:latin typeface="+mn-lt"/>
                <a:ea typeface="+mn-ea"/>
                <a:cs typeface="+mn-cs"/>
              </a:rPr>
              <a:t> is a big part of that.”</a:t>
            </a:r>
          </a:p>
          <a:p>
            <a:pPr fontAlgn="base"/>
            <a:r>
              <a:rPr lang="en-US" sz="1200" b="0" i="0" kern="1200" dirty="0" smtClean="0">
                <a:solidFill>
                  <a:schemeClr val="tx1"/>
                </a:solidFill>
                <a:effectLst/>
                <a:latin typeface="+mn-lt"/>
                <a:ea typeface="+mn-ea"/>
                <a:cs typeface="+mn-cs"/>
              </a:rPr>
              <a:t>On March 4, his team was tasked to support a joint special operations team on a mountaintop called </a:t>
            </a:r>
            <a:r>
              <a:rPr lang="en-US" sz="1200" b="0" i="0" kern="1200" dirty="0" err="1" smtClean="0">
                <a:solidFill>
                  <a:schemeClr val="tx1"/>
                </a:solidFill>
                <a:effectLst/>
                <a:latin typeface="+mn-lt"/>
                <a:ea typeface="+mn-ea"/>
                <a:cs typeface="+mn-cs"/>
              </a:rPr>
              <a:t>Takur</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Ghar</a:t>
            </a:r>
            <a:r>
              <a:rPr lang="en-US" sz="1200" b="0" i="0" kern="1200" dirty="0" smtClean="0">
                <a:solidFill>
                  <a:schemeClr val="tx1"/>
                </a:solidFill>
                <a:effectLst/>
                <a:latin typeface="+mn-lt"/>
                <a:ea typeface="+mn-ea"/>
                <a:cs typeface="+mn-cs"/>
              </a:rPr>
              <a:t>, occupied by Al Qaeda forces– an engagement commonly known as the Battle of Roberts Ridge after the first casualty of the battle, Petty Officer 1st Class Neil Roberts.</a:t>
            </a:r>
          </a:p>
          <a:p>
            <a:pPr fontAlgn="base"/>
            <a:r>
              <a:rPr lang="en-US" sz="1200" b="0" i="0" kern="1200" dirty="0" smtClean="0">
                <a:solidFill>
                  <a:schemeClr val="tx1"/>
                </a:solidFill>
                <a:effectLst/>
                <a:latin typeface="+mn-lt"/>
                <a:ea typeface="+mn-ea"/>
                <a:cs typeface="+mn-cs"/>
              </a:rPr>
              <a:t>One of the most significant events in recent Special Operations history began when a joint special operations team attempted to infiltrate </a:t>
            </a:r>
            <a:r>
              <a:rPr lang="en-US" sz="1200" b="0" i="0" kern="1200" dirty="0" err="1" smtClean="0">
                <a:solidFill>
                  <a:schemeClr val="tx1"/>
                </a:solidFill>
                <a:effectLst/>
                <a:latin typeface="+mn-lt"/>
                <a:ea typeface="+mn-ea"/>
                <a:cs typeface="+mn-cs"/>
              </a:rPr>
              <a:t>Takur</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Ghar</a:t>
            </a:r>
            <a:r>
              <a:rPr lang="en-US" sz="1200" b="0" i="0" kern="1200" dirty="0" smtClean="0">
                <a:solidFill>
                  <a:schemeClr val="tx1"/>
                </a:solidFill>
                <a:effectLst/>
                <a:latin typeface="+mn-lt"/>
                <a:ea typeface="+mn-ea"/>
                <a:cs typeface="+mn-cs"/>
              </a:rPr>
              <a:t>, which held a well-fortified and concealed force. The ensuing battle would result in the loss of seven special operations team members.</a:t>
            </a:r>
          </a:p>
          <a:p>
            <a:pPr fontAlgn="base"/>
            <a:r>
              <a:rPr lang="en-US" sz="1200" b="0" i="0" kern="1200" dirty="0" smtClean="0">
                <a:solidFill>
                  <a:schemeClr val="tx1"/>
                </a:solidFill>
                <a:effectLst/>
                <a:latin typeface="+mn-lt"/>
                <a:ea typeface="+mn-ea"/>
                <a:cs typeface="+mn-cs"/>
              </a:rPr>
              <a:t>“We were notified there was a missing aircrew, and we were launching a team to go find them,” said Maj. Gabriel Brown, a Special Tactics officer, formerly an enlisted combat controller. “It was unknown who exactly was missing, but we loaded up two helicopters full of Rangers and the CSAR package, which included me, Senior Airman Jason Cunningham [</a:t>
            </a:r>
            <a:r>
              <a:rPr lang="en-US" sz="1200" b="0" i="0" kern="1200" dirty="0" err="1" smtClean="0">
                <a:solidFill>
                  <a:schemeClr val="tx1"/>
                </a:solidFill>
                <a:effectLst/>
                <a:latin typeface="+mn-lt"/>
                <a:ea typeface="+mn-ea"/>
                <a:cs typeface="+mn-cs"/>
              </a:rPr>
              <a:t>pararescueman</a:t>
            </a:r>
            <a:r>
              <a:rPr lang="en-US" sz="1200" b="0" i="0" kern="1200" dirty="0" smtClean="0">
                <a:solidFill>
                  <a:schemeClr val="tx1"/>
                </a:solidFill>
                <a:effectLst/>
                <a:latin typeface="+mn-lt"/>
                <a:ea typeface="+mn-ea"/>
                <a:cs typeface="+mn-cs"/>
              </a:rPr>
              <a:t>] and </a:t>
            </a:r>
            <a:r>
              <a:rPr lang="en-US" sz="1200" b="0" i="0" kern="1200" dirty="0" err="1" smtClean="0">
                <a:solidFill>
                  <a:schemeClr val="tx1"/>
                </a:solidFill>
                <a:effectLst/>
                <a:latin typeface="+mn-lt"/>
                <a:ea typeface="+mn-ea"/>
                <a:cs typeface="+mn-cs"/>
              </a:rPr>
              <a:t>Keary</a:t>
            </a:r>
            <a:r>
              <a:rPr lang="en-US" sz="1200" b="0" i="0" kern="1200" dirty="0" smtClean="0">
                <a:solidFill>
                  <a:schemeClr val="tx1"/>
                </a:solidFill>
                <a:effectLst/>
                <a:latin typeface="+mn-lt"/>
                <a:ea typeface="+mn-ea"/>
                <a:cs typeface="+mn-cs"/>
              </a:rPr>
              <a:t>, who was my team leader. I trusted him.”</a:t>
            </a:r>
          </a:p>
          <a:p>
            <a:pPr fontAlgn="base"/>
            <a:r>
              <a:rPr lang="en-US" sz="1200" b="0" i="0" kern="1200" dirty="0" smtClean="0">
                <a:solidFill>
                  <a:schemeClr val="tx1"/>
                </a:solidFill>
                <a:effectLst/>
                <a:latin typeface="+mn-lt"/>
                <a:ea typeface="+mn-ea"/>
                <a:cs typeface="+mn-cs"/>
              </a:rPr>
              <a:t>As the QRF helicopter made its approach over the landing zone, they were struck by RPGs at close range –they returned fire with mini guns, but the helicopter impacted the ground hard, lurching into the snow.</a:t>
            </a:r>
          </a:p>
          <a:p>
            <a:pPr fontAlgn="base"/>
            <a:r>
              <a:rPr lang="en-US" sz="1200" b="0" i="0" kern="1200" dirty="0" smtClean="0">
                <a:solidFill>
                  <a:schemeClr val="tx1"/>
                </a:solidFill>
                <a:effectLst/>
                <a:latin typeface="+mn-lt"/>
                <a:ea typeface="+mn-ea"/>
                <a:cs typeface="+mn-cs"/>
              </a:rPr>
              <a:t>“Once we landed, 7.62mm rounds ripped through the fuselage-- the daylight popping through, smoke aglow; then the rotors decelerated to a grinding halt,” said Brown. “Immediately, we had several casualties; I remember seeing two Rangers face down. </a:t>
            </a:r>
            <a:r>
              <a:rPr lang="en-US" sz="1200" b="0" i="0" kern="1200" dirty="0" err="1" smtClean="0">
                <a:solidFill>
                  <a:schemeClr val="tx1"/>
                </a:solidFill>
                <a:effectLst/>
                <a:latin typeface="+mn-lt"/>
                <a:ea typeface="+mn-ea"/>
                <a:cs typeface="+mn-cs"/>
              </a:rPr>
              <a:t>Keary</a:t>
            </a:r>
            <a:r>
              <a:rPr lang="en-US" sz="1200" b="0" i="0" kern="1200" dirty="0" smtClean="0">
                <a:solidFill>
                  <a:schemeClr val="tx1"/>
                </a:solidFill>
                <a:effectLst/>
                <a:latin typeface="+mn-lt"/>
                <a:ea typeface="+mn-ea"/>
                <a:cs typeface="+mn-cs"/>
              </a:rPr>
              <a:t> and I were deep in the aircraft—and we made eye contact and shared kind of a ‘here we go’ moment.”</a:t>
            </a:r>
          </a:p>
          <a:p>
            <a:pPr fontAlgn="base"/>
            <a:r>
              <a:rPr lang="en-US" sz="1200" b="0" i="0" kern="1200" dirty="0" smtClean="0">
                <a:solidFill>
                  <a:schemeClr val="tx1"/>
                </a:solidFill>
                <a:effectLst/>
                <a:latin typeface="+mn-lt"/>
                <a:ea typeface="+mn-ea"/>
                <a:cs typeface="+mn-cs"/>
              </a:rPr>
              <a:t>The team disembarked from the aircraft to combat the blistering fire of a waiting enemy. At great risk to his own life, Miller moved through the snowy terrain, crossing into the line of fire on several occasions in order to assess and care for critically wounded servicemen.</a:t>
            </a:r>
          </a:p>
          <a:p>
            <a:pPr fontAlgn="base"/>
            <a:r>
              <a:rPr lang="en-US" sz="1200" b="0" i="0" kern="1200" dirty="0" smtClean="0">
                <a:solidFill>
                  <a:schemeClr val="tx1"/>
                </a:solidFill>
                <a:effectLst/>
                <a:latin typeface="+mn-lt"/>
                <a:ea typeface="+mn-ea"/>
                <a:cs typeface="+mn-cs"/>
              </a:rPr>
              <a:t>“I saw </a:t>
            </a:r>
            <a:r>
              <a:rPr lang="en-US" sz="1200" b="0" i="0" kern="1200" dirty="0" err="1" smtClean="0">
                <a:solidFill>
                  <a:schemeClr val="tx1"/>
                </a:solidFill>
                <a:effectLst/>
                <a:latin typeface="+mn-lt"/>
                <a:ea typeface="+mn-ea"/>
                <a:cs typeface="+mn-cs"/>
              </a:rPr>
              <a:t>Keary</a:t>
            </a:r>
            <a:r>
              <a:rPr lang="en-US" sz="1200" b="0" i="0" kern="1200" dirty="0" smtClean="0">
                <a:solidFill>
                  <a:schemeClr val="tx1"/>
                </a:solidFill>
                <a:effectLst/>
                <a:latin typeface="+mn-lt"/>
                <a:ea typeface="+mn-ea"/>
                <a:cs typeface="+mn-cs"/>
              </a:rPr>
              <a:t> taking action on the wounded, worried about collecting the casualties and triaging them,” said Brown, who was in charge of aircraft communications and precision strike. “He was careful in his thoughts and actions, conducting himself calmly and coolly – relaying the casualty information to me all morning.”</a:t>
            </a:r>
          </a:p>
          <a:p>
            <a:pPr fontAlgn="base"/>
            <a:r>
              <a:rPr lang="en-US" sz="1200" b="0" i="0" kern="1200" dirty="0" smtClean="0">
                <a:solidFill>
                  <a:schemeClr val="tx1"/>
                </a:solidFill>
                <a:effectLst/>
                <a:latin typeface="+mn-lt"/>
                <a:ea typeface="+mn-ea"/>
                <a:cs typeface="+mn-cs"/>
              </a:rPr>
              <a:t>As the battle continued, Miller collected ammunition from the deceased to distribute it to multiple positions in need of ammo, moving through heavy enemy fire each time.</a:t>
            </a:r>
          </a:p>
          <a:p>
            <a:pPr fontAlgn="base"/>
            <a:r>
              <a:rPr lang="en-US" sz="1200" b="0" i="0" kern="1200" dirty="0" smtClean="0">
                <a:solidFill>
                  <a:schemeClr val="tx1"/>
                </a:solidFill>
                <a:effectLst/>
                <a:latin typeface="+mn-lt"/>
                <a:ea typeface="+mn-ea"/>
                <a:cs typeface="+mn-cs"/>
              </a:rPr>
              <a:t>“I was listening to the updates as they were coming in; I was so proud because my friends were on that mountain and their future was so uncertain but they were rocking it – they were doing everything right,” said </a:t>
            </a:r>
            <a:r>
              <a:rPr lang="en-US" sz="1200" b="0" i="0" kern="1200" dirty="0" err="1" smtClean="0">
                <a:solidFill>
                  <a:schemeClr val="tx1"/>
                </a:solidFill>
                <a:effectLst/>
                <a:latin typeface="+mn-lt"/>
                <a:ea typeface="+mn-ea"/>
                <a:cs typeface="+mn-cs"/>
              </a:rPr>
              <a:t>Mclane</a:t>
            </a:r>
            <a:r>
              <a:rPr lang="en-US" sz="1200" b="0" i="0" kern="1200" dirty="0" smtClean="0">
                <a:solidFill>
                  <a:schemeClr val="tx1"/>
                </a:solidFill>
                <a:effectLst/>
                <a:latin typeface="+mn-lt"/>
                <a:ea typeface="+mn-ea"/>
                <a:cs typeface="+mn-cs"/>
              </a:rPr>
              <a:t>, who was listening real-time to satellite communications of the battle. “It’s like, these guys might not make it off this mountain, but by God, they’re going down swinging.”</a:t>
            </a:r>
          </a:p>
          <a:p>
            <a:pPr fontAlgn="base"/>
            <a:r>
              <a:rPr lang="en-US" sz="1200" b="0" i="0" kern="1200" dirty="0" smtClean="0">
                <a:solidFill>
                  <a:schemeClr val="tx1"/>
                </a:solidFill>
                <a:effectLst/>
                <a:latin typeface="+mn-lt"/>
                <a:ea typeface="+mn-ea"/>
                <a:cs typeface="+mn-cs"/>
              </a:rPr>
              <a:t>When Cunningham was killed during another attack, the casualty collection point he was at was compromised. Miller assumed Cunningham’s role -- providing medical aid under fire to the wounded – and braved enemy fire to move the wounded to better cover and concealment.</a:t>
            </a:r>
          </a:p>
          <a:p>
            <a:pPr fontAlgn="base"/>
            <a:r>
              <a:rPr lang="en-US" sz="1200" b="0" i="0" kern="1200" dirty="0" smtClean="0">
                <a:solidFill>
                  <a:schemeClr val="tx1"/>
                </a:solidFill>
                <a:effectLst/>
                <a:latin typeface="+mn-lt"/>
                <a:ea typeface="+mn-ea"/>
                <a:cs typeface="+mn-cs"/>
              </a:rPr>
              <a:t>“I wholeheartedly believe the Air Force Cross accurately represents </a:t>
            </a:r>
            <a:r>
              <a:rPr lang="en-US" sz="1200" b="0" i="0" kern="1200" dirty="0" err="1" smtClean="0">
                <a:solidFill>
                  <a:schemeClr val="tx1"/>
                </a:solidFill>
                <a:effectLst/>
                <a:latin typeface="+mn-lt"/>
                <a:ea typeface="+mn-ea"/>
                <a:cs typeface="+mn-cs"/>
              </a:rPr>
              <a:t>Keary’s</a:t>
            </a:r>
            <a:r>
              <a:rPr lang="en-US" sz="1200" b="0" i="0" kern="1200" dirty="0" smtClean="0">
                <a:solidFill>
                  <a:schemeClr val="tx1"/>
                </a:solidFill>
                <a:effectLst/>
                <a:latin typeface="+mn-lt"/>
                <a:ea typeface="+mn-ea"/>
                <a:cs typeface="+mn-cs"/>
              </a:rPr>
              <a:t> actions that day,” said Brown. “I know those lives were saved that day were because of his efforts within that environment…the steps he took to ensure they made it off the battlefield.”</a:t>
            </a:r>
          </a:p>
          <a:p>
            <a:pPr fontAlgn="base"/>
            <a:r>
              <a:rPr lang="en-US" sz="1200" b="0" i="0" kern="1200" dirty="0" smtClean="0">
                <a:solidFill>
                  <a:schemeClr val="tx1"/>
                </a:solidFill>
                <a:effectLst/>
                <a:latin typeface="+mn-lt"/>
                <a:ea typeface="+mn-ea"/>
                <a:cs typeface="+mn-cs"/>
              </a:rPr>
              <a:t>Miller is credited with saving the lives of ten U.S. </a:t>
            </a:r>
            <a:r>
              <a:rPr lang="en-US" sz="1200" b="0" i="0" kern="1200" dirty="0" err="1" smtClean="0">
                <a:solidFill>
                  <a:schemeClr val="tx1"/>
                </a:solidFill>
                <a:effectLst/>
                <a:latin typeface="+mn-lt"/>
                <a:ea typeface="+mn-ea"/>
                <a:cs typeface="+mn-cs"/>
              </a:rPr>
              <a:t>servicemembers</a:t>
            </a:r>
            <a:r>
              <a:rPr lang="en-US" sz="1200" b="0" i="0" kern="1200" dirty="0" smtClean="0">
                <a:solidFill>
                  <a:schemeClr val="tx1"/>
                </a:solidFill>
                <a:effectLst/>
                <a:latin typeface="+mn-lt"/>
                <a:ea typeface="+mn-ea"/>
                <a:cs typeface="+mn-cs"/>
              </a:rPr>
              <a:t> that day, and the recovery of seven who were killed in action.</a:t>
            </a:r>
          </a:p>
          <a:p>
            <a:pPr fontAlgn="base"/>
            <a:r>
              <a:rPr lang="en-US" sz="1200" b="0" i="0" kern="1200" dirty="0" smtClean="0">
                <a:solidFill>
                  <a:schemeClr val="tx1"/>
                </a:solidFill>
                <a:effectLst/>
                <a:latin typeface="+mn-lt"/>
                <a:ea typeface="+mn-ea"/>
                <a:cs typeface="+mn-cs"/>
              </a:rPr>
              <a:t>Following his deployment, Miller returned to the 123rd STS as a mentor for the newest generation of operators. The events he experienced helped him to shape tactics, techniques and procedures for years to come.</a:t>
            </a:r>
          </a:p>
          <a:p>
            <a:pPr fontAlgn="base"/>
            <a:r>
              <a:rPr lang="en-US" sz="1200" b="0" i="0" kern="1200" dirty="0" smtClean="0">
                <a:solidFill>
                  <a:schemeClr val="tx1"/>
                </a:solidFill>
                <a:effectLst/>
                <a:latin typeface="+mn-lt"/>
                <a:ea typeface="+mn-ea"/>
                <a:cs typeface="+mn-cs"/>
              </a:rPr>
              <a:t>“</a:t>
            </a:r>
            <a:r>
              <a:rPr lang="en-US" sz="1200" b="0" i="0" kern="1200" dirty="0" err="1" smtClean="0">
                <a:solidFill>
                  <a:schemeClr val="tx1"/>
                </a:solidFill>
                <a:effectLst/>
                <a:latin typeface="+mn-lt"/>
                <a:ea typeface="+mn-ea"/>
                <a:cs typeface="+mn-cs"/>
              </a:rPr>
              <a:t>Keary</a:t>
            </a:r>
            <a:r>
              <a:rPr lang="en-US" sz="1200" b="0" i="0" kern="1200" dirty="0" smtClean="0">
                <a:solidFill>
                  <a:schemeClr val="tx1"/>
                </a:solidFill>
                <a:effectLst/>
                <a:latin typeface="+mn-lt"/>
                <a:ea typeface="+mn-ea"/>
                <a:cs typeface="+mn-cs"/>
              </a:rPr>
              <a:t> was already a mature </a:t>
            </a:r>
            <a:r>
              <a:rPr lang="en-US" sz="1200" b="0" i="0" kern="1200" dirty="0" err="1" smtClean="0">
                <a:solidFill>
                  <a:schemeClr val="tx1"/>
                </a:solidFill>
                <a:effectLst/>
                <a:latin typeface="+mn-lt"/>
                <a:ea typeface="+mn-ea"/>
                <a:cs typeface="+mn-cs"/>
              </a:rPr>
              <a:t>pararescueman</a:t>
            </a:r>
            <a:r>
              <a:rPr lang="en-US" sz="1200" b="0" i="0" kern="1200" dirty="0" smtClean="0">
                <a:solidFill>
                  <a:schemeClr val="tx1"/>
                </a:solidFill>
                <a:effectLst/>
                <a:latin typeface="+mn-lt"/>
                <a:ea typeface="+mn-ea"/>
                <a:cs typeface="+mn-cs"/>
              </a:rPr>
              <a:t> before he went on that mission,” said </a:t>
            </a:r>
            <a:r>
              <a:rPr lang="en-US" sz="1200" b="0" i="0" kern="1200" dirty="0" err="1" smtClean="0">
                <a:solidFill>
                  <a:schemeClr val="tx1"/>
                </a:solidFill>
                <a:effectLst/>
                <a:latin typeface="+mn-lt"/>
                <a:ea typeface="+mn-ea"/>
                <a:cs typeface="+mn-cs"/>
              </a:rPr>
              <a:t>Mclane</a:t>
            </a:r>
            <a:r>
              <a:rPr lang="en-US" sz="1200" b="0" i="0" kern="1200" dirty="0" smtClean="0">
                <a:solidFill>
                  <a:schemeClr val="tx1"/>
                </a:solidFill>
                <a:effectLst/>
                <a:latin typeface="+mn-lt"/>
                <a:ea typeface="+mn-ea"/>
                <a:cs typeface="+mn-cs"/>
              </a:rPr>
              <a:t>. “But, when he returned, he really dedicated himself to improving our body armor, our equipment, our TTPs when under fire – he was driven to be better, and to make his teammates better.”</a:t>
            </a:r>
          </a:p>
          <a:p>
            <a:endParaRPr lang="en-US" dirty="0"/>
          </a:p>
        </p:txBody>
      </p:sp>
      <p:sp>
        <p:nvSpPr>
          <p:cNvPr id="4" name="Slide Number Placeholder 3"/>
          <p:cNvSpPr>
            <a:spLocks noGrp="1"/>
          </p:cNvSpPr>
          <p:nvPr>
            <p:ph type="sldNum" sz="quarter" idx="10"/>
          </p:nvPr>
        </p:nvSpPr>
        <p:spPr/>
        <p:txBody>
          <a:bodyPr/>
          <a:lstStyle/>
          <a:p>
            <a:fld id="{74D0172F-71C6-455B-B052-921A322F1390}" type="slidenum">
              <a:rPr lang="en-US" smtClean="0"/>
              <a:t>14</a:t>
            </a:fld>
            <a:endParaRPr lang="en-US"/>
          </a:p>
        </p:txBody>
      </p:sp>
    </p:spTree>
    <p:extLst>
      <p:ext uri="{BB962C8B-B14F-4D97-AF65-F5344CB8AC3E}">
        <p14:creationId xmlns:p14="http://schemas.microsoft.com/office/powerpoint/2010/main" val="8025682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1320437-16D7-414E-A57E-DEFC91144D03}" type="datetimeFigureOut">
              <a:rPr lang="en-US" smtClean="0"/>
              <a:t>8/21/2021</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FC80CA8A-7A1F-4687-A229-4BF6B8845512}" type="slidenum">
              <a:rPr lang="en-US" smtClean="0"/>
              <a:t>‹#›</a:t>
            </a:fld>
            <a:endParaRPr lang="en-US"/>
          </a:p>
        </p:txBody>
      </p:sp>
    </p:spTree>
    <p:extLst>
      <p:ext uri="{BB962C8B-B14F-4D97-AF65-F5344CB8AC3E}">
        <p14:creationId xmlns:p14="http://schemas.microsoft.com/office/powerpoint/2010/main" val="35180164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1320437-16D7-414E-A57E-DEFC91144D03}" type="datetimeFigureOut">
              <a:rPr lang="en-US" smtClean="0"/>
              <a:t>8/21/2021</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FC80CA8A-7A1F-4687-A229-4BF6B8845512}" type="slidenum">
              <a:rPr lang="en-US" smtClean="0"/>
              <a:t>‹#›</a:t>
            </a:fld>
            <a:endParaRPr lang="en-US"/>
          </a:p>
        </p:txBody>
      </p:sp>
    </p:spTree>
    <p:extLst>
      <p:ext uri="{BB962C8B-B14F-4D97-AF65-F5344CB8AC3E}">
        <p14:creationId xmlns:p14="http://schemas.microsoft.com/office/powerpoint/2010/main" val="39320295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1320437-16D7-414E-A57E-DEFC91144D03}" type="datetimeFigureOut">
              <a:rPr lang="en-US" smtClean="0"/>
              <a:t>8/21/2021</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FC80CA8A-7A1F-4687-A229-4BF6B8845512}" type="slidenum">
              <a:rPr lang="en-US" smtClean="0"/>
              <a:t>‹#›</a:t>
            </a:fld>
            <a:endParaRPr lang="en-US"/>
          </a:p>
        </p:txBody>
      </p:sp>
    </p:spTree>
    <p:extLst>
      <p:ext uri="{BB962C8B-B14F-4D97-AF65-F5344CB8AC3E}">
        <p14:creationId xmlns:p14="http://schemas.microsoft.com/office/powerpoint/2010/main" val="33698317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1320437-16D7-414E-A57E-DEFC91144D03}" type="datetimeFigureOut">
              <a:rPr lang="en-US" smtClean="0"/>
              <a:t>8/21/2021</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FC80CA8A-7A1F-4687-A229-4BF6B8845512}" type="slidenum">
              <a:rPr lang="en-US" smtClean="0"/>
              <a:t>‹#›</a:t>
            </a:fld>
            <a:endParaRPr lang="en-US"/>
          </a:p>
        </p:txBody>
      </p:sp>
    </p:spTree>
    <p:extLst>
      <p:ext uri="{BB962C8B-B14F-4D97-AF65-F5344CB8AC3E}">
        <p14:creationId xmlns:p14="http://schemas.microsoft.com/office/powerpoint/2010/main" val="12571422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1320437-16D7-414E-A57E-DEFC91144D03}" type="datetimeFigureOut">
              <a:rPr lang="en-US" smtClean="0"/>
              <a:t>8/21/2021</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FC80CA8A-7A1F-4687-A229-4BF6B8845512}" type="slidenum">
              <a:rPr lang="en-US" smtClean="0"/>
              <a:t>‹#›</a:t>
            </a:fld>
            <a:endParaRPr lang="en-US"/>
          </a:p>
        </p:txBody>
      </p:sp>
    </p:spTree>
    <p:extLst>
      <p:ext uri="{BB962C8B-B14F-4D97-AF65-F5344CB8AC3E}">
        <p14:creationId xmlns:p14="http://schemas.microsoft.com/office/powerpoint/2010/main" val="356172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1320437-16D7-414E-A57E-DEFC91144D03}" type="datetimeFigureOut">
              <a:rPr lang="en-US" smtClean="0"/>
              <a:t>8/21/2021</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FC80CA8A-7A1F-4687-A229-4BF6B8845512}" type="slidenum">
              <a:rPr lang="en-US" smtClean="0"/>
              <a:t>‹#›</a:t>
            </a:fld>
            <a:endParaRPr lang="en-US"/>
          </a:p>
        </p:txBody>
      </p:sp>
    </p:spTree>
    <p:extLst>
      <p:ext uri="{BB962C8B-B14F-4D97-AF65-F5344CB8AC3E}">
        <p14:creationId xmlns:p14="http://schemas.microsoft.com/office/powerpoint/2010/main" val="30511850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1320437-16D7-414E-A57E-DEFC91144D03}" type="datetimeFigureOut">
              <a:rPr lang="en-US" smtClean="0"/>
              <a:t>8/21/2021</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FC80CA8A-7A1F-4687-A229-4BF6B8845512}" type="slidenum">
              <a:rPr lang="en-US" smtClean="0"/>
              <a:t>‹#›</a:t>
            </a:fld>
            <a:endParaRPr lang="en-US"/>
          </a:p>
        </p:txBody>
      </p:sp>
    </p:spTree>
    <p:extLst>
      <p:ext uri="{BB962C8B-B14F-4D97-AF65-F5344CB8AC3E}">
        <p14:creationId xmlns:p14="http://schemas.microsoft.com/office/powerpoint/2010/main" val="2346962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1320437-16D7-414E-A57E-DEFC91144D03}" type="datetimeFigureOut">
              <a:rPr lang="en-US" smtClean="0"/>
              <a:t>8/21/2021</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FC80CA8A-7A1F-4687-A229-4BF6B8845512}" type="slidenum">
              <a:rPr lang="en-US" smtClean="0"/>
              <a:t>‹#›</a:t>
            </a:fld>
            <a:endParaRPr lang="en-US"/>
          </a:p>
        </p:txBody>
      </p:sp>
    </p:spTree>
    <p:extLst>
      <p:ext uri="{BB962C8B-B14F-4D97-AF65-F5344CB8AC3E}">
        <p14:creationId xmlns:p14="http://schemas.microsoft.com/office/powerpoint/2010/main" val="42377228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1320437-16D7-414E-A57E-DEFC91144D03}" type="datetimeFigureOut">
              <a:rPr lang="en-US" smtClean="0"/>
              <a:t>8/21/2021</a:t>
            </a:fld>
            <a:endParaRPr 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FC80CA8A-7A1F-4687-A229-4BF6B8845512}" type="slidenum">
              <a:rPr lang="en-US" smtClean="0"/>
              <a:t>‹#›</a:t>
            </a:fld>
            <a:endParaRPr lang="en-US"/>
          </a:p>
        </p:txBody>
      </p:sp>
    </p:spTree>
    <p:extLst>
      <p:ext uri="{BB962C8B-B14F-4D97-AF65-F5344CB8AC3E}">
        <p14:creationId xmlns:p14="http://schemas.microsoft.com/office/powerpoint/2010/main" val="15871037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1320437-16D7-414E-A57E-DEFC91144D03}" type="datetimeFigureOut">
              <a:rPr lang="en-US" smtClean="0"/>
              <a:t>8/21/2021</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FC80CA8A-7A1F-4687-A229-4BF6B8845512}" type="slidenum">
              <a:rPr lang="en-US" smtClean="0"/>
              <a:t>‹#›</a:t>
            </a:fld>
            <a:endParaRPr lang="en-US"/>
          </a:p>
        </p:txBody>
      </p:sp>
    </p:spTree>
    <p:extLst>
      <p:ext uri="{BB962C8B-B14F-4D97-AF65-F5344CB8AC3E}">
        <p14:creationId xmlns:p14="http://schemas.microsoft.com/office/powerpoint/2010/main" val="7870624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1320437-16D7-414E-A57E-DEFC91144D03}" type="datetimeFigureOut">
              <a:rPr lang="en-US" smtClean="0"/>
              <a:t>8/21/2021</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FC80CA8A-7A1F-4687-A229-4BF6B8845512}" type="slidenum">
              <a:rPr lang="en-US" smtClean="0"/>
              <a:t>‹#›</a:t>
            </a:fld>
            <a:endParaRPr lang="en-US"/>
          </a:p>
        </p:txBody>
      </p:sp>
    </p:spTree>
    <p:extLst>
      <p:ext uri="{BB962C8B-B14F-4D97-AF65-F5344CB8AC3E}">
        <p14:creationId xmlns:p14="http://schemas.microsoft.com/office/powerpoint/2010/main" val="3326586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109756" y="643723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320437-16D7-414E-A57E-DEFC91144D03}" type="datetimeFigureOut">
              <a:rPr lang="en-US" smtClean="0"/>
              <a:t>8/21/2021</a:t>
            </a:fld>
            <a:endParaRPr lang="en-US"/>
          </a:p>
        </p:txBody>
      </p:sp>
      <p:sp>
        <p:nvSpPr>
          <p:cNvPr id="6" name="Slide Number Placeholder 5"/>
          <p:cNvSpPr>
            <a:spLocks noGrp="1"/>
          </p:cNvSpPr>
          <p:nvPr>
            <p:ph type="sldNum" sz="quarter" idx="4"/>
          </p:nvPr>
        </p:nvSpPr>
        <p:spPr>
          <a:xfrm>
            <a:off x="9375371" y="643723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80CA8A-7A1F-4687-A229-4BF6B8845512}" type="slidenum">
              <a:rPr lang="en-US" smtClean="0"/>
              <a:t>‹#›</a:t>
            </a:fld>
            <a:endParaRPr lang="en-US"/>
          </a:p>
        </p:txBody>
      </p:sp>
      <p:sp>
        <p:nvSpPr>
          <p:cNvPr id="7" name="TextBox 5"/>
          <p:cNvSpPr txBox="1">
            <a:spLocks noChangeArrowheads="1"/>
          </p:cNvSpPr>
          <p:nvPr userDrawn="1"/>
        </p:nvSpPr>
        <p:spPr bwMode="auto">
          <a:xfrm>
            <a:off x="5031923" y="-29278"/>
            <a:ext cx="21367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200" dirty="0">
                <a:solidFill>
                  <a:srgbClr val="00B050"/>
                </a:solidFill>
              </a:rPr>
              <a:t>UNCLASSIFIED//FOUO</a:t>
            </a:r>
          </a:p>
        </p:txBody>
      </p:sp>
      <p:sp>
        <p:nvSpPr>
          <p:cNvPr id="8" name="TextBox 5"/>
          <p:cNvSpPr txBox="1">
            <a:spLocks noChangeArrowheads="1"/>
          </p:cNvSpPr>
          <p:nvPr userDrawn="1"/>
        </p:nvSpPr>
        <p:spPr bwMode="auto">
          <a:xfrm>
            <a:off x="5045776" y="6619795"/>
            <a:ext cx="21367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Char char="•"/>
              <a:defRPr sz="3200">
                <a:solidFill>
                  <a:schemeClr val="tx1"/>
                </a:solidFill>
                <a:latin typeface="Arial" panose="020B0604020202020204" pitchFamily="34" charset="0"/>
              </a:defRPr>
            </a:lvl1pPr>
            <a:lvl2pPr marL="742950" indent="-285750" defTabSz="457200">
              <a:spcBef>
                <a:spcPct val="20000"/>
              </a:spcBef>
              <a:buChar char="–"/>
              <a:defRPr sz="2800">
                <a:solidFill>
                  <a:schemeClr val="tx1"/>
                </a:solidFill>
                <a:latin typeface="Arial" panose="020B0604020202020204" pitchFamily="34" charset="0"/>
              </a:defRPr>
            </a:lvl2pPr>
            <a:lvl3pPr marL="1143000" indent="-228600" defTabSz="457200">
              <a:spcBef>
                <a:spcPct val="20000"/>
              </a:spcBef>
              <a:buChar char="•"/>
              <a:defRPr sz="2400">
                <a:solidFill>
                  <a:schemeClr val="tx1"/>
                </a:solidFill>
                <a:latin typeface="Arial" panose="020B0604020202020204" pitchFamily="34" charset="0"/>
              </a:defRPr>
            </a:lvl3pPr>
            <a:lvl4pPr marL="1600200" indent="-228600" defTabSz="457200">
              <a:spcBef>
                <a:spcPct val="20000"/>
              </a:spcBef>
              <a:buChar char="–"/>
              <a:defRPr sz="2000">
                <a:solidFill>
                  <a:schemeClr val="tx1"/>
                </a:solidFill>
                <a:latin typeface="Arial" panose="020B0604020202020204" pitchFamily="34" charset="0"/>
              </a:defRPr>
            </a:lvl4pPr>
            <a:lvl5pPr marL="2057400" indent="-228600" defTabSz="457200">
              <a:spcBef>
                <a:spcPct val="20000"/>
              </a:spcBef>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200" dirty="0">
                <a:solidFill>
                  <a:srgbClr val="00B050"/>
                </a:solidFill>
              </a:rPr>
              <a:t>UNCLASSIFIED//FOUO</a:t>
            </a:r>
          </a:p>
        </p:txBody>
      </p:sp>
      <p:pic>
        <p:nvPicPr>
          <p:cNvPr id="9" name="Picture 8"/>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36469" y="63260"/>
            <a:ext cx="984362" cy="960556"/>
          </a:xfrm>
          <a:prstGeom prst="rect">
            <a:avLst/>
          </a:prstGeom>
        </p:spPr>
      </p:pic>
      <p:cxnSp>
        <p:nvCxnSpPr>
          <p:cNvPr id="10" name="Straight Connector 9"/>
          <p:cNvCxnSpPr/>
          <p:nvPr userDrawn="1"/>
        </p:nvCxnSpPr>
        <p:spPr>
          <a:xfrm>
            <a:off x="1120831" y="670058"/>
            <a:ext cx="10572405" cy="6044"/>
          </a:xfrm>
          <a:prstGeom prst="line">
            <a:avLst/>
          </a:prstGeom>
          <a:ln w="57150">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59100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30.JPG"/><Relationship Id="rId4" Type="http://schemas.openxmlformats.org/officeDocument/2006/relationships/image" Target="../media/image29.jpg"/></Relationships>
</file>

<file path=ppt/slides/_rels/slide11.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G"/><Relationship Id="rId1" Type="http://schemas.openxmlformats.org/officeDocument/2006/relationships/slideLayout" Target="../slideLayouts/slideLayout2.xml"/><Relationship Id="rId4" Type="http://schemas.openxmlformats.org/officeDocument/2006/relationships/image" Target="../media/image33.jfif"/></Relationships>
</file>

<file path=ppt/slides/_rels/slide12.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39.JPG"/><Relationship Id="rId3" Type="http://schemas.openxmlformats.org/officeDocument/2006/relationships/image" Target="../media/image35.png"/><Relationship Id="rId7" Type="http://schemas.openxmlformats.org/officeDocument/2006/relationships/image" Target="../media/image38.JP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7.JPG"/><Relationship Id="rId5" Type="http://schemas.openxmlformats.org/officeDocument/2006/relationships/image" Target="../media/image36.jpeg"/><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3.png"/><Relationship Id="rId4" Type="http://schemas.openxmlformats.org/officeDocument/2006/relationships/image" Target="../media/image41.JP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3.xml.rels><?xml version="1.0" encoding="UTF-8" standalone="yes"?>
<Relationships xmlns="http://schemas.openxmlformats.org/package/2006/relationships"><Relationship Id="rId8" Type="http://schemas.openxmlformats.org/officeDocument/2006/relationships/image" Target="../media/image13.JPG"/><Relationship Id="rId3" Type="http://schemas.openxmlformats.org/officeDocument/2006/relationships/image" Target="../media/image8.JPG"/><Relationship Id="rId7" Type="http://schemas.openxmlformats.org/officeDocument/2006/relationships/image" Target="../media/image12.JP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png"/><Relationship Id="rId10" Type="http://schemas.openxmlformats.org/officeDocument/2006/relationships/image" Target="../media/image15.JPG"/><Relationship Id="rId4" Type="http://schemas.openxmlformats.org/officeDocument/2006/relationships/image" Target="../media/image9.png"/><Relationship Id="rId9" Type="http://schemas.openxmlformats.org/officeDocument/2006/relationships/image" Target="../media/image14.jpeg"/></Relationships>
</file>

<file path=ppt/slides/_rels/slide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jpeg"/><Relationship Id="rId7" Type="http://schemas.openxmlformats.org/officeDocument/2006/relationships/image" Target="../media/image21.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8.JPG"/></Relationships>
</file>

<file path=ppt/slides/_rels/slide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2.xml"/><Relationship Id="rId4" Type="http://schemas.openxmlformats.org/officeDocument/2006/relationships/image" Target="../media/image2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8" name="Rectangle 4"/>
          <p:cNvSpPr>
            <a:spLocks noGrp="1" noChangeArrowheads="1"/>
          </p:cNvSpPr>
          <p:nvPr>
            <p:ph type="subTitle" idx="1"/>
          </p:nvPr>
        </p:nvSpPr>
        <p:spPr>
          <a:xfrm>
            <a:off x="1841306" y="5666843"/>
            <a:ext cx="8458200" cy="914400"/>
          </a:xfrm>
        </p:spPr>
        <p:txBody>
          <a:bodyPr/>
          <a:lstStyle/>
          <a:p>
            <a:pPr>
              <a:spcBef>
                <a:spcPct val="0"/>
              </a:spcBef>
              <a:defRPr/>
            </a:pPr>
            <a:r>
              <a:rPr lang="en-US" b="1" dirty="0" smtClean="0">
                <a:solidFill>
                  <a:schemeClr val="tx1">
                    <a:lumMod val="65000"/>
                    <a:lumOff val="35000"/>
                  </a:schemeClr>
                </a:solidFill>
              </a:rPr>
              <a:t>BRIG. GEN. HAL LAMBERTON </a:t>
            </a:r>
            <a:endParaRPr lang="en-US" b="1" dirty="0">
              <a:solidFill>
                <a:schemeClr val="tx1">
                  <a:lumMod val="65000"/>
                  <a:lumOff val="35000"/>
                </a:schemeClr>
              </a:solidFill>
            </a:endParaRPr>
          </a:p>
          <a:p>
            <a:pPr>
              <a:spcBef>
                <a:spcPct val="0"/>
              </a:spcBef>
              <a:defRPr/>
            </a:pPr>
            <a:r>
              <a:rPr lang="en-US" b="1" dirty="0">
                <a:solidFill>
                  <a:schemeClr val="tx1">
                    <a:lumMod val="65000"/>
                    <a:lumOff val="35000"/>
                  </a:schemeClr>
                </a:solidFill>
              </a:rPr>
              <a:t>THE ADJUTANT GENERAL, KYNG</a:t>
            </a:r>
          </a:p>
        </p:txBody>
      </p:sp>
      <p:sp>
        <p:nvSpPr>
          <p:cNvPr id="20489" name="Rectangle 6"/>
          <p:cNvSpPr txBox="1">
            <a:spLocks noChangeArrowheads="1"/>
          </p:cNvSpPr>
          <p:nvPr/>
        </p:nvSpPr>
        <p:spPr bwMode="auto">
          <a:xfrm>
            <a:off x="768991" y="2184113"/>
            <a:ext cx="10536864" cy="12954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7200" dirty="0" smtClean="0">
                <a:latin typeface="Arial" panose="020B0604020202020204" pitchFamily="34" charset="0"/>
                <a:cs typeface="Arial" panose="020B0604020202020204" pitchFamily="34" charset="0"/>
              </a:rPr>
              <a:t>Kentucky National Guard</a:t>
            </a:r>
          </a:p>
          <a:p>
            <a:pPr algn="r" eaLnBrk="1" hangingPunct="1">
              <a:spcBef>
                <a:spcPct val="0"/>
              </a:spcBef>
              <a:buFontTx/>
              <a:buNone/>
            </a:pPr>
            <a:r>
              <a:rPr lang="en-US" altLang="en-US" sz="2000" i="1" dirty="0" smtClean="0">
                <a:latin typeface="Arial" panose="020B0604020202020204" pitchFamily="34" charset="0"/>
                <a:cs typeface="Arial" panose="020B0604020202020204" pitchFamily="34" charset="0"/>
              </a:rPr>
              <a:t>Est. 1792</a:t>
            </a:r>
            <a:endParaRPr lang="en-US" altLang="en-US" sz="1050" i="1" dirty="0">
              <a:latin typeface="Arial" panose="020B0604020202020204" pitchFamily="34" charset="0"/>
              <a:cs typeface="Arial" panose="020B0604020202020204" pitchFamily="34" charset="0"/>
            </a:endParaRPr>
          </a:p>
        </p:txBody>
      </p:sp>
      <p:sp>
        <p:nvSpPr>
          <p:cNvPr id="20490"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BE633461-AEE2-452F-AA44-B64AB7123F8E}" type="slidenum">
              <a:rPr lang="en-US" altLang="en-US" sz="1200"/>
              <a:pPr>
                <a:spcBef>
                  <a:spcPct val="0"/>
                </a:spcBef>
                <a:buFontTx/>
                <a:buNone/>
              </a:pPr>
              <a:t>1</a:t>
            </a:fld>
            <a:endParaRPr lang="en-US" altLang="en-US" sz="120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07825" y="6076535"/>
            <a:ext cx="1466992" cy="504708"/>
          </a:xfrm>
          <a:prstGeom prst="rect">
            <a:avLst/>
          </a:prstGeom>
        </p:spPr>
      </p:pic>
      <p:pic>
        <p:nvPicPr>
          <p:cNvPr id="11" name="Picture 1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4914" y="5666843"/>
            <a:ext cx="1068155" cy="1094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77455850"/>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0120" y="110232"/>
            <a:ext cx="10515600" cy="719844"/>
          </a:xfrm>
        </p:spPr>
        <p:txBody>
          <a:bodyPr/>
          <a:lstStyle/>
          <a:p>
            <a:pPr algn="ctr"/>
            <a:r>
              <a:rPr lang="en-US" b="1" dirty="0" smtClean="0"/>
              <a:t>State Partnership Program</a:t>
            </a:r>
            <a:endParaRPr lang="en-US" b="1" dirty="0"/>
          </a:p>
        </p:txBody>
      </p:sp>
      <p:pic>
        <p:nvPicPr>
          <p:cNvPr id="5" name="Content Placeholder 4"/>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6314735" y="1045632"/>
            <a:ext cx="4974352" cy="3730764"/>
          </a:xfrm>
          <a:ln w="15875">
            <a:solidFill>
              <a:schemeClr val="tx1"/>
            </a:solidFill>
          </a:ln>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9401" y="1029561"/>
            <a:ext cx="5642824" cy="3746835"/>
          </a:xfrm>
          <a:prstGeom prst="rect">
            <a:avLst/>
          </a:prstGeom>
          <a:solidFill>
            <a:schemeClr val="bg1"/>
          </a:solidFill>
          <a:ln w="15875">
            <a:solidFill>
              <a:schemeClr val="tx1"/>
            </a:solidFill>
          </a:ln>
        </p:spPr>
      </p:pic>
      <p:sp>
        <p:nvSpPr>
          <p:cNvPr id="7" name="TextBox 6"/>
          <p:cNvSpPr txBox="1"/>
          <p:nvPr/>
        </p:nvSpPr>
        <p:spPr>
          <a:xfrm>
            <a:off x="676835" y="4329550"/>
            <a:ext cx="4396902" cy="646331"/>
          </a:xfrm>
          <a:prstGeom prst="rect">
            <a:avLst/>
          </a:prstGeom>
          <a:solidFill>
            <a:schemeClr val="tx1"/>
          </a:solidFill>
        </p:spPr>
        <p:txBody>
          <a:bodyPr wrap="square" rtlCol="0">
            <a:spAutoFit/>
          </a:bodyPr>
          <a:lstStyle/>
          <a:p>
            <a:pPr algn="ctr"/>
            <a:r>
              <a:rPr lang="en-US" sz="3600" dirty="0" smtClean="0">
                <a:solidFill>
                  <a:schemeClr val="bg1"/>
                </a:solidFill>
              </a:rPr>
              <a:t>Ecuador – 1996</a:t>
            </a:r>
            <a:endParaRPr lang="en-US" sz="3600" dirty="0">
              <a:solidFill>
                <a:schemeClr val="bg1"/>
              </a:solidFill>
            </a:endParaRPr>
          </a:p>
        </p:txBody>
      </p:sp>
      <p:sp>
        <p:nvSpPr>
          <p:cNvPr id="9" name="TextBox 8"/>
          <p:cNvSpPr txBox="1"/>
          <p:nvPr/>
        </p:nvSpPr>
        <p:spPr>
          <a:xfrm>
            <a:off x="6603460" y="4329550"/>
            <a:ext cx="4396902" cy="646331"/>
          </a:xfrm>
          <a:prstGeom prst="rect">
            <a:avLst/>
          </a:prstGeom>
          <a:solidFill>
            <a:schemeClr val="tx1"/>
          </a:solidFill>
        </p:spPr>
        <p:txBody>
          <a:bodyPr wrap="square" rtlCol="0">
            <a:spAutoFit/>
          </a:bodyPr>
          <a:lstStyle/>
          <a:p>
            <a:pPr algn="ctr"/>
            <a:r>
              <a:rPr lang="en-US" sz="3600" dirty="0" smtClean="0">
                <a:solidFill>
                  <a:schemeClr val="bg1"/>
                </a:solidFill>
              </a:rPr>
              <a:t>Djibouti - 2015</a:t>
            </a:r>
            <a:endParaRPr lang="en-US" sz="3600" dirty="0">
              <a:solidFill>
                <a:schemeClr val="bg1"/>
              </a:solidFill>
            </a:endParaRP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80881" y="5185185"/>
            <a:ext cx="8695538" cy="1334429"/>
          </a:xfrm>
          <a:prstGeom prst="rect">
            <a:avLst/>
          </a:prstGeom>
          <a:ln w="15875">
            <a:solidFill>
              <a:schemeClr val="tx1"/>
            </a:solidFill>
          </a:ln>
        </p:spPr>
      </p:pic>
      <p:sp>
        <p:nvSpPr>
          <p:cNvPr id="10" name="Rectangular Callout 9"/>
          <p:cNvSpPr/>
          <p:nvPr/>
        </p:nvSpPr>
        <p:spPr>
          <a:xfrm>
            <a:off x="1936376" y="5765747"/>
            <a:ext cx="1100274" cy="385988"/>
          </a:xfrm>
          <a:prstGeom prst="wedgeRectCallout">
            <a:avLst>
              <a:gd name="adj1" fmla="val 96092"/>
              <a:gd name="adj2" fmla="val -14100"/>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b="1" dirty="0" smtClean="0">
                <a:solidFill>
                  <a:schemeClr val="tx1"/>
                </a:solidFill>
                <a:latin typeface="Arial" panose="020B0604020202020204" pitchFamily="34" charset="0"/>
                <a:cs typeface="Arial" panose="020B0604020202020204" pitchFamily="34" charset="0"/>
              </a:rPr>
              <a:t>ECUADOR</a:t>
            </a:r>
            <a:endParaRPr lang="en-US" sz="800" b="1" dirty="0">
              <a:solidFill>
                <a:schemeClr val="tx1"/>
              </a:solidFill>
              <a:latin typeface="Arial" panose="020B0604020202020204" pitchFamily="34" charset="0"/>
              <a:cs typeface="Arial" panose="020B0604020202020204" pitchFamily="34" charset="0"/>
            </a:endParaRPr>
          </a:p>
        </p:txBody>
      </p:sp>
      <p:sp>
        <p:nvSpPr>
          <p:cNvPr id="11" name="Rectangular Callout 10"/>
          <p:cNvSpPr/>
          <p:nvPr/>
        </p:nvSpPr>
        <p:spPr>
          <a:xfrm>
            <a:off x="7281192" y="5379759"/>
            <a:ext cx="1100274" cy="385988"/>
          </a:xfrm>
          <a:prstGeom prst="wedgeRectCallout">
            <a:avLst>
              <a:gd name="adj1" fmla="val -95542"/>
              <a:gd name="adj2" fmla="val 27706"/>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b="1" dirty="0" smtClean="0">
                <a:solidFill>
                  <a:schemeClr val="tx1"/>
                </a:solidFill>
                <a:latin typeface="Arial" panose="020B0604020202020204" pitchFamily="34" charset="0"/>
                <a:cs typeface="Arial" panose="020B0604020202020204" pitchFamily="34" charset="0"/>
              </a:rPr>
              <a:t>DJIBOUTI</a:t>
            </a:r>
            <a:endParaRPr lang="en-US" sz="800" b="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353724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1231" y="119585"/>
            <a:ext cx="10515600" cy="719844"/>
          </a:xfrm>
        </p:spPr>
        <p:txBody>
          <a:bodyPr/>
          <a:lstStyle/>
          <a:p>
            <a:pPr algn="ctr"/>
            <a:r>
              <a:rPr lang="en-US" b="1" dirty="0" smtClean="0"/>
              <a:t>Cyber Defense</a:t>
            </a:r>
            <a:endParaRPr lang="en-US" b="1"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8673" y="1320165"/>
            <a:ext cx="8756245" cy="4469715"/>
          </a:xfrm>
          <a:prstGeom prst="rect">
            <a:avLst/>
          </a:prstGeom>
        </p:spPr>
      </p:pic>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77313" y="1152540"/>
            <a:ext cx="4419600" cy="3552825"/>
          </a:xfrm>
          <a:ln w="15875">
            <a:solidFill>
              <a:schemeClr val="tx1"/>
            </a:solidFill>
          </a:ln>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12175" y="1858806"/>
            <a:ext cx="5443642" cy="3390503"/>
          </a:xfrm>
          <a:prstGeom prst="rect">
            <a:avLst/>
          </a:prstGeom>
          <a:ln w="15875">
            <a:solidFill>
              <a:schemeClr val="tx1"/>
            </a:solidFill>
          </a:ln>
        </p:spPr>
      </p:pic>
      <p:sp>
        <p:nvSpPr>
          <p:cNvPr id="9" name="TextBox 8"/>
          <p:cNvSpPr txBox="1"/>
          <p:nvPr/>
        </p:nvSpPr>
        <p:spPr>
          <a:xfrm>
            <a:off x="533452" y="1087507"/>
            <a:ext cx="3429612" cy="523220"/>
          </a:xfrm>
          <a:prstGeom prst="rect">
            <a:avLst/>
          </a:prstGeom>
          <a:solidFill>
            <a:schemeClr val="tx1"/>
          </a:solidFill>
        </p:spPr>
        <p:txBody>
          <a:bodyPr wrap="square" rtlCol="0">
            <a:spAutoFit/>
          </a:bodyPr>
          <a:lstStyle/>
          <a:p>
            <a:pPr algn="ctr"/>
            <a:r>
              <a:rPr lang="en-US" sz="2800" dirty="0" smtClean="0">
                <a:solidFill>
                  <a:schemeClr val="bg1"/>
                </a:solidFill>
              </a:rPr>
              <a:t>Exercise Cyber Shield</a:t>
            </a:r>
            <a:endParaRPr lang="en-US" sz="2800" dirty="0">
              <a:solidFill>
                <a:schemeClr val="bg1"/>
              </a:solidFill>
            </a:endParaRPr>
          </a:p>
        </p:txBody>
      </p:sp>
      <p:sp>
        <p:nvSpPr>
          <p:cNvPr id="10" name="TextBox 9"/>
          <p:cNvSpPr txBox="1"/>
          <p:nvPr/>
        </p:nvSpPr>
        <p:spPr>
          <a:xfrm>
            <a:off x="7661522" y="5018476"/>
            <a:ext cx="3735309" cy="461665"/>
          </a:xfrm>
          <a:prstGeom prst="rect">
            <a:avLst/>
          </a:prstGeom>
          <a:solidFill>
            <a:schemeClr val="tx1"/>
          </a:solidFill>
        </p:spPr>
        <p:txBody>
          <a:bodyPr wrap="square" rtlCol="0">
            <a:spAutoFit/>
          </a:bodyPr>
          <a:lstStyle/>
          <a:p>
            <a:pPr algn="ctr"/>
            <a:r>
              <a:rPr lang="en-US" sz="2400" dirty="0" smtClean="0">
                <a:solidFill>
                  <a:schemeClr val="bg1"/>
                </a:solidFill>
              </a:rPr>
              <a:t>175</a:t>
            </a:r>
            <a:r>
              <a:rPr lang="en-US" sz="2400" baseline="30000" dirty="0" smtClean="0">
                <a:solidFill>
                  <a:schemeClr val="bg1"/>
                </a:solidFill>
              </a:rPr>
              <a:t>th</a:t>
            </a:r>
            <a:r>
              <a:rPr lang="en-US" sz="2400" dirty="0" smtClean="0">
                <a:solidFill>
                  <a:schemeClr val="bg1"/>
                </a:solidFill>
              </a:rPr>
              <a:t> Cyber Protection Team</a:t>
            </a:r>
            <a:endParaRPr lang="en-US" sz="2400" dirty="0">
              <a:solidFill>
                <a:schemeClr val="bg1"/>
              </a:solidFill>
            </a:endParaRPr>
          </a:p>
        </p:txBody>
      </p:sp>
    </p:spTree>
    <p:extLst>
      <p:ext uri="{BB962C8B-B14F-4D97-AF65-F5344CB8AC3E}">
        <p14:creationId xmlns:p14="http://schemas.microsoft.com/office/powerpoint/2010/main" val="20797540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62" name="Rectangle 12"/>
          <p:cNvSpPr>
            <a:spLocks noChangeArrowheads="1"/>
          </p:cNvSpPr>
          <p:nvPr/>
        </p:nvSpPr>
        <p:spPr bwMode="auto">
          <a:xfrm>
            <a:off x="6250483" y="4584045"/>
            <a:ext cx="2403475" cy="523860"/>
          </a:xfrm>
          <a:prstGeom prst="rect">
            <a:avLst/>
          </a:prstGeom>
          <a:solidFill>
            <a:srgbClr val="1D33D5"/>
          </a:solidFill>
          <a:ln w="19050" algn="ctr">
            <a:solidFill>
              <a:schemeClr val="tx1"/>
            </a:solidFill>
            <a:miter lim="800000"/>
            <a:headEnd/>
            <a:tailEnd/>
          </a:ln>
          <a:effectLst>
            <a:outerShdw dist="53882" dir="2700000" algn="ctr" rotWithShape="0">
              <a:schemeClr val="bg2"/>
            </a:outerShdw>
          </a:effectLst>
        </p:spPr>
        <p:txBody>
          <a:bodyPr wrap="square" lIns="92075" tIns="46037" rIns="92075" bIns="46037"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b="1" dirty="0">
                <a:solidFill>
                  <a:schemeClr val="bg1"/>
                </a:solidFill>
                <a:latin typeface="Arial" panose="020B0604020202020204" pitchFamily="34" charset="0"/>
                <a:cs typeface="Arial" panose="020B0604020202020204" pitchFamily="34" charset="0"/>
              </a:rPr>
              <a:t>Emergency Management Division</a:t>
            </a:r>
          </a:p>
        </p:txBody>
      </p:sp>
      <p:sp>
        <p:nvSpPr>
          <p:cNvPr id="49164" name="Rectangle 16"/>
          <p:cNvSpPr>
            <a:spLocks noChangeArrowheads="1"/>
          </p:cNvSpPr>
          <p:nvPr/>
        </p:nvSpPr>
        <p:spPr bwMode="auto">
          <a:xfrm>
            <a:off x="4350048" y="4584045"/>
            <a:ext cx="1806971" cy="523860"/>
          </a:xfrm>
          <a:prstGeom prst="rect">
            <a:avLst/>
          </a:prstGeom>
          <a:solidFill>
            <a:srgbClr val="1D33D5"/>
          </a:solidFill>
          <a:ln w="19050" algn="ctr">
            <a:solidFill>
              <a:schemeClr val="tx1"/>
            </a:solidFill>
            <a:miter lim="800000"/>
            <a:headEnd/>
            <a:tailEnd/>
          </a:ln>
          <a:effectLst>
            <a:outerShdw dist="53882" dir="2700000" algn="ctr" rotWithShape="0">
              <a:schemeClr val="bg2"/>
            </a:outerShdw>
          </a:effectLst>
        </p:spPr>
        <p:txBody>
          <a:bodyPr wrap="square" lIns="92075" tIns="46037" rIns="92075" bIns="46037"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b="1" dirty="0">
                <a:solidFill>
                  <a:schemeClr val="bg1"/>
                </a:solidFill>
                <a:latin typeface="Arial" panose="020B0604020202020204" pitchFamily="34" charset="0"/>
                <a:cs typeface="Arial" panose="020B0604020202020204" pitchFamily="34" charset="0"/>
              </a:rPr>
              <a:t>Bluegrass </a:t>
            </a:r>
            <a:r>
              <a:rPr lang="en-US" altLang="en-US" sz="1400" b="1" dirty="0" smtClean="0">
                <a:solidFill>
                  <a:schemeClr val="bg1"/>
                </a:solidFill>
                <a:latin typeface="Arial" panose="020B0604020202020204" pitchFamily="34" charset="0"/>
                <a:cs typeface="Arial" panose="020B0604020202020204" pitchFamily="34" charset="0"/>
              </a:rPr>
              <a:t>Station</a:t>
            </a:r>
            <a:endParaRPr lang="en-US" altLang="en-US" sz="1400" b="1" dirty="0">
              <a:solidFill>
                <a:schemeClr val="bg1"/>
              </a:solidFill>
              <a:latin typeface="Arial" panose="020B0604020202020204" pitchFamily="34" charset="0"/>
              <a:cs typeface="Arial" panose="020B0604020202020204" pitchFamily="34" charset="0"/>
            </a:endParaRPr>
          </a:p>
          <a:p>
            <a:pPr algn="ctr" eaLnBrk="1" hangingPunct="1">
              <a:spcBef>
                <a:spcPct val="0"/>
              </a:spcBef>
              <a:buFontTx/>
              <a:buNone/>
            </a:pPr>
            <a:r>
              <a:rPr lang="en-US" altLang="en-US" sz="1400" b="1" dirty="0">
                <a:solidFill>
                  <a:schemeClr val="bg1"/>
                </a:solidFill>
                <a:latin typeface="Arial" panose="020B0604020202020204" pitchFamily="34" charset="0"/>
                <a:cs typeface="Arial" panose="020B0604020202020204" pitchFamily="34" charset="0"/>
              </a:rPr>
              <a:t>Division</a:t>
            </a:r>
          </a:p>
        </p:txBody>
      </p:sp>
      <p:sp>
        <p:nvSpPr>
          <p:cNvPr id="49165" name="Rectangle 17"/>
          <p:cNvSpPr>
            <a:spLocks noChangeArrowheads="1"/>
          </p:cNvSpPr>
          <p:nvPr/>
        </p:nvSpPr>
        <p:spPr bwMode="auto">
          <a:xfrm>
            <a:off x="1029494" y="4584045"/>
            <a:ext cx="1863725" cy="523860"/>
          </a:xfrm>
          <a:prstGeom prst="rect">
            <a:avLst/>
          </a:prstGeom>
          <a:solidFill>
            <a:srgbClr val="1D33D5"/>
          </a:solidFill>
          <a:ln w="19050" algn="ctr">
            <a:solidFill>
              <a:schemeClr val="tx1"/>
            </a:solidFill>
            <a:miter lim="800000"/>
            <a:headEnd/>
            <a:tailEnd/>
          </a:ln>
          <a:effectLst>
            <a:outerShdw dist="53882" dir="2700000" algn="ctr" rotWithShape="0">
              <a:schemeClr val="bg2"/>
            </a:outerShdw>
          </a:effectLst>
        </p:spPr>
        <p:txBody>
          <a:bodyPr wrap="square" lIns="92075" tIns="46037" rIns="92075" bIns="46037"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b="1" dirty="0">
                <a:solidFill>
                  <a:schemeClr val="bg1"/>
                </a:solidFill>
                <a:latin typeface="Arial" panose="020B0604020202020204" pitchFamily="34" charset="0"/>
                <a:cs typeface="Arial" panose="020B0604020202020204" pitchFamily="34" charset="0"/>
              </a:rPr>
              <a:t>Youth </a:t>
            </a:r>
            <a:r>
              <a:rPr lang="en-US" altLang="en-US" sz="1400" b="1" dirty="0" err="1">
                <a:solidFill>
                  <a:schemeClr val="bg1"/>
                </a:solidFill>
                <a:latin typeface="Arial" panose="020B0604020202020204" pitchFamily="34" charset="0"/>
                <a:cs typeface="Arial" panose="020B0604020202020204" pitchFamily="34" charset="0"/>
              </a:rPr>
              <a:t>ChalleNGe</a:t>
            </a:r>
            <a:endParaRPr lang="en-US" altLang="en-US" sz="1400" b="1" dirty="0">
              <a:solidFill>
                <a:schemeClr val="bg1"/>
              </a:solidFill>
              <a:latin typeface="Arial" panose="020B0604020202020204" pitchFamily="34" charset="0"/>
              <a:cs typeface="Arial" panose="020B0604020202020204" pitchFamily="34" charset="0"/>
            </a:endParaRPr>
          </a:p>
          <a:p>
            <a:pPr algn="ctr" eaLnBrk="1" hangingPunct="1">
              <a:spcBef>
                <a:spcPct val="0"/>
              </a:spcBef>
              <a:buFontTx/>
              <a:buNone/>
            </a:pPr>
            <a:r>
              <a:rPr lang="en-US" altLang="en-US" sz="1400" b="1" dirty="0">
                <a:solidFill>
                  <a:schemeClr val="bg1"/>
                </a:solidFill>
                <a:latin typeface="Arial" panose="020B0604020202020204" pitchFamily="34" charset="0"/>
                <a:cs typeface="Arial" panose="020B0604020202020204" pitchFamily="34" charset="0"/>
              </a:rPr>
              <a:t>Division</a:t>
            </a:r>
          </a:p>
        </p:txBody>
      </p:sp>
      <p:sp>
        <p:nvSpPr>
          <p:cNvPr id="49166" name="Rectangle 12"/>
          <p:cNvSpPr>
            <a:spLocks noChangeArrowheads="1"/>
          </p:cNvSpPr>
          <p:nvPr/>
        </p:nvSpPr>
        <p:spPr bwMode="auto">
          <a:xfrm>
            <a:off x="8747422" y="4584045"/>
            <a:ext cx="1829595" cy="523860"/>
          </a:xfrm>
          <a:prstGeom prst="rect">
            <a:avLst/>
          </a:prstGeom>
          <a:solidFill>
            <a:srgbClr val="1D33D5"/>
          </a:solidFill>
          <a:ln w="19050" algn="ctr">
            <a:solidFill>
              <a:schemeClr val="tx1"/>
            </a:solidFill>
            <a:miter lim="800000"/>
            <a:headEnd/>
            <a:tailEnd/>
          </a:ln>
          <a:effectLst>
            <a:outerShdw dist="53882" dir="2700000" algn="ctr" rotWithShape="0">
              <a:schemeClr val="bg2"/>
            </a:outerShdw>
          </a:effectLst>
        </p:spPr>
        <p:txBody>
          <a:bodyPr wrap="square" lIns="92075" tIns="46037" rIns="92075" bIns="46037"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b="1">
                <a:solidFill>
                  <a:schemeClr val="bg1"/>
                </a:solidFill>
                <a:latin typeface="Arial" panose="020B0604020202020204" pitchFamily="34" charset="0"/>
                <a:cs typeface="Arial" panose="020B0604020202020204" pitchFamily="34" charset="0"/>
              </a:rPr>
              <a:t>Facilities </a:t>
            </a:r>
          </a:p>
          <a:p>
            <a:pPr algn="ctr" eaLnBrk="1" hangingPunct="1">
              <a:spcBef>
                <a:spcPct val="0"/>
              </a:spcBef>
              <a:buFontTx/>
              <a:buNone/>
            </a:pPr>
            <a:r>
              <a:rPr lang="en-US" altLang="en-US" sz="1400" b="1">
                <a:solidFill>
                  <a:schemeClr val="bg1"/>
                </a:solidFill>
                <a:latin typeface="Arial" panose="020B0604020202020204" pitchFamily="34" charset="0"/>
                <a:cs typeface="Arial" panose="020B0604020202020204" pitchFamily="34" charset="0"/>
              </a:rPr>
              <a:t>Division</a:t>
            </a:r>
          </a:p>
        </p:txBody>
      </p:sp>
      <p:sp>
        <p:nvSpPr>
          <p:cNvPr id="49167" name="Rectangle 12"/>
          <p:cNvSpPr>
            <a:spLocks noChangeArrowheads="1"/>
          </p:cNvSpPr>
          <p:nvPr/>
        </p:nvSpPr>
        <p:spPr bwMode="auto">
          <a:xfrm>
            <a:off x="3001269" y="4584045"/>
            <a:ext cx="1255315" cy="523860"/>
          </a:xfrm>
          <a:prstGeom prst="rect">
            <a:avLst/>
          </a:prstGeom>
          <a:solidFill>
            <a:srgbClr val="1D33D5"/>
          </a:solidFill>
          <a:ln w="19050" algn="ctr">
            <a:solidFill>
              <a:schemeClr val="tx1"/>
            </a:solidFill>
            <a:miter lim="800000"/>
            <a:headEnd/>
            <a:tailEnd/>
          </a:ln>
          <a:effectLst>
            <a:outerShdw dist="53882" dir="2700000" algn="ctr" rotWithShape="0">
              <a:schemeClr val="bg2"/>
            </a:outerShdw>
          </a:effectLst>
        </p:spPr>
        <p:txBody>
          <a:bodyPr wrap="square" lIns="92075" tIns="46037" rIns="92075" bIns="46037"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b="1">
                <a:solidFill>
                  <a:schemeClr val="bg1"/>
                </a:solidFill>
                <a:latin typeface="Arial" panose="020B0604020202020204" pitchFamily="34" charset="0"/>
                <a:cs typeface="Arial" panose="020B0604020202020204" pitchFamily="34" charset="0"/>
              </a:rPr>
              <a:t>KY LOC </a:t>
            </a:r>
          </a:p>
          <a:p>
            <a:pPr algn="ctr" eaLnBrk="1" hangingPunct="1">
              <a:spcBef>
                <a:spcPct val="0"/>
              </a:spcBef>
              <a:buFontTx/>
              <a:buNone/>
            </a:pPr>
            <a:r>
              <a:rPr lang="en-US" altLang="en-US" sz="1400" b="1">
                <a:solidFill>
                  <a:schemeClr val="bg1"/>
                </a:solidFill>
                <a:latin typeface="Arial" panose="020B0604020202020204" pitchFamily="34" charset="0"/>
                <a:cs typeface="Arial" panose="020B0604020202020204" pitchFamily="34" charset="0"/>
              </a:rPr>
              <a:t>Division</a:t>
            </a:r>
          </a:p>
        </p:txBody>
      </p:sp>
      <p:sp>
        <p:nvSpPr>
          <p:cNvPr id="49168" name="Rectangle 16"/>
          <p:cNvSpPr>
            <a:spLocks noChangeArrowheads="1"/>
          </p:cNvSpPr>
          <p:nvPr/>
        </p:nvSpPr>
        <p:spPr bwMode="auto">
          <a:xfrm>
            <a:off x="4947077" y="3712625"/>
            <a:ext cx="1949451" cy="523860"/>
          </a:xfrm>
          <a:prstGeom prst="rect">
            <a:avLst/>
          </a:prstGeom>
          <a:solidFill>
            <a:srgbClr val="1D33D5"/>
          </a:solidFill>
          <a:ln w="19050" algn="ctr">
            <a:solidFill>
              <a:schemeClr val="tx1"/>
            </a:solidFill>
            <a:miter lim="800000"/>
            <a:headEnd/>
            <a:tailEnd/>
          </a:ln>
          <a:effectLst>
            <a:outerShdw dist="53882" dir="2700000" algn="ctr" rotWithShape="0">
              <a:schemeClr val="bg2"/>
            </a:outerShdw>
          </a:effectLst>
        </p:spPr>
        <p:txBody>
          <a:bodyPr wrap="square" lIns="92075" tIns="46037" rIns="92075" bIns="46037"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b="1" dirty="0">
                <a:solidFill>
                  <a:schemeClr val="bg1"/>
                </a:solidFill>
                <a:latin typeface="Arial" panose="020B0604020202020204" pitchFamily="34" charset="0"/>
                <a:cs typeface="Arial" panose="020B0604020202020204" pitchFamily="34" charset="0"/>
              </a:rPr>
              <a:t>Administrative Services Division</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17745" y="1525152"/>
            <a:ext cx="1118544" cy="1129510"/>
          </a:xfrm>
          <a:prstGeom prst="rect">
            <a:avLst/>
          </a:prstGeom>
        </p:spPr>
      </p:pic>
      <p:sp>
        <p:nvSpPr>
          <p:cNvPr id="22" name="Rectangle 12"/>
          <p:cNvSpPr>
            <a:spLocks noChangeArrowheads="1"/>
          </p:cNvSpPr>
          <p:nvPr/>
        </p:nvSpPr>
        <p:spPr bwMode="auto">
          <a:xfrm>
            <a:off x="4720066" y="1889532"/>
            <a:ext cx="2403475" cy="400750"/>
          </a:xfrm>
          <a:prstGeom prst="rect">
            <a:avLst/>
          </a:prstGeom>
          <a:solidFill>
            <a:srgbClr val="1D33D5"/>
          </a:solidFill>
          <a:ln w="19050" algn="ctr">
            <a:solidFill>
              <a:schemeClr val="tx1"/>
            </a:solidFill>
            <a:miter lim="800000"/>
            <a:headEnd/>
            <a:tailEnd/>
          </a:ln>
          <a:effectLst>
            <a:outerShdw dist="53882" dir="2700000" algn="ctr" rotWithShape="0">
              <a:schemeClr val="bg2"/>
            </a:outerShdw>
          </a:effectLst>
        </p:spPr>
        <p:txBody>
          <a:bodyPr wrap="square" lIns="92075" tIns="46037" rIns="92075" bIns="46037"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000" b="1" dirty="0" smtClean="0">
                <a:solidFill>
                  <a:schemeClr val="bg1"/>
                </a:solidFill>
                <a:latin typeface="Arial" panose="020B0604020202020204" pitchFamily="34" charset="0"/>
                <a:cs typeface="Arial" panose="020B0604020202020204" pitchFamily="34" charset="0"/>
              </a:rPr>
              <a:t>Governor</a:t>
            </a:r>
            <a:endParaRPr lang="en-US" altLang="en-US" sz="2000" b="1" dirty="0">
              <a:solidFill>
                <a:schemeClr val="bg1"/>
              </a:solidFill>
              <a:latin typeface="Arial" panose="020B0604020202020204" pitchFamily="34" charset="0"/>
              <a:cs typeface="Arial" panose="020B0604020202020204" pitchFamily="34" charset="0"/>
            </a:endParaRPr>
          </a:p>
        </p:txBody>
      </p:sp>
      <p:sp>
        <p:nvSpPr>
          <p:cNvPr id="23" name="Rectangle 12"/>
          <p:cNvSpPr>
            <a:spLocks noChangeArrowheads="1"/>
          </p:cNvSpPr>
          <p:nvPr/>
        </p:nvSpPr>
        <p:spPr bwMode="auto">
          <a:xfrm>
            <a:off x="4720066" y="2726245"/>
            <a:ext cx="2403475" cy="708526"/>
          </a:xfrm>
          <a:prstGeom prst="rect">
            <a:avLst/>
          </a:prstGeom>
          <a:solidFill>
            <a:srgbClr val="1D33D5"/>
          </a:solidFill>
          <a:ln w="19050" algn="ctr">
            <a:solidFill>
              <a:schemeClr val="tx1"/>
            </a:solidFill>
            <a:miter lim="800000"/>
            <a:headEnd/>
            <a:tailEnd/>
          </a:ln>
          <a:effectLst>
            <a:outerShdw dist="53882" dir="2700000" algn="ctr" rotWithShape="0">
              <a:schemeClr val="bg2"/>
            </a:outerShdw>
          </a:effectLst>
        </p:spPr>
        <p:txBody>
          <a:bodyPr wrap="square" lIns="92075" tIns="46037" rIns="92075" bIns="46037"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000" b="1" dirty="0" smtClean="0">
                <a:solidFill>
                  <a:schemeClr val="bg1"/>
                </a:solidFill>
                <a:latin typeface="Arial" panose="020B0604020202020204" pitchFamily="34" charset="0"/>
                <a:cs typeface="Arial" panose="020B0604020202020204" pitchFamily="34" charset="0"/>
              </a:rPr>
              <a:t>The Adjutant General</a:t>
            </a:r>
          </a:p>
        </p:txBody>
      </p:sp>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53958" y="1108548"/>
            <a:ext cx="1211022" cy="1181734"/>
          </a:xfrm>
          <a:prstGeom prst="rect">
            <a:avLst/>
          </a:prstGeom>
        </p:spPr>
      </p:pic>
      <p:sp>
        <p:nvSpPr>
          <p:cNvPr id="13" name="Title 1"/>
          <p:cNvSpPr txBox="1">
            <a:spLocks/>
          </p:cNvSpPr>
          <p:nvPr/>
        </p:nvSpPr>
        <p:spPr>
          <a:xfrm>
            <a:off x="1029494" y="89932"/>
            <a:ext cx="10515600" cy="71984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smtClean="0"/>
              <a:t>Department of Military Affairs - OVERVIEW</a:t>
            </a:r>
            <a:endParaRPr lang="en-US" b="1" dirty="0"/>
          </a:p>
        </p:txBody>
      </p:sp>
    </p:spTree>
    <p:extLst>
      <p:ext uri="{BB962C8B-B14F-4D97-AF65-F5344CB8AC3E}">
        <p14:creationId xmlns:p14="http://schemas.microsoft.com/office/powerpoint/2010/main" val="3577222795"/>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8717"/>
            <a:ext cx="10515600" cy="719844"/>
          </a:xfrm>
        </p:spPr>
        <p:txBody>
          <a:bodyPr/>
          <a:lstStyle/>
          <a:p>
            <a:pPr algn="ctr"/>
            <a:r>
              <a:rPr lang="en-US" b="1" dirty="0" smtClean="0"/>
              <a:t>Economic Impact for 2020</a:t>
            </a:r>
            <a:endParaRPr lang="en-US" b="1" dirty="0"/>
          </a:p>
        </p:txBody>
      </p:sp>
      <p:sp>
        <p:nvSpPr>
          <p:cNvPr id="3" name="Content Placeholder 2"/>
          <p:cNvSpPr>
            <a:spLocks noGrp="1"/>
          </p:cNvSpPr>
          <p:nvPr>
            <p:ph idx="1"/>
          </p:nvPr>
        </p:nvSpPr>
        <p:spPr>
          <a:xfrm>
            <a:off x="720762" y="1083346"/>
            <a:ext cx="10725374" cy="4940935"/>
          </a:xfrm>
        </p:spPr>
        <p:txBody>
          <a:bodyPr/>
          <a:lstStyle/>
          <a:p>
            <a:pPr>
              <a:lnSpc>
                <a:spcPct val="150000"/>
              </a:lnSpc>
            </a:pPr>
            <a:r>
              <a:rPr lang="en-US" dirty="0" smtClean="0"/>
              <a:t>Overall Budget: </a:t>
            </a:r>
            <a:r>
              <a:rPr lang="en-US" b="1" u="sng" dirty="0" smtClean="0"/>
              <a:t>$304 Million </a:t>
            </a:r>
            <a:r>
              <a:rPr lang="en-US" dirty="0" smtClean="0"/>
              <a:t>– Federal </a:t>
            </a:r>
            <a:r>
              <a:rPr lang="en-US" u="sng" dirty="0" smtClean="0"/>
              <a:t>$284 Million </a:t>
            </a:r>
            <a:r>
              <a:rPr lang="en-US" dirty="0" smtClean="0"/>
              <a:t>/ State </a:t>
            </a:r>
            <a:r>
              <a:rPr lang="en-US" u="sng" dirty="0" smtClean="0"/>
              <a:t>$20 Million</a:t>
            </a:r>
          </a:p>
          <a:p>
            <a:pPr>
              <a:lnSpc>
                <a:spcPct val="150000"/>
              </a:lnSpc>
            </a:pPr>
            <a:r>
              <a:rPr lang="en-US" dirty="0" smtClean="0"/>
              <a:t>Average </a:t>
            </a:r>
            <a:r>
              <a:rPr lang="en-US" dirty="0"/>
              <a:t>Member on *traditional duty* = </a:t>
            </a:r>
            <a:r>
              <a:rPr lang="en-US" u="sng" dirty="0"/>
              <a:t>$10,885 </a:t>
            </a:r>
            <a:r>
              <a:rPr lang="en-US" dirty="0"/>
              <a:t>per </a:t>
            </a:r>
            <a:r>
              <a:rPr lang="en-US" dirty="0" smtClean="0"/>
              <a:t>year</a:t>
            </a:r>
          </a:p>
          <a:p>
            <a:pPr>
              <a:lnSpc>
                <a:spcPct val="150000"/>
              </a:lnSpc>
            </a:pPr>
            <a:r>
              <a:rPr lang="en-US" dirty="0" smtClean="0"/>
              <a:t>11.43% or 883 members live outside Ky. (35 states / 2 territories)</a:t>
            </a:r>
          </a:p>
          <a:p>
            <a:pPr>
              <a:lnSpc>
                <a:spcPct val="150000"/>
              </a:lnSpc>
            </a:pPr>
            <a:r>
              <a:rPr lang="en-US" dirty="0" smtClean="0"/>
              <a:t>1,605 fulltime employees earning an average </a:t>
            </a:r>
            <a:r>
              <a:rPr lang="en-US" u="sng" dirty="0" smtClean="0"/>
              <a:t>$66,855 </a:t>
            </a:r>
            <a:r>
              <a:rPr lang="en-US" dirty="0" smtClean="0"/>
              <a:t>per year</a:t>
            </a:r>
          </a:p>
          <a:p>
            <a:pPr>
              <a:lnSpc>
                <a:spcPct val="150000"/>
              </a:lnSpc>
            </a:pPr>
            <a:r>
              <a:rPr lang="en-US" dirty="0" smtClean="0"/>
              <a:t>7,700 Guardsmen = </a:t>
            </a:r>
            <a:r>
              <a:rPr lang="en-US" u="sng" dirty="0" smtClean="0"/>
              <a:t>$191 million </a:t>
            </a:r>
            <a:r>
              <a:rPr lang="en-US" dirty="0" smtClean="0"/>
              <a:t>to KY in Federal pay &amp; benefits</a:t>
            </a:r>
          </a:p>
          <a:p>
            <a:pPr>
              <a:lnSpc>
                <a:spcPct val="150000"/>
              </a:lnSpc>
            </a:pPr>
            <a:r>
              <a:rPr lang="en-US" dirty="0" smtClean="0"/>
              <a:t>KYNG spent </a:t>
            </a:r>
            <a:r>
              <a:rPr lang="en-US" u="sng" dirty="0" smtClean="0"/>
              <a:t>$11 million </a:t>
            </a:r>
            <a:r>
              <a:rPr lang="en-US" dirty="0" smtClean="0"/>
              <a:t>in fed &amp; state construction dollars in Ky.</a:t>
            </a:r>
            <a:endParaRPr lang="en-US" dirty="0"/>
          </a:p>
        </p:txBody>
      </p:sp>
    </p:spTree>
    <p:extLst>
      <p:ext uri="{BB962C8B-B14F-4D97-AF65-F5344CB8AC3E}">
        <p14:creationId xmlns:p14="http://schemas.microsoft.com/office/powerpoint/2010/main" val="12629003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brightnessContrast bright="25000"/>
                    </a14:imgEffect>
                  </a14:imgLayer>
                </a14:imgProps>
              </a:ext>
              <a:ext uri="{28A0092B-C50C-407E-A947-70E740481C1C}">
                <a14:useLocalDpi xmlns:a14="http://schemas.microsoft.com/office/drawing/2010/main" val="0"/>
              </a:ext>
            </a:extLst>
          </a:blip>
          <a:stretch>
            <a:fillRect/>
          </a:stretch>
        </p:blipFill>
        <p:spPr>
          <a:xfrm>
            <a:off x="1107582" y="880946"/>
            <a:ext cx="10509161" cy="5256550"/>
          </a:xfrm>
          <a:prstGeom prst="rect">
            <a:avLst/>
          </a:prstGeom>
          <a:effectLst>
            <a:outerShdw blurRad="50800" dist="50800" dir="5400000" algn="ctr" rotWithShape="0">
              <a:srgbClr val="000000">
                <a:alpha val="96000"/>
              </a:srgbClr>
            </a:outerShdw>
          </a:effectLst>
        </p:spPr>
      </p:pic>
      <p:cxnSp>
        <p:nvCxnSpPr>
          <p:cNvPr id="8" name="Straight Connector 7"/>
          <p:cNvCxnSpPr/>
          <p:nvPr/>
        </p:nvCxnSpPr>
        <p:spPr>
          <a:xfrm>
            <a:off x="12876904" y="790687"/>
            <a:ext cx="32273" cy="564776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6433073" y="7073153"/>
            <a:ext cx="9154757" cy="3227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3154251" y="5698868"/>
            <a:ext cx="3716768" cy="830997"/>
          </a:xfrm>
          <a:prstGeom prst="rect">
            <a:avLst/>
          </a:prstGeom>
          <a:noFill/>
        </p:spPr>
        <p:txBody>
          <a:bodyPr wrap="square" rtlCol="0">
            <a:spAutoFit/>
          </a:bodyPr>
          <a:lstStyle/>
          <a:p>
            <a:r>
              <a:rPr lang="en-US" sz="2400" b="1" dirty="0" smtClean="0"/>
              <a:t>MSG Timothy Nein</a:t>
            </a:r>
          </a:p>
          <a:p>
            <a:r>
              <a:rPr lang="en-US" sz="2400" b="1" i="1" dirty="0" smtClean="0"/>
              <a:t>Distinguished Service Cross</a:t>
            </a:r>
            <a:endParaRPr lang="en-US" sz="2400" b="1" i="1" dirty="0"/>
          </a:p>
        </p:txBody>
      </p:sp>
      <p:sp>
        <p:nvSpPr>
          <p:cNvPr id="13" name="TextBox 12"/>
          <p:cNvSpPr txBox="1"/>
          <p:nvPr/>
        </p:nvSpPr>
        <p:spPr>
          <a:xfrm>
            <a:off x="9176092" y="5653627"/>
            <a:ext cx="2621068" cy="830997"/>
          </a:xfrm>
          <a:prstGeom prst="rect">
            <a:avLst/>
          </a:prstGeom>
          <a:noFill/>
        </p:spPr>
        <p:txBody>
          <a:bodyPr wrap="square" rtlCol="0">
            <a:spAutoFit/>
          </a:bodyPr>
          <a:lstStyle/>
          <a:p>
            <a:r>
              <a:rPr lang="en-US" sz="2400" b="1" dirty="0" smtClean="0"/>
              <a:t>MSgt Daniel Keller</a:t>
            </a:r>
          </a:p>
          <a:p>
            <a:r>
              <a:rPr lang="en-US" sz="2400" b="1" i="1" dirty="0" smtClean="0"/>
              <a:t>Air Force Cross</a:t>
            </a:r>
            <a:endParaRPr lang="en-US" sz="2400" b="1" i="1" dirty="0"/>
          </a:p>
        </p:txBody>
      </p:sp>
      <p:sp>
        <p:nvSpPr>
          <p:cNvPr id="14" name="TextBox 13"/>
          <p:cNvSpPr txBox="1"/>
          <p:nvPr/>
        </p:nvSpPr>
        <p:spPr>
          <a:xfrm>
            <a:off x="454361" y="4576408"/>
            <a:ext cx="2753958" cy="830997"/>
          </a:xfrm>
          <a:prstGeom prst="rect">
            <a:avLst/>
          </a:prstGeom>
          <a:noFill/>
        </p:spPr>
        <p:txBody>
          <a:bodyPr wrap="square" rtlCol="0">
            <a:spAutoFit/>
          </a:bodyPr>
          <a:lstStyle/>
          <a:p>
            <a:r>
              <a:rPr lang="en-US" sz="2400" b="1" dirty="0" smtClean="0"/>
              <a:t>MSgt </a:t>
            </a:r>
            <a:r>
              <a:rPr lang="en-US" sz="2400" b="1" dirty="0" err="1" smtClean="0"/>
              <a:t>Keary</a:t>
            </a:r>
            <a:r>
              <a:rPr lang="en-US" sz="2400" b="1" dirty="0" smtClean="0"/>
              <a:t> Miller</a:t>
            </a:r>
          </a:p>
          <a:p>
            <a:r>
              <a:rPr lang="en-US" sz="2400" b="1" i="1" dirty="0" smtClean="0"/>
              <a:t>Air Force Cross</a:t>
            </a:r>
            <a:endParaRPr lang="en-US" sz="2400" b="1" i="1" dirty="0"/>
          </a:p>
        </p:txBody>
      </p:sp>
      <p:sp>
        <p:nvSpPr>
          <p:cNvPr id="15" name="TextBox 14"/>
          <p:cNvSpPr txBox="1"/>
          <p:nvPr/>
        </p:nvSpPr>
        <p:spPr>
          <a:xfrm>
            <a:off x="6362229" y="4991907"/>
            <a:ext cx="3284499" cy="1077218"/>
          </a:xfrm>
          <a:prstGeom prst="rect">
            <a:avLst/>
          </a:prstGeom>
          <a:noFill/>
        </p:spPr>
        <p:txBody>
          <a:bodyPr wrap="square" rtlCol="0">
            <a:spAutoFit/>
          </a:bodyPr>
          <a:lstStyle/>
          <a:p>
            <a:r>
              <a:rPr lang="en-US" sz="2400" b="1" dirty="0" smtClean="0"/>
              <a:t>SFC Leigh Ann Hester</a:t>
            </a:r>
          </a:p>
          <a:p>
            <a:r>
              <a:rPr lang="en-US" sz="2400" b="1" i="1" dirty="0" smtClean="0"/>
              <a:t>Silver Star</a:t>
            </a:r>
          </a:p>
          <a:p>
            <a:r>
              <a:rPr lang="en-US" sz="1600" b="1" i="1" dirty="0" smtClean="0"/>
              <a:t>(1</a:t>
            </a:r>
            <a:r>
              <a:rPr lang="en-US" sz="1600" b="1" i="1" baseline="30000" dirty="0" smtClean="0"/>
              <a:t>st</a:t>
            </a:r>
            <a:r>
              <a:rPr lang="en-US" sz="1600" b="1" i="1" dirty="0" smtClean="0"/>
              <a:t> Woman since WWII)</a:t>
            </a:r>
            <a:endParaRPr lang="en-US" sz="1600" b="1" i="1" dirty="0"/>
          </a:p>
        </p:txBody>
      </p:sp>
      <p:pic>
        <p:nvPicPr>
          <p:cNvPr id="16" name="Picture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69275" y="2328150"/>
            <a:ext cx="2697315" cy="3371644"/>
          </a:xfrm>
          <a:prstGeom prst="rect">
            <a:avLst/>
          </a:prstGeom>
          <a:ln w="15875">
            <a:solidFill>
              <a:schemeClr val="tx1"/>
            </a:solidFill>
          </a:ln>
        </p:spPr>
      </p:pic>
      <p:pic>
        <p:nvPicPr>
          <p:cNvPr id="17" name="Picture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2933" y="1189185"/>
            <a:ext cx="2399895" cy="3394047"/>
          </a:xfrm>
          <a:prstGeom prst="rect">
            <a:avLst/>
          </a:prstGeom>
          <a:ln w="15875">
            <a:solidFill>
              <a:schemeClr val="tx1"/>
            </a:solidFill>
          </a:ln>
        </p:spPr>
      </p:pic>
      <p:pic>
        <p:nvPicPr>
          <p:cNvPr id="18" name="Picture 1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266815" y="2692516"/>
            <a:ext cx="2811428" cy="2961111"/>
          </a:xfrm>
          <a:prstGeom prst="rect">
            <a:avLst/>
          </a:prstGeom>
          <a:ln w="15875">
            <a:solidFill>
              <a:schemeClr val="tx1"/>
            </a:solidFill>
          </a:ln>
        </p:spPr>
      </p:pic>
      <p:pic>
        <p:nvPicPr>
          <p:cNvPr id="19" name="Picture 1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477837" y="811649"/>
            <a:ext cx="2565366" cy="4266951"/>
          </a:xfrm>
          <a:prstGeom prst="rect">
            <a:avLst/>
          </a:prstGeom>
          <a:ln w="15875">
            <a:solidFill>
              <a:schemeClr val="tx1"/>
            </a:solidFill>
          </a:ln>
        </p:spPr>
      </p:pic>
      <p:sp>
        <p:nvSpPr>
          <p:cNvPr id="20" name="Title 1"/>
          <p:cNvSpPr>
            <a:spLocks noGrp="1"/>
          </p:cNvSpPr>
          <p:nvPr>
            <p:ph type="title"/>
          </p:nvPr>
        </p:nvSpPr>
        <p:spPr>
          <a:xfrm>
            <a:off x="713509" y="115861"/>
            <a:ext cx="10515600" cy="719844"/>
          </a:xfrm>
        </p:spPr>
        <p:txBody>
          <a:bodyPr/>
          <a:lstStyle/>
          <a:p>
            <a:pPr algn="ctr"/>
            <a:r>
              <a:rPr lang="en-US" b="1" dirty="0" smtClean="0"/>
              <a:t>Notable Combat Award Recipients</a:t>
            </a:r>
            <a:endParaRPr lang="en-US" b="1" dirty="0"/>
          </a:p>
        </p:txBody>
      </p:sp>
    </p:spTree>
    <p:extLst>
      <p:ext uri="{BB962C8B-B14F-4D97-AF65-F5344CB8AC3E}">
        <p14:creationId xmlns:p14="http://schemas.microsoft.com/office/powerpoint/2010/main" val="180740829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8" name="Rectangle 4"/>
          <p:cNvSpPr>
            <a:spLocks noGrp="1" noChangeArrowheads="1"/>
          </p:cNvSpPr>
          <p:nvPr>
            <p:ph type="subTitle" idx="1"/>
          </p:nvPr>
        </p:nvSpPr>
        <p:spPr>
          <a:xfrm>
            <a:off x="1990798" y="2694777"/>
            <a:ext cx="8458200" cy="914400"/>
          </a:xfrm>
        </p:spPr>
        <p:txBody>
          <a:bodyPr/>
          <a:lstStyle/>
          <a:p>
            <a:pPr>
              <a:spcBef>
                <a:spcPct val="0"/>
              </a:spcBef>
              <a:defRPr/>
            </a:pPr>
            <a:r>
              <a:rPr lang="en-US" b="1" dirty="0" smtClean="0">
                <a:solidFill>
                  <a:schemeClr val="tx1">
                    <a:lumMod val="65000"/>
                    <a:lumOff val="35000"/>
                  </a:schemeClr>
                </a:solidFill>
              </a:rPr>
              <a:t>BRIG. GEN. HAL LAMBERTON</a:t>
            </a:r>
            <a:endParaRPr lang="en-US" b="1" dirty="0">
              <a:solidFill>
                <a:schemeClr val="tx1">
                  <a:lumMod val="65000"/>
                  <a:lumOff val="35000"/>
                </a:schemeClr>
              </a:solidFill>
            </a:endParaRPr>
          </a:p>
          <a:p>
            <a:pPr>
              <a:spcBef>
                <a:spcPct val="0"/>
              </a:spcBef>
              <a:defRPr/>
            </a:pPr>
            <a:r>
              <a:rPr lang="en-US" b="1" dirty="0">
                <a:solidFill>
                  <a:schemeClr val="tx1">
                    <a:lumMod val="65000"/>
                    <a:lumOff val="35000"/>
                  </a:schemeClr>
                </a:solidFill>
              </a:rPr>
              <a:t>THE ADJUTANT GENERAL, KYNG</a:t>
            </a:r>
          </a:p>
        </p:txBody>
      </p:sp>
      <p:sp>
        <p:nvSpPr>
          <p:cNvPr id="20489" name="Rectangle 6"/>
          <p:cNvSpPr txBox="1">
            <a:spLocks noChangeArrowheads="1"/>
          </p:cNvSpPr>
          <p:nvPr/>
        </p:nvSpPr>
        <p:spPr bwMode="auto">
          <a:xfrm>
            <a:off x="1533598" y="1518150"/>
            <a:ext cx="8915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7200" dirty="0" smtClean="0">
                <a:latin typeface="Arial" panose="020B0604020202020204" pitchFamily="34" charset="0"/>
                <a:cs typeface="Arial" panose="020B0604020202020204" pitchFamily="34" charset="0"/>
              </a:rPr>
              <a:t>Questions?</a:t>
            </a:r>
            <a:endParaRPr lang="en-US" altLang="en-US" sz="4000" dirty="0">
              <a:latin typeface="Arial" panose="020B0604020202020204" pitchFamily="34" charset="0"/>
              <a:cs typeface="Arial" panose="020B0604020202020204" pitchFamily="34" charset="0"/>
            </a:endParaRPr>
          </a:p>
        </p:txBody>
      </p:sp>
      <p:sp>
        <p:nvSpPr>
          <p:cNvPr id="20490"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BE633461-AEE2-452F-AA44-B64AB7123F8E}" type="slidenum">
              <a:rPr lang="en-US" altLang="en-US" sz="1200"/>
              <a:pPr>
                <a:spcBef>
                  <a:spcPct val="0"/>
                </a:spcBef>
                <a:buFontTx/>
                <a:buNone/>
              </a:pPr>
              <a:t>15</a:t>
            </a:fld>
            <a:endParaRPr lang="en-US" altLang="en-US" sz="1200"/>
          </a:p>
        </p:txBody>
      </p:sp>
      <p:pic>
        <p:nvPicPr>
          <p:cNvPr id="20491" name="Picture 13" descr="b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8579" y="2584661"/>
            <a:ext cx="755650" cy="72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957152" y="5914012"/>
            <a:ext cx="6525491" cy="1046440"/>
          </a:xfrm>
          <a:prstGeom prst="rect">
            <a:avLst/>
          </a:prstGeom>
          <a:noFill/>
        </p:spPr>
        <p:txBody>
          <a:bodyPr wrap="square" rtlCol="0">
            <a:spAutoFit/>
          </a:bodyPr>
          <a:lstStyle/>
          <a:p>
            <a:pPr algn="ctr"/>
            <a:r>
              <a:rPr lang="en-US" sz="4400" b="1" dirty="0" smtClean="0"/>
              <a:t>Website: </a:t>
            </a:r>
            <a:r>
              <a:rPr lang="en-US" sz="4400" b="1" i="1" u="sng" dirty="0" smtClean="0">
                <a:solidFill>
                  <a:srgbClr val="0070C0"/>
                </a:solidFill>
              </a:rPr>
              <a:t>Ky.ng.mil</a:t>
            </a:r>
          </a:p>
          <a:p>
            <a:endParaRPr lang="en-US" dirty="0"/>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58302" y="4256453"/>
            <a:ext cx="5323189" cy="941795"/>
          </a:xfrm>
          <a:prstGeom prst="rect">
            <a:avLst/>
          </a:prstGeom>
        </p:spPr>
      </p:pic>
      <p:sp>
        <p:nvSpPr>
          <p:cNvPr id="4" name="TextBox 3"/>
          <p:cNvSpPr txBox="1"/>
          <p:nvPr/>
        </p:nvSpPr>
        <p:spPr>
          <a:xfrm>
            <a:off x="4377241" y="5111067"/>
            <a:ext cx="3685309" cy="646331"/>
          </a:xfrm>
          <a:prstGeom prst="rect">
            <a:avLst/>
          </a:prstGeom>
          <a:noFill/>
        </p:spPr>
        <p:txBody>
          <a:bodyPr wrap="square" rtlCol="0">
            <a:spAutoFit/>
          </a:bodyPr>
          <a:lstStyle/>
          <a:p>
            <a:pPr algn="ctr"/>
            <a:r>
              <a:rPr lang="en-US" sz="3600" i="1" dirty="0" smtClean="0"/>
              <a:t>@</a:t>
            </a:r>
            <a:r>
              <a:rPr lang="en-US" sz="3600" i="1" dirty="0" err="1" smtClean="0"/>
              <a:t>KentuckyGuard</a:t>
            </a:r>
            <a:endParaRPr lang="en-US" sz="3600" i="1" dirty="0"/>
          </a:p>
        </p:txBody>
      </p:sp>
      <p:pic>
        <p:nvPicPr>
          <p:cNvPr id="9" name="Picture 11"/>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4914" y="5666843"/>
            <a:ext cx="1068155" cy="1094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07825" y="6076535"/>
            <a:ext cx="1466992" cy="504708"/>
          </a:xfrm>
          <a:prstGeom prst="rect">
            <a:avLst/>
          </a:prstGeom>
        </p:spPr>
      </p:pic>
    </p:spTree>
    <p:extLst>
      <p:ext uri="{BB962C8B-B14F-4D97-AF65-F5344CB8AC3E}">
        <p14:creationId xmlns:p14="http://schemas.microsoft.com/office/powerpoint/2010/main" val="46914121"/>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2"/>
          <p:cNvSpPr>
            <a:spLocks noGrp="1" noChangeArrowheads="1"/>
          </p:cNvSpPr>
          <p:nvPr>
            <p:ph type="title"/>
          </p:nvPr>
        </p:nvSpPr>
        <p:spPr>
          <a:xfrm>
            <a:off x="6281530" y="156665"/>
            <a:ext cx="5443536" cy="647700"/>
          </a:xfrm>
        </p:spPr>
        <p:txBody>
          <a:bodyPr>
            <a:normAutofit/>
          </a:bodyPr>
          <a:lstStyle/>
          <a:p>
            <a:pPr algn="r" eaLnBrk="1" hangingPunct="1">
              <a:defRPr/>
            </a:pPr>
            <a:r>
              <a:rPr lang="en-US" altLang="en-US" sz="2800" b="1" dirty="0" smtClean="0">
                <a:latin typeface="Arial" panose="020B0604020202020204" pitchFamily="34" charset="0"/>
              </a:rPr>
              <a:t>Strategic Mission </a:t>
            </a:r>
            <a:endParaRPr lang="en-US" altLang="en-US" sz="2000" dirty="0"/>
          </a:p>
        </p:txBody>
      </p:sp>
      <p:sp>
        <p:nvSpPr>
          <p:cNvPr id="2" name="Content Placeholder 1"/>
          <p:cNvSpPr>
            <a:spLocks noGrp="1"/>
          </p:cNvSpPr>
          <p:nvPr>
            <p:ph idx="1"/>
          </p:nvPr>
        </p:nvSpPr>
        <p:spPr>
          <a:xfrm>
            <a:off x="751354" y="979200"/>
            <a:ext cx="9996403" cy="4525962"/>
          </a:xfrm>
        </p:spPr>
        <p:txBody>
          <a:bodyPr>
            <a:normAutofit/>
          </a:bodyPr>
          <a:lstStyle/>
          <a:p>
            <a:pPr marL="0" indent="0">
              <a:buNone/>
              <a:defRPr/>
            </a:pPr>
            <a:endParaRPr lang="en-US" sz="1600" dirty="0">
              <a:latin typeface="Arial" panose="020B0604020202020204" pitchFamily="34" charset="0"/>
              <a:cs typeface="Arial" panose="020B0604020202020204" pitchFamily="34" charset="0"/>
            </a:endParaRPr>
          </a:p>
          <a:p>
            <a:r>
              <a:rPr lang="en-US" sz="2000" b="1" dirty="0">
                <a:latin typeface="Arial" panose="020B0604020202020204" pitchFamily="34" charset="0"/>
                <a:cs typeface="Arial" panose="020B0604020202020204" pitchFamily="34" charset="0"/>
              </a:rPr>
              <a:t>Qualified, Confident, </a:t>
            </a:r>
            <a:r>
              <a:rPr lang="en-US" sz="2000" b="1" dirty="0" smtClean="0">
                <a:latin typeface="Arial" panose="020B0604020202020204" pitchFamily="34" charset="0"/>
                <a:cs typeface="Arial" panose="020B0604020202020204" pitchFamily="34" charset="0"/>
              </a:rPr>
              <a:t>and Fit Soldiers </a:t>
            </a:r>
            <a:r>
              <a:rPr lang="en-US" sz="2000" b="1" dirty="0">
                <a:latin typeface="Arial" panose="020B0604020202020204" pitchFamily="34" charset="0"/>
                <a:cs typeface="Arial" panose="020B0604020202020204" pitchFamily="34" charset="0"/>
              </a:rPr>
              <a:t>and Airmen</a:t>
            </a:r>
          </a:p>
          <a:p>
            <a:r>
              <a:rPr lang="en-US" sz="2000" b="1" dirty="0">
                <a:latin typeface="Arial" panose="020B0604020202020204" pitchFamily="34" charset="0"/>
                <a:cs typeface="Arial" panose="020B0604020202020204" pitchFamily="34" charset="0"/>
              </a:rPr>
              <a:t>Unit Preparedness for Domestic Response</a:t>
            </a:r>
          </a:p>
          <a:p>
            <a:r>
              <a:rPr lang="en-US" sz="2000" b="1" dirty="0">
                <a:latin typeface="Arial" panose="020B0604020202020204" pitchFamily="34" charset="0"/>
                <a:cs typeface="Arial" panose="020B0604020202020204" pitchFamily="34" charset="0"/>
              </a:rPr>
              <a:t>Relevance to the US </a:t>
            </a:r>
            <a:r>
              <a:rPr lang="en-US" sz="2000" b="1" dirty="0" smtClean="0">
                <a:latin typeface="Arial" panose="020B0604020202020204" pitchFamily="34" charset="0"/>
                <a:cs typeface="Arial" panose="020B0604020202020204" pitchFamily="34" charset="0"/>
              </a:rPr>
              <a:t>Army / </a:t>
            </a:r>
            <a:r>
              <a:rPr lang="en-US" sz="2000" b="1" dirty="0">
                <a:latin typeface="Arial" panose="020B0604020202020204" pitchFamily="34" charset="0"/>
                <a:cs typeface="Arial" panose="020B0604020202020204" pitchFamily="34" charset="0"/>
              </a:rPr>
              <a:t>Air Force</a:t>
            </a:r>
          </a:p>
          <a:p>
            <a:r>
              <a:rPr lang="en-US" sz="2000" b="1" dirty="0">
                <a:latin typeface="Arial" panose="020B0604020202020204" pitchFamily="34" charset="0"/>
                <a:cs typeface="Arial" panose="020B0604020202020204" pitchFamily="34" charset="0"/>
              </a:rPr>
              <a:t>Community Connection and Involvement </a:t>
            </a:r>
          </a:p>
          <a:p>
            <a:pPr marL="0" indent="0">
              <a:buNone/>
              <a:defRPr/>
            </a:pPr>
            <a:endParaRPr lang="en-US" sz="1600" dirty="0">
              <a:latin typeface="Arial" panose="020B0604020202020204" pitchFamily="34" charset="0"/>
              <a:cs typeface="Arial" panose="020B0604020202020204" pitchFamily="34" charset="0"/>
            </a:endParaRPr>
          </a:p>
        </p:txBody>
      </p:sp>
      <p:sp>
        <p:nvSpPr>
          <p:cNvPr id="18437" name="Slide Number Placeholder 6"/>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A52CC125-D1C1-458B-BA0D-197F5E60F7EC}" type="slidenum">
              <a:rPr lang="en-US" altLang="en-US" sz="1200">
                <a:solidFill>
                  <a:srgbClr val="898989"/>
                </a:solidFill>
              </a:rPr>
              <a:pPr>
                <a:spcBef>
                  <a:spcPct val="0"/>
                </a:spcBef>
                <a:buFontTx/>
                <a:buNone/>
              </a:pPr>
              <a:t>2</a:t>
            </a:fld>
            <a:endParaRPr lang="en-US" altLang="en-US" sz="1200">
              <a:solidFill>
                <a:srgbClr val="898989"/>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94897" y="1660925"/>
            <a:ext cx="3126529" cy="2090866"/>
          </a:xfrm>
          <a:prstGeom prst="rect">
            <a:avLst/>
          </a:prstGeom>
          <a:ln>
            <a:solidFill>
              <a:schemeClr val="tx1"/>
            </a:solidFill>
          </a:ln>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48412" y="3751791"/>
            <a:ext cx="3265737" cy="2612217"/>
          </a:xfrm>
          <a:prstGeom prst="rect">
            <a:avLst/>
          </a:prstGeom>
          <a:ln>
            <a:solidFill>
              <a:schemeClr val="tx1"/>
            </a:solidFill>
          </a:ln>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3575" y="3638516"/>
            <a:ext cx="4007089" cy="2725492"/>
          </a:xfrm>
          <a:prstGeom prst="rect">
            <a:avLst/>
          </a:prstGeom>
          <a:ln w="15875">
            <a:solidFill>
              <a:schemeClr val="tx1"/>
            </a:solidFill>
          </a:ln>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30018" y="3265120"/>
            <a:ext cx="4119898" cy="2095819"/>
          </a:xfrm>
          <a:prstGeom prst="rect">
            <a:avLst/>
          </a:prstGeom>
          <a:ln w="15875">
            <a:solidFill>
              <a:schemeClr val="tx1"/>
            </a:solidFill>
          </a:ln>
        </p:spPr>
      </p:pic>
    </p:spTree>
    <p:extLst>
      <p:ext uri="{BB962C8B-B14F-4D97-AF65-F5344CB8AC3E}">
        <p14:creationId xmlns:p14="http://schemas.microsoft.com/office/powerpoint/2010/main" val="2423070337"/>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7490" y="3975348"/>
            <a:ext cx="5187070" cy="2461884"/>
          </a:xfrm>
          <a:prstGeom prst="rect">
            <a:avLst/>
          </a:prstGeom>
          <a:ln w="15875">
            <a:solidFill>
              <a:schemeClr val="tx1"/>
            </a:solidFill>
          </a:ln>
        </p:spPr>
      </p:pic>
      <p:sp>
        <p:nvSpPr>
          <p:cNvPr id="13317" name="Slide Number Placeholder 6"/>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6B301876-B6F1-459C-B7CE-29173FBA8E56}" type="slidenum">
              <a:rPr lang="en-US" altLang="en-US" sz="1200">
                <a:solidFill>
                  <a:srgbClr val="898989"/>
                </a:solidFill>
              </a:rPr>
              <a:pPr>
                <a:spcBef>
                  <a:spcPct val="0"/>
                </a:spcBef>
                <a:buFontTx/>
                <a:buNone/>
              </a:pPr>
              <a:t>3</a:t>
            </a:fld>
            <a:endParaRPr lang="en-US" altLang="en-US" sz="1200">
              <a:solidFill>
                <a:srgbClr val="898989"/>
              </a:solidFill>
            </a:endParaRPr>
          </a:p>
        </p:txBody>
      </p:sp>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174798" y="5851306"/>
            <a:ext cx="943773" cy="1006694"/>
          </a:xfrm>
          <a:prstGeom prst="rect">
            <a:avLst/>
          </a:prstGeom>
        </p:spPr>
      </p:pic>
      <p:pic>
        <p:nvPicPr>
          <p:cNvPr id="14" name="Picture 6" descr="ANG Color modified"/>
          <p:cNvPicPr>
            <a:picLocks noChangeAspect="1" noChangeArrowheads="1"/>
          </p:cNvPicPr>
          <p:nvPr/>
        </p:nvPicPr>
        <p:blipFill>
          <a:blip r:embed="rId5" cstate="print">
            <a:clrChange>
              <a:clrFrom>
                <a:srgbClr val="191919"/>
              </a:clrFrom>
              <a:clrTo>
                <a:srgbClr val="191919">
                  <a:alpha val="0"/>
                </a:srgbClr>
              </a:clrTo>
            </a:clrChange>
            <a:lum bright="12000"/>
            <a:extLst>
              <a:ext uri="{28A0092B-C50C-407E-A947-70E740481C1C}">
                <a14:useLocalDpi xmlns:a14="http://schemas.microsoft.com/office/drawing/2010/main" val="0"/>
              </a:ext>
            </a:extLst>
          </a:blip>
          <a:srcRect/>
          <a:stretch>
            <a:fillRect/>
          </a:stretch>
        </p:blipFill>
        <p:spPr bwMode="auto">
          <a:xfrm>
            <a:off x="10420802" y="6036670"/>
            <a:ext cx="820943" cy="765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3962" y="3317845"/>
            <a:ext cx="2635006" cy="3489876"/>
          </a:xfrm>
          <a:prstGeom prst="rect">
            <a:avLst/>
          </a:prstGeom>
          <a:ln>
            <a:solidFill>
              <a:schemeClr val="tx1"/>
            </a:solidFill>
          </a:ln>
        </p:spPr>
      </p:pic>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86429" y="1009800"/>
            <a:ext cx="3995121" cy="2447506"/>
          </a:xfrm>
          <a:prstGeom prst="rect">
            <a:avLst/>
          </a:prstGeom>
          <a:ln w="15875">
            <a:solidFill>
              <a:schemeClr val="tx1"/>
            </a:solidFill>
          </a:ln>
        </p:spPr>
      </p:pic>
      <p:pic>
        <p:nvPicPr>
          <p:cNvPr id="3" name="Picture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653490" y="1134419"/>
            <a:ext cx="3443761" cy="2508251"/>
          </a:xfrm>
          <a:prstGeom prst="rect">
            <a:avLst/>
          </a:prstGeom>
          <a:ln w="15875">
            <a:solidFill>
              <a:schemeClr val="tx1"/>
            </a:solidFill>
          </a:ln>
        </p:spPr>
      </p:pic>
      <p:pic>
        <p:nvPicPr>
          <p:cNvPr id="6" name="Picture 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69473" y="1211267"/>
            <a:ext cx="3411900" cy="2283151"/>
          </a:xfrm>
          <a:prstGeom prst="rect">
            <a:avLst/>
          </a:prstGeom>
          <a:ln>
            <a:solidFill>
              <a:schemeClr val="tx1"/>
            </a:solidFill>
          </a:ln>
        </p:spPr>
      </p:pic>
      <p:pic>
        <p:nvPicPr>
          <p:cNvPr id="9" name="Picture 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003082" y="3566319"/>
            <a:ext cx="3536025" cy="2160174"/>
          </a:xfrm>
          <a:prstGeom prst="rect">
            <a:avLst/>
          </a:prstGeom>
          <a:ln w="15875">
            <a:solidFill>
              <a:schemeClr val="tx1"/>
            </a:solidFill>
          </a:ln>
        </p:spPr>
      </p:pic>
      <p:sp>
        <p:nvSpPr>
          <p:cNvPr id="11" name="Rectangle 2"/>
          <p:cNvSpPr>
            <a:spLocks noGrp="1" noChangeArrowheads="1"/>
          </p:cNvSpPr>
          <p:nvPr>
            <p:ph type="title"/>
          </p:nvPr>
        </p:nvSpPr>
        <p:spPr>
          <a:xfrm>
            <a:off x="6281530" y="156665"/>
            <a:ext cx="5443536" cy="647700"/>
          </a:xfrm>
        </p:spPr>
        <p:txBody>
          <a:bodyPr>
            <a:normAutofit/>
          </a:bodyPr>
          <a:lstStyle/>
          <a:p>
            <a:pPr algn="r" eaLnBrk="1" hangingPunct="1">
              <a:defRPr/>
            </a:pPr>
            <a:r>
              <a:rPr lang="en-US" altLang="en-US" sz="2800" b="1" dirty="0" smtClean="0">
                <a:latin typeface="Arial" panose="020B0604020202020204" pitchFamily="34" charset="0"/>
              </a:rPr>
              <a:t>Strategic Mission </a:t>
            </a:r>
            <a:endParaRPr lang="en-US" altLang="en-US" sz="2000" dirty="0"/>
          </a:p>
        </p:txBody>
      </p:sp>
    </p:spTree>
    <p:extLst>
      <p:ext uri="{BB962C8B-B14F-4D97-AF65-F5344CB8AC3E}">
        <p14:creationId xmlns:p14="http://schemas.microsoft.com/office/powerpoint/2010/main" val="3376979206"/>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25523" y="0"/>
            <a:ext cx="9137845" cy="6858000"/>
          </a:xfrm>
        </p:spPr>
      </p:pic>
      <p:sp>
        <p:nvSpPr>
          <p:cNvPr id="6" name="TextBox 5"/>
          <p:cNvSpPr txBox="1"/>
          <p:nvPr/>
        </p:nvSpPr>
        <p:spPr>
          <a:xfrm>
            <a:off x="9908275" y="2397948"/>
            <a:ext cx="2174543" cy="2062103"/>
          </a:xfrm>
          <a:prstGeom prst="rect">
            <a:avLst/>
          </a:prstGeom>
          <a:solidFill>
            <a:schemeClr val="bg1"/>
          </a:solidFill>
          <a:ln w="19050">
            <a:solidFill>
              <a:schemeClr val="tx1"/>
            </a:solidFill>
          </a:ln>
        </p:spPr>
        <p:txBody>
          <a:bodyPr wrap="square" rtlCol="0">
            <a:spAutoFit/>
          </a:bodyPr>
          <a:lstStyle/>
          <a:p>
            <a:r>
              <a:rPr lang="en-US" sz="3200" b="1" i="1" dirty="0" smtClean="0">
                <a:solidFill>
                  <a:srgbClr val="C00000"/>
                </a:solidFill>
              </a:rPr>
              <a:t>Nearly 7,500 Service Members</a:t>
            </a:r>
            <a:endParaRPr lang="en-US" sz="3200" b="1" i="1" dirty="0">
              <a:solidFill>
                <a:srgbClr val="C00000"/>
              </a:solidFill>
            </a:endParaRPr>
          </a:p>
        </p:txBody>
      </p:sp>
    </p:spTree>
    <p:extLst>
      <p:ext uri="{BB962C8B-B14F-4D97-AF65-F5344CB8AC3E}">
        <p14:creationId xmlns:p14="http://schemas.microsoft.com/office/powerpoint/2010/main" val="39863890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896" y="112663"/>
            <a:ext cx="10515600" cy="719844"/>
          </a:xfrm>
        </p:spPr>
        <p:txBody>
          <a:bodyPr/>
          <a:lstStyle/>
          <a:p>
            <a:pPr algn="ctr"/>
            <a:r>
              <a:rPr lang="en-US" b="1" dirty="0" smtClean="0"/>
              <a:t>Citizen-Soldiers / Citizen-Airmen</a:t>
            </a:r>
            <a:endParaRPr lang="en-US" b="1"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12250" y="1781845"/>
            <a:ext cx="3629183" cy="2711255"/>
          </a:xfrm>
          <a:prstGeom prst="rect">
            <a:avLst/>
          </a:prstGeom>
          <a:ln w="15875">
            <a:solidFill>
              <a:schemeClr val="tx1"/>
            </a:solidFill>
          </a:ln>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57738" y="3863736"/>
            <a:ext cx="4048125" cy="2733675"/>
          </a:xfrm>
          <a:prstGeom prst="rect">
            <a:avLst/>
          </a:prstGeom>
          <a:ln w="15875">
            <a:solidFill>
              <a:schemeClr val="tx1"/>
            </a:solidFill>
          </a:ln>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9361" y="2245748"/>
            <a:ext cx="992914" cy="891725"/>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22227" y="2206772"/>
            <a:ext cx="1467235" cy="1656964"/>
          </a:xfrm>
          <a:prstGeom prst="rect">
            <a:avLst/>
          </a:prstGeom>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8891" y="1746102"/>
            <a:ext cx="4939269" cy="3440413"/>
          </a:xfrm>
          <a:prstGeom prst="rect">
            <a:avLst/>
          </a:prstGeom>
          <a:ln w="15875">
            <a:solidFill>
              <a:schemeClr val="tx1"/>
            </a:solidFill>
          </a:ln>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27661" y="3902712"/>
            <a:ext cx="2209800" cy="2495550"/>
          </a:xfrm>
          <a:prstGeom prst="rect">
            <a:avLst/>
          </a:prstGeom>
          <a:ln w="15875">
            <a:solidFill>
              <a:schemeClr val="tx1"/>
            </a:solidFill>
          </a:ln>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25237" y="3924685"/>
            <a:ext cx="2531692" cy="2273685"/>
          </a:xfrm>
          <a:prstGeom prst="rect">
            <a:avLst/>
          </a:prstGeom>
          <a:ln w="15875">
            <a:solidFill>
              <a:schemeClr val="tx1"/>
            </a:solidFill>
          </a:ln>
        </p:spPr>
      </p:pic>
      <p:pic>
        <p:nvPicPr>
          <p:cNvPr id="5" name="Picture 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967837" y="1635633"/>
            <a:ext cx="3556138" cy="2374315"/>
          </a:xfrm>
          <a:prstGeom prst="rect">
            <a:avLst/>
          </a:prstGeom>
          <a:ln>
            <a:solidFill>
              <a:schemeClr val="tx1"/>
            </a:solidFill>
          </a:ln>
        </p:spPr>
      </p:pic>
    </p:spTree>
    <p:extLst>
      <p:ext uri="{BB962C8B-B14F-4D97-AF65-F5344CB8AC3E}">
        <p14:creationId xmlns:p14="http://schemas.microsoft.com/office/powerpoint/2010/main" val="27315259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2782" y="106034"/>
            <a:ext cx="10515600" cy="719844"/>
          </a:xfrm>
        </p:spPr>
        <p:txBody>
          <a:bodyPr/>
          <a:lstStyle/>
          <a:p>
            <a:pPr algn="ctr"/>
            <a:r>
              <a:rPr lang="en-US" b="1" dirty="0" smtClean="0"/>
              <a:t>History of the Kentucky Guard</a:t>
            </a:r>
            <a:endParaRPr lang="en-US" b="1" dirty="0"/>
          </a:p>
        </p:txBody>
      </p:sp>
      <p:sp>
        <p:nvSpPr>
          <p:cNvPr id="5" name="TextBox 4"/>
          <p:cNvSpPr txBox="1"/>
          <p:nvPr/>
        </p:nvSpPr>
        <p:spPr>
          <a:xfrm>
            <a:off x="360217" y="997527"/>
            <a:ext cx="11236037" cy="5878532"/>
          </a:xfrm>
          <a:prstGeom prst="rect">
            <a:avLst/>
          </a:prstGeom>
          <a:noFill/>
        </p:spPr>
        <p:txBody>
          <a:bodyPr wrap="square" rtlCol="0">
            <a:spAutoFit/>
          </a:bodyPr>
          <a:lstStyle/>
          <a:p>
            <a:r>
              <a:rPr lang="en-US" b="1" u="sng" dirty="0" smtClean="0"/>
              <a:t>In 1792, </a:t>
            </a:r>
            <a:r>
              <a:rPr lang="en-US" dirty="0" smtClean="0"/>
              <a:t>The local militia was formally recognized as the </a:t>
            </a:r>
            <a:r>
              <a:rPr lang="en-US" b="1" u="sng" dirty="0" smtClean="0"/>
              <a:t>Kentucky State Militia </a:t>
            </a:r>
            <a:r>
              <a:rPr lang="en-US" dirty="0" smtClean="0"/>
              <a:t>with the Militia Act of Kentucky signed by Gov. Isaac Shelby.  </a:t>
            </a:r>
          </a:p>
          <a:p>
            <a:endParaRPr lang="en-US" b="1" u="sng" dirty="0" smtClean="0"/>
          </a:p>
          <a:p>
            <a:r>
              <a:rPr lang="en-US" b="1" u="sng" dirty="0" smtClean="0"/>
              <a:t>In 1912, </a:t>
            </a:r>
            <a:r>
              <a:rPr lang="en-US" dirty="0" smtClean="0"/>
              <a:t>a new federal regulation took effect transforming the</a:t>
            </a:r>
          </a:p>
          <a:p>
            <a:r>
              <a:rPr lang="en-US" dirty="0" smtClean="0"/>
              <a:t> Kentucky State Guard to the </a:t>
            </a:r>
            <a:r>
              <a:rPr lang="en-US" b="1" u="sng" dirty="0" smtClean="0"/>
              <a:t>Kentucky National Guard</a:t>
            </a:r>
            <a:r>
              <a:rPr lang="en-US" dirty="0" smtClean="0"/>
              <a:t>. </a:t>
            </a:r>
          </a:p>
          <a:p>
            <a:endParaRPr lang="en-US" dirty="0"/>
          </a:p>
          <a:p>
            <a:r>
              <a:rPr lang="en-US" b="1" u="sng" dirty="0" smtClean="0"/>
              <a:t>In 1947</a:t>
            </a:r>
            <a:r>
              <a:rPr lang="en-US" dirty="0" smtClean="0"/>
              <a:t>, the federal and state government recognized air units</a:t>
            </a:r>
          </a:p>
          <a:p>
            <a:r>
              <a:rPr lang="en-US" dirty="0" smtClean="0"/>
              <a:t> in the formation of the Kentucky Air National Guard. </a:t>
            </a:r>
          </a:p>
          <a:p>
            <a:endParaRPr lang="en-US" dirty="0"/>
          </a:p>
          <a:p>
            <a:pPr marL="285750" indent="-285750">
              <a:buFont typeface="Arial" panose="020B0604020202020204" pitchFamily="34" charset="0"/>
              <a:buChar char="•"/>
            </a:pPr>
            <a:r>
              <a:rPr lang="en-US" sz="2000" b="1" dirty="0" smtClean="0"/>
              <a:t>Texas War of Independence </a:t>
            </a:r>
          </a:p>
          <a:p>
            <a:pPr marL="285750" indent="-285750">
              <a:buFont typeface="Arial" panose="020B0604020202020204" pitchFamily="34" charset="0"/>
              <a:buChar char="•"/>
            </a:pPr>
            <a:r>
              <a:rPr lang="en-US" sz="2000" b="1" dirty="0" smtClean="0"/>
              <a:t>War of 1812 </a:t>
            </a:r>
          </a:p>
          <a:p>
            <a:pPr marL="285750" indent="-285750">
              <a:buFont typeface="Arial" panose="020B0604020202020204" pitchFamily="34" charset="0"/>
              <a:buChar char="•"/>
            </a:pPr>
            <a:r>
              <a:rPr lang="en-US" sz="2000" b="1" dirty="0" smtClean="0"/>
              <a:t>Mexican War</a:t>
            </a:r>
          </a:p>
          <a:p>
            <a:pPr marL="285750" indent="-285750">
              <a:buFont typeface="Arial" panose="020B0604020202020204" pitchFamily="34" charset="0"/>
              <a:buChar char="•"/>
            </a:pPr>
            <a:r>
              <a:rPr lang="en-US" sz="2000" b="1" dirty="0" smtClean="0"/>
              <a:t>Civil War </a:t>
            </a:r>
          </a:p>
          <a:p>
            <a:pPr marL="285750" indent="-285750">
              <a:buFont typeface="Arial" panose="020B0604020202020204" pitchFamily="34" charset="0"/>
              <a:buChar char="•"/>
            </a:pPr>
            <a:r>
              <a:rPr lang="en-US" sz="2000" b="1" dirty="0" smtClean="0"/>
              <a:t>Spanish-American War </a:t>
            </a:r>
          </a:p>
          <a:p>
            <a:pPr marL="285750" indent="-285750">
              <a:buFont typeface="Arial" panose="020B0604020202020204" pitchFamily="34" charset="0"/>
              <a:buChar char="•"/>
            </a:pPr>
            <a:r>
              <a:rPr lang="en-US" sz="2000" b="1" dirty="0" smtClean="0"/>
              <a:t>World War I &amp; II </a:t>
            </a:r>
          </a:p>
          <a:p>
            <a:pPr marL="285750" indent="-285750">
              <a:buFont typeface="Arial" panose="020B0604020202020204" pitchFamily="34" charset="0"/>
              <a:buChar char="•"/>
            </a:pPr>
            <a:r>
              <a:rPr lang="en-US" sz="2000" b="1" dirty="0" smtClean="0"/>
              <a:t>Korean Conflict</a:t>
            </a:r>
          </a:p>
          <a:p>
            <a:pPr marL="285750" indent="-285750">
              <a:buFont typeface="Arial" panose="020B0604020202020204" pitchFamily="34" charset="0"/>
              <a:buChar char="•"/>
            </a:pPr>
            <a:r>
              <a:rPr lang="en-US" sz="2000" b="1" dirty="0" smtClean="0"/>
              <a:t>Vietnam War </a:t>
            </a:r>
          </a:p>
          <a:p>
            <a:pPr marL="285750" indent="-285750">
              <a:buFont typeface="Arial" panose="020B0604020202020204" pitchFamily="34" charset="0"/>
              <a:buChar char="•"/>
            </a:pPr>
            <a:r>
              <a:rPr lang="en-US" sz="2000" b="1" dirty="0" smtClean="0"/>
              <a:t>Gulf War </a:t>
            </a:r>
          </a:p>
          <a:p>
            <a:pPr marL="285750" indent="-285750">
              <a:buFont typeface="Arial" panose="020B0604020202020204" pitchFamily="34" charset="0"/>
              <a:buChar char="•"/>
            </a:pPr>
            <a:r>
              <a:rPr lang="en-US" sz="2000" b="1" dirty="0" smtClean="0"/>
              <a:t>Global War on Terror</a:t>
            </a:r>
          </a:p>
          <a:p>
            <a:endParaRPr lang="en-US" sz="1400" dirty="0"/>
          </a:p>
        </p:txBody>
      </p:sp>
      <p:grpSp>
        <p:nvGrpSpPr>
          <p:cNvPr id="7" name="Group 6"/>
          <p:cNvGrpSpPr/>
          <p:nvPr/>
        </p:nvGrpSpPr>
        <p:grpSpPr>
          <a:xfrm>
            <a:off x="6387566" y="1693611"/>
            <a:ext cx="4699524" cy="4178588"/>
            <a:chOff x="7383780" y="1772407"/>
            <a:chExt cx="3685540" cy="2908077"/>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83780" y="1772407"/>
              <a:ext cx="3685540" cy="2457026"/>
            </a:xfrm>
            <a:prstGeom prst="rect">
              <a:avLst/>
            </a:prstGeom>
            <a:ln w="28575">
              <a:solidFill>
                <a:schemeClr val="accent1">
                  <a:lumMod val="50000"/>
                </a:schemeClr>
              </a:solidFill>
            </a:ln>
            <a:effectLst>
              <a:outerShdw blurRad="50800" dist="38100" dir="2700000" algn="tl" rotWithShape="0">
                <a:prstClr val="black">
                  <a:alpha val="40000"/>
                </a:prstClr>
              </a:outerShdw>
            </a:effectLst>
          </p:spPr>
        </p:pic>
        <p:sp>
          <p:nvSpPr>
            <p:cNvPr id="6" name="TextBox 5"/>
            <p:cNvSpPr txBox="1"/>
            <p:nvPr/>
          </p:nvSpPr>
          <p:spPr>
            <a:xfrm>
              <a:off x="7383780" y="4311152"/>
              <a:ext cx="3685540" cy="369332"/>
            </a:xfrm>
            <a:prstGeom prst="rect">
              <a:avLst/>
            </a:prstGeom>
            <a:noFill/>
          </p:spPr>
          <p:txBody>
            <a:bodyPr wrap="square" rtlCol="0">
              <a:spAutoFit/>
            </a:bodyPr>
            <a:lstStyle/>
            <a:p>
              <a:r>
                <a:rPr lang="en-US" sz="900" i="1" dirty="0" smtClean="0"/>
                <a:t>KYNG </a:t>
              </a:r>
              <a:r>
                <a:rPr lang="en-US" sz="900" i="1" dirty="0" err="1" smtClean="0"/>
                <a:t>servicemembers</a:t>
              </a:r>
              <a:r>
                <a:rPr lang="en-US" sz="900" i="1" dirty="0" smtClean="0"/>
                <a:t> present the colors at the 114</a:t>
              </a:r>
              <a:r>
                <a:rPr lang="en-US" sz="900" i="1" baseline="30000" dirty="0" smtClean="0"/>
                <a:t>th</a:t>
              </a:r>
              <a:r>
                <a:rPr lang="en-US" sz="900" i="1" dirty="0" smtClean="0"/>
                <a:t> Kentucky Derby in Louisville, KY, 1988 (Photo from Kentucky National Guard Archives).</a:t>
              </a:r>
              <a:endParaRPr lang="en-US" sz="900" i="1" dirty="0"/>
            </a:p>
          </p:txBody>
        </p:sp>
      </p:grpSp>
      <p:sp>
        <p:nvSpPr>
          <p:cNvPr id="3" name="TextBox 2"/>
          <p:cNvSpPr txBox="1"/>
          <p:nvPr/>
        </p:nvSpPr>
        <p:spPr>
          <a:xfrm>
            <a:off x="3766547" y="3552073"/>
            <a:ext cx="2412579" cy="3016210"/>
          </a:xfrm>
          <a:prstGeom prst="rect">
            <a:avLst/>
          </a:prstGeom>
          <a:noFill/>
          <a:ln>
            <a:solidFill>
              <a:schemeClr val="accent1"/>
            </a:solidFill>
          </a:ln>
        </p:spPr>
        <p:txBody>
          <a:bodyPr wrap="square" rtlCol="0">
            <a:spAutoFit/>
          </a:bodyPr>
          <a:lstStyle/>
          <a:p>
            <a:r>
              <a:rPr lang="en-US" sz="1600" i="1" dirty="0" err="1"/>
              <a:t>Ky</a:t>
            </a:r>
            <a:r>
              <a:rPr lang="en-US" sz="1600" i="1" dirty="0"/>
              <a:t> Guard has answered the call to assist in natural disasters such as the </a:t>
            </a:r>
            <a:r>
              <a:rPr lang="en-US" sz="1600" i="1" u="sng" dirty="0"/>
              <a:t>Great Flood of the Ohio </a:t>
            </a:r>
            <a:r>
              <a:rPr lang="en-US" sz="1600" i="1" dirty="0"/>
              <a:t>in 1937 and Hurricane </a:t>
            </a:r>
            <a:r>
              <a:rPr lang="en-US" sz="1600" i="1" u="sng" dirty="0"/>
              <a:t>Katrina</a:t>
            </a:r>
            <a:r>
              <a:rPr lang="en-US" sz="1600" i="1" dirty="0"/>
              <a:t> in 2005 as well as situations of </a:t>
            </a:r>
            <a:r>
              <a:rPr lang="en-US" sz="1600" i="1" u="sng" dirty="0"/>
              <a:t>civil unrest</a:t>
            </a:r>
            <a:r>
              <a:rPr lang="en-US" sz="1600" i="1" dirty="0"/>
              <a:t>, </a:t>
            </a:r>
            <a:r>
              <a:rPr lang="en-US" sz="1600" i="1" u="sng" dirty="0"/>
              <a:t>snow</a:t>
            </a:r>
            <a:r>
              <a:rPr lang="en-US" sz="1600" i="1" dirty="0"/>
              <a:t> and </a:t>
            </a:r>
            <a:r>
              <a:rPr lang="en-US" sz="1600" i="1" u="sng" dirty="0"/>
              <a:t>ice storms</a:t>
            </a:r>
            <a:r>
              <a:rPr lang="en-US" sz="1600" i="1" dirty="0"/>
              <a:t>, </a:t>
            </a:r>
            <a:r>
              <a:rPr lang="en-US" sz="1600" i="1" u="sng" dirty="0"/>
              <a:t>tornados</a:t>
            </a:r>
            <a:r>
              <a:rPr lang="en-US" sz="1600" i="1" dirty="0"/>
              <a:t>, and planned events such as </a:t>
            </a:r>
            <a:r>
              <a:rPr lang="en-US" sz="1600" i="1" u="sng" dirty="0"/>
              <a:t>Thunder</a:t>
            </a:r>
            <a:r>
              <a:rPr lang="en-US" sz="1600" i="1" dirty="0"/>
              <a:t> Over Louisville and the Kentucky </a:t>
            </a:r>
            <a:r>
              <a:rPr lang="en-US" sz="1600" i="1" u="sng" dirty="0"/>
              <a:t>Derby</a:t>
            </a:r>
            <a:r>
              <a:rPr lang="en-US" sz="1600" i="1" dirty="0"/>
              <a:t>.</a:t>
            </a:r>
          </a:p>
          <a:p>
            <a:endParaRPr lang="en-US" sz="1400" i="1" dirty="0"/>
          </a:p>
        </p:txBody>
      </p:sp>
    </p:spTree>
    <p:extLst>
      <p:ext uri="{BB962C8B-B14F-4D97-AF65-F5344CB8AC3E}">
        <p14:creationId xmlns:p14="http://schemas.microsoft.com/office/powerpoint/2010/main" val="4758733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5019" y="110232"/>
            <a:ext cx="10515600" cy="719844"/>
          </a:xfrm>
        </p:spPr>
        <p:txBody>
          <a:bodyPr/>
          <a:lstStyle/>
          <a:p>
            <a:pPr algn="ctr"/>
            <a:r>
              <a:rPr lang="en-US" b="1" dirty="0" smtClean="0"/>
              <a:t>Mission Statement</a:t>
            </a:r>
            <a:endParaRPr lang="en-US" b="1" dirty="0"/>
          </a:p>
        </p:txBody>
      </p:sp>
      <p:sp>
        <p:nvSpPr>
          <p:cNvPr id="3" name="Content Placeholder 2"/>
          <p:cNvSpPr>
            <a:spLocks noGrp="1"/>
          </p:cNvSpPr>
          <p:nvPr>
            <p:ph idx="1"/>
          </p:nvPr>
        </p:nvSpPr>
        <p:spPr>
          <a:xfrm>
            <a:off x="580017" y="1169409"/>
            <a:ext cx="10515600" cy="4351338"/>
          </a:xfrm>
        </p:spPr>
        <p:txBody>
          <a:bodyPr/>
          <a:lstStyle/>
          <a:p>
            <a:pPr marL="0" indent="0">
              <a:buNone/>
            </a:pPr>
            <a:r>
              <a:rPr lang="en-US" sz="3200" dirty="0" smtClean="0"/>
              <a:t>The Kentucky National Guard of 2030 is to provide a professional military team that is reliable and responsible to </a:t>
            </a:r>
            <a:r>
              <a:rPr lang="en-US" sz="3200" i="1" dirty="0" smtClean="0"/>
              <a:t>Federal</a:t>
            </a:r>
            <a:r>
              <a:rPr lang="en-US" sz="3200" dirty="0" smtClean="0"/>
              <a:t> and </a:t>
            </a:r>
            <a:r>
              <a:rPr lang="en-US" sz="3200" i="1" dirty="0" smtClean="0"/>
              <a:t>State</a:t>
            </a:r>
            <a:r>
              <a:rPr lang="en-US" sz="3200" dirty="0" smtClean="0"/>
              <a:t> authorities. We are supported by a community </a:t>
            </a:r>
            <a:r>
              <a:rPr lang="en-US" sz="3200" u="sng" dirty="0" smtClean="0"/>
              <a:t>triumvirate of Guard, Family and Employers </a:t>
            </a:r>
            <a:r>
              <a:rPr lang="en-US" sz="3200" dirty="0" smtClean="0"/>
              <a:t>encompassing all personnel in the </a:t>
            </a:r>
            <a:r>
              <a:rPr lang="en-US" sz="3200" b="1" dirty="0" smtClean="0"/>
              <a:t>Air National Guard</a:t>
            </a:r>
            <a:r>
              <a:rPr lang="en-US" sz="3200" dirty="0" smtClean="0"/>
              <a:t>, </a:t>
            </a:r>
            <a:r>
              <a:rPr lang="en-US" sz="3200" b="1" dirty="0" smtClean="0"/>
              <a:t>Army National Guard</a:t>
            </a:r>
            <a:r>
              <a:rPr lang="en-US" sz="3200" dirty="0" smtClean="0"/>
              <a:t>, and </a:t>
            </a:r>
            <a:r>
              <a:rPr lang="en-US" sz="3200" b="1" dirty="0" smtClean="0"/>
              <a:t>Department of Military Affairs</a:t>
            </a:r>
            <a:r>
              <a:rPr lang="en-US" sz="3200" dirty="0" smtClean="0"/>
              <a:t>. Everything we do in the military is </a:t>
            </a:r>
            <a:r>
              <a:rPr lang="en-US" sz="3200" u="sng" dirty="0" smtClean="0"/>
              <a:t>team focused</a:t>
            </a:r>
            <a:r>
              <a:rPr lang="en-US" sz="3200" dirty="0" smtClean="0"/>
              <a:t>. We bring people together from different backgrounds, knowledge base, and experiences for a common mission mindset and purpose. Once we’ve formed, every Airman, Soldier and Civilian has a role on that team.</a:t>
            </a:r>
            <a:endParaRPr lang="en-US" sz="3200" dirty="0"/>
          </a:p>
        </p:txBody>
      </p:sp>
    </p:spTree>
    <p:extLst>
      <p:ext uri="{BB962C8B-B14F-4D97-AF65-F5344CB8AC3E}">
        <p14:creationId xmlns:p14="http://schemas.microsoft.com/office/powerpoint/2010/main" val="22565870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5294" t="2995" r="2092" b="2774"/>
          <a:stretch/>
        </p:blipFill>
        <p:spPr>
          <a:xfrm>
            <a:off x="1317896" y="829862"/>
            <a:ext cx="8448956" cy="5748775"/>
          </a:xfrm>
          <a:prstGeom prst="rect">
            <a:avLst/>
          </a:prstGeom>
          <a:ln>
            <a:solidFill>
              <a:schemeClr val="tx1"/>
            </a:solidFill>
          </a:ln>
        </p:spPr>
      </p:pic>
      <p:sp>
        <p:nvSpPr>
          <p:cNvPr id="2" name="Title 1"/>
          <p:cNvSpPr>
            <a:spLocks noGrp="1"/>
          </p:cNvSpPr>
          <p:nvPr>
            <p:ph type="title"/>
          </p:nvPr>
        </p:nvSpPr>
        <p:spPr>
          <a:xfrm>
            <a:off x="2579395" y="110018"/>
            <a:ext cx="7187457" cy="719844"/>
          </a:xfrm>
        </p:spPr>
        <p:txBody>
          <a:bodyPr/>
          <a:lstStyle/>
          <a:p>
            <a:pPr algn="ctr"/>
            <a:r>
              <a:rPr lang="en-US" b="1" dirty="0" smtClean="0"/>
              <a:t>Worldwide Map</a:t>
            </a:r>
            <a:endParaRPr lang="en-US" b="1" dirty="0"/>
          </a:p>
        </p:txBody>
      </p:sp>
      <p:sp>
        <p:nvSpPr>
          <p:cNvPr id="6" name="Rectangular Callout 5"/>
          <p:cNvSpPr/>
          <p:nvPr/>
        </p:nvSpPr>
        <p:spPr>
          <a:xfrm>
            <a:off x="1597298" y="2659881"/>
            <a:ext cx="718704" cy="385988"/>
          </a:xfrm>
          <a:prstGeom prst="wedgeRectCallout">
            <a:avLst>
              <a:gd name="adj1" fmla="val 96092"/>
              <a:gd name="adj2" fmla="val -14100"/>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b="1" dirty="0" smtClean="0">
                <a:solidFill>
                  <a:schemeClr val="tx1"/>
                </a:solidFill>
                <a:latin typeface="Arial" panose="020B0604020202020204" pitchFamily="34" charset="0"/>
                <a:cs typeface="Arial" panose="020B0604020202020204" pitchFamily="34" charset="0"/>
              </a:rPr>
              <a:t>617</a:t>
            </a:r>
            <a:r>
              <a:rPr lang="en-US" sz="800" b="1" baseline="30000" dirty="0" smtClean="0">
                <a:solidFill>
                  <a:schemeClr val="tx1"/>
                </a:solidFill>
                <a:latin typeface="Arial" panose="020B0604020202020204" pitchFamily="34" charset="0"/>
                <a:cs typeface="Arial" panose="020B0604020202020204" pitchFamily="34" charset="0"/>
              </a:rPr>
              <a:t>th</a:t>
            </a:r>
            <a:r>
              <a:rPr lang="en-US" sz="800" b="1" dirty="0" smtClean="0">
                <a:solidFill>
                  <a:schemeClr val="tx1"/>
                </a:solidFill>
                <a:latin typeface="Arial" panose="020B0604020202020204" pitchFamily="34" charset="0"/>
                <a:cs typeface="Arial" panose="020B0604020202020204" pitchFamily="34" charset="0"/>
              </a:rPr>
              <a:t> MP</a:t>
            </a:r>
            <a:endParaRPr lang="en-US" sz="800" b="1" dirty="0">
              <a:solidFill>
                <a:schemeClr val="tx1"/>
              </a:solidFill>
              <a:latin typeface="Arial" panose="020B0604020202020204" pitchFamily="34" charset="0"/>
              <a:cs typeface="Arial" panose="020B0604020202020204" pitchFamily="34" charset="0"/>
            </a:endParaRPr>
          </a:p>
        </p:txBody>
      </p:sp>
      <p:sp>
        <p:nvSpPr>
          <p:cNvPr id="7" name="Rectangular Callout 6"/>
          <p:cNvSpPr/>
          <p:nvPr/>
        </p:nvSpPr>
        <p:spPr>
          <a:xfrm>
            <a:off x="1956650" y="3057343"/>
            <a:ext cx="1245489" cy="385988"/>
          </a:xfrm>
          <a:prstGeom prst="wedgeRectCallout">
            <a:avLst>
              <a:gd name="adj1" fmla="val 25397"/>
              <a:gd name="adj2" fmla="val -103659"/>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b="1" dirty="0" smtClean="0">
                <a:solidFill>
                  <a:schemeClr val="tx1"/>
                </a:solidFill>
                <a:latin typeface="Arial" panose="020B0604020202020204" pitchFamily="34" charset="0"/>
                <a:cs typeface="Arial" panose="020B0604020202020204" pitchFamily="34" charset="0"/>
              </a:rPr>
              <a:t>130/2112th</a:t>
            </a:r>
            <a:r>
              <a:rPr lang="en-US" sz="800" b="1" baseline="30000" dirty="0" smtClean="0">
                <a:solidFill>
                  <a:schemeClr val="tx1"/>
                </a:solidFill>
                <a:latin typeface="Arial" panose="020B0604020202020204" pitchFamily="34" charset="0"/>
                <a:cs typeface="Arial" panose="020B0604020202020204" pitchFamily="34" charset="0"/>
              </a:rPr>
              <a:t>h</a:t>
            </a:r>
            <a:r>
              <a:rPr lang="en-US" sz="800" b="1" dirty="0" smtClean="0">
                <a:solidFill>
                  <a:schemeClr val="tx1"/>
                </a:solidFill>
                <a:latin typeface="Arial" panose="020B0604020202020204" pitchFamily="34" charset="0"/>
                <a:cs typeface="Arial" panose="020B0604020202020204" pitchFamily="34" charset="0"/>
              </a:rPr>
              <a:t> </a:t>
            </a:r>
            <a:endParaRPr lang="en-US" sz="800" b="1" dirty="0">
              <a:solidFill>
                <a:schemeClr val="tx1"/>
              </a:solidFill>
              <a:latin typeface="Arial" panose="020B0604020202020204" pitchFamily="34" charset="0"/>
              <a:cs typeface="Arial" panose="020B0604020202020204" pitchFamily="34" charset="0"/>
            </a:endParaRPr>
          </a:p>
        </p:txBody>
      </p:sp>
      <p:sp>
        <p:nvSpPr>
          <p:cNvPr id="8" name="Rectangular Callout 7"/>
          <p:cNvSpPr/>
          <p:nvPr/>
        </p:nvSpPr>
        <p:spPr>
          <a:xfrm>
            <a:off x="5542374" y="1478951"/>
            <a:ext cx="868281" cy="385988"/>
          </a:xfrm>
          <a:prstGeom prst="wedgeRectCallout">
            <a:avLst>
              <a:gd name="adj1" fmla="val -9200"/>
              <a:gd name="adj2" fmla="val 12338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b="1" dirty="0" smtClean="0">
                <a:solidFill>
                  <a:schemeClr val="tx1"/>
                </a:solidFill>
                <a:latin typeface="Arial" panose="020B0604020202020204" pitchFamily="34" charset="0"/>
                <a:cs typeface="Arial" panose="020B0604020202020204" pitchFamily="34" charset="0"/>
              </a:rPr>
              <a:t>1163</a:t>
            </a:r>
            <a:r>
              <a:rPr lang="en-US" sz="800" b="1" baseline="30000" dirty="0" smtClean="0">
                <a:solidFill>
                  <a:schemeClr val="tx1"/>
                </a:solidFill>
                <a:latin typeface="Arial" panose="020B0604020202020204" pitchFamily="34" charset="0"/>
                <a:cs typeface="Arial" panose="020B0604020202020204" pitchFamily="34" charset="0"/>
              </a:rPr>
              <a:t>RD</a:t>
            </a:r>
            <a:r>
              <a:rPr lang="en-US" sz="800" b="1" dirty="0" smtClean="0">
                <a:solidFill>
                  <a:schemeClr val="tx1"/>
                </a:solidFill>
                <a:latin typeface="Arial" panose="020B0604020202020204" pitchFamily="34" charset="0"/>
                <a:cs typeface="Arial" panose="020B0604020202020204" pitchFamily="34" charset="0"/>
              </a:rPr>
              <a:t> MED</a:t>
            </a:r>
            <a:endParaRPr lang="en-US" sz="800" b="1" dirty="0">
              <a:solidFill>
                <a:schemeClr val="tx1"/>
              </a:solidFill>
              <a:latin typeface="Arial" panose="020B0604020202020204" pitchFamily="34" charset="0"/>
              <a:cs typeface="Arial" panose="020B0604020202020204" pitchFamily="34" charset="0"/>
            </a:endParaRPr>
          </a:p>
        </p:txBody>
      </p:sp>
      <p:sp>
        <p:nvSpPr>
          <p:cNvPr id="9" name="Rectangular Callout 8"/>
          <p:cNvSpPr/>
          <p:nvPr/>
        </p:nvSpPr>
        <p:spPr>
          <a:xfrm>
            <a:off x="5406439" y="2993717"/>
            <a:ext cx="718704" cy="385988"/>
          </a:xfrm>
          <a:prstGeom prst="wedgeRectCallout">
            <a:avLst>
              <a:gd name="adj1" fmla="val 65231"/>
              <a:gd name="adj2" fmla="val -145192"/>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b="1" dirty="0" smtClean="0">
                <a:solidFill>
                  <a:schemeClr val="tx1"/>
                </a:solidFill>
                <a:latin typeface="Arial" panose="020B0604020202020204" pitchFamily="34" charset="0"/>
                <a:cs typeface="Arial" panose="020B0604020202020204" pitchFamily="34" charset="0"/>
              </a:rPr>
              <a:t>176</a:t>
            </a:r>
            <a:r>
              <a:rPr lang="en-US" sz="800" b="1" baseline="30000" dirty="0" smtClean="0">
                <a:solidFill>
                  <a:schemeClr val="tx1"/>
                </a:solidFill>
                <a:latin typeface="Arial" panose="020B0604020202020204" pitchFamily="34" charset="0"/>
                <a:cs typeface="Arial" panose="020B0604020202020204" pitchFamily="34" charset="0"/>
              </a:rPr>
              <a:t>th</a:t>
            </a:r>
            <a:r>
              <a:rPr lang="en-US" sz="800" b="1" dirty="0" smtClean="0">
                <a:solidFill>
                  <a:schemeClr val="tx1"/>
                </a:solidFill>
                <a:latin typeface="Arial" panose="020B0604020202020204" pitchFamily="34" charset="0"/>
                <a:cs typeface="Arial" panose="020B0604020202020204" pitchFamily="34" charset="0"/>
              </a:rPr>
              <a:t> FFT</a:t>
            </a:r>
            <a:endParaRPr lang="en-US" sz="800" b="1" dirty="0">
              <a:solidFill>
                <a:schemeClr val="tx1"/>
              </a:solidFill>
              <a:latin typeface="Arial" panose="020B0604020202020204" pitchFamily="34" charset="0"/>
              <a:cs typeface="Arial" panose="020B0604020202020204" pitchFamily="34" charset="0"/>
            </a:endParaRPr>
          </a:p>
        </p:txBody>
      </p:sp>
      <p:sp>
        <p:nvSpPr>
          <p:cNvPr id="10" name="Rectangular Callout 9"/>
          <p:cNvSpPr/>
          <p:nvPr/>
        </p:nvSpPr>
        <p:spPr>
          <a:xfrm>
            <a:off x="6173123" y="3704249"/>
            <a:ext cx="809905" cy="387272"/>
          </a:xfrm>
          <a:prstGeom prst="wedgeRectCallout">
            <a:avLst>
              <a:gd name="adj1" fmla="val -58053"/>
              <a:gd name="adj2" fmla="val -105683"/>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b="1" dirty="0" smtClean="0">
                <a:solidFill>
                  <a:schemeClr val="tx1"/>
                </a:solidFill>
                <a:latin typeface="Arial" panose="020B0604020202020204" pitchFamily="34" charset="0"/>
                <a:cs typeface="Arial" panose="020B0604020202020204" pitchFamily="34" charset="0"/>
              </a:rPr>
              <a:t>20 MICO</a:t>
            </a:r>
            <a:endParaRPr lang="en-US" sz="800" b="1" dirty="0">
              <a:solidFill>
                <a:schemeClr val="tx1"/>
              </a:solidFill>
              <a:latin typeface="Arial" panose="020B0604020202020204" pitchFamily="34" charset="0"/>
              <a:cs typeface="Arial" panose="020B0604020202020204" pitchFamily="34" charset="0"/>
            </a:endParaRPr>
          </a:p>
        </p:txBody>
      </p:sp>
      <p:sp>
        <p:nvSpPr>
          <p:cNvPr id="12" name="TextBox 11"/>
          <p:cNvSpPr txBox="1"/>
          <p:nvPr/>
        </p:nvSpPr>
        <p:spPr>
          <a:xfrm>
            <a:off x="9935570" y="1478951"/>
            <a:ext cx="2256430" cy="3970318"/>
          </a:xfrm>
          <a:prstGeom prst="rect">
            <a:avLst/>
          </a:prstGeom>
          <a:noFill/>
        </p:spPr>
        <p:txBody>
          <a:bodyPr wrap="square" rtlCol="0">
            <a:spAutoFit/>
          </a:bodyPr>
          <a:lstStyle/>
          <a:p>
            <a:r>
              <a:rPr lang="en-US" sz="2800" b="1" dirty="0" smtClean="0"/>
              <a:t>+Individual Mobilizations across every major Combatant </a:t>
            </a:r>
            <a:r>
              <a:rPr lang="en-US" sz="2800" b="1" dirty="0"/>
              <a:t>C</a:t>
            </a:r>
            <a:r>
              <a:rPr lang="en-US" sz="2800" b="1" dirty="0" smtClean="0"/>
              <a:t>ommand &amp; throughout the world</a:t>
            </a:r>
          </a:p>
          <a:p>
            <a:endParaRPr lang="en-US" sz="2800" b="1" dirty="0"/>
          </a:p>
        </p:txBody>
      </p:sp>
      <p:sp>
        <p:nvSpPr>
          <p:cNvPr id="11" name="Rectangular Callout 10"/>
          <p:cNvSpPr/>
          <p:nvPr/>
        </p:nvSpPr>
        <p:spPr>
          <a:xfrm>
            <a:off x="4928414" y="2398606"/>
            <a:ext cx="718704" cy="385988"/>
          </a:xfrm>
          <a:prstGeom prst="wedgeRectCallout">
            <a:avLst>
              <a:gd name="adj1" fmla="val 96092"/>
              <a:gd name="adj2" fmla="val -14100"/>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b="1" dirty="0" smtClean="0">
                <a:solidFill>
                  <a:schemeClr val="tx1"/>
                </a:solidFill>
                <a:latin typeface="Arial" panose="020B0604020202020204" pitchFamily="34" charset="0"/>
                <a:cs typeface="Arial" panose="020B0604020202020204" pitchFamily="34" charset="0"/>
              </a:rPr>
              <a:t>1-149th</a:t>
            </a:r>
            <a:endParaRPr lang="en-US" sz="800" b="1" dirty="0">
              <a:solidFill>
                <a:schemeClr val="tx1"/>
              </a:solidFill>
              <a:latin typeface="Arial" panose="020B0604020202020204" pitchFamily="34" charset="0"/>
              <a:cs typeface="Arial" panose="020B0604020202020204" pitchFamily="34" charset="0"/>
            </a:endParaRPr>
          </a:p>
        </p:txBody>
      </p:sp>
      <p:sp>
        <p:nvSpPr>
          <p:cNvPr id="13" name="Rectangular Callout 12"/>
          <p:cNvSpPr/>
          <p:nvPr/>
        </p:nvSpPr>
        <p:spPr>
          <a:xfrm>
            <a:off x="6749606" y="3152861"/>
            <a:ext cx="718704" cy="385988"/>
          </a:xfrm>
          <a:prstGeom prst="wedgeRectCallout">
            <a:avLst>
              <a:gd name="adj1" fmla="val -102984"/>
              <a:gd name="adj2" fmla="val -19674"/>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b="1" dirty="0" smtClean="0">
                <a:solidFill>
                  <a:schemeClr val="tx1"/>
                </a:solidFill>
                <a:latin typeface="Arial" panose="020B0604020202020204" pitchFamily="34" charset="0"/>
                <a:cs typeface="Arial" panose="020B0604020202020204" pitchFamily="34" charset="0"/>
              </a:rPr>
              <a:t>138</a:t>
            </a:r>
            <a:r>
              <a:rPr lang="en-US" sz="800" b="1" baseline="30000" dirty="0" smtClean="0">
                <a:solidFill>
                  <a:schemeClr val="tx1"/>
                </a:solidFill>
                <a:latin typeface="Arial" panose="020B0604020202020204" pitchFamily="34" charset="0"/>
                <a:cs typeface="Arial" panose="020B0604020202020204" pitchFamily="34" charset="0"/>
              </a:rPr>
              <a:t>th</a:t>
            </a:r>
            <a:r>
              <a:rPr lang="en-US" sz="800" b="1" dirty="0" smtClean="0">
                <a:solidFill>
                  <a:schemeClr val="tx1"/>
                </a:solidFill>
                <a:latin typeface="Arial" panose="020B0604020202020204" pitchFamily="34" charset="0"/>
                <a:cs typeface="Arial" panose="020B0604020202020204" pitchFamily="34" charset="0"/>
              </a:rPr>
              <a:t> FA</a:t>
            </a:r>
            <a:endParaRPr lang="en-US" sz="800" b="1" dirty="0">
              <a:solidFill>
                <a:schemeClr val="tx1"/>
              </a:solidFill>
              <a:latin typeface="Arial" panose="020B0604020202020204" pitchFamily="34" charset="0"/>
              <a:cs typeface="Arial" panose="020B0604020202020204" pitchFamily="34" charset="0"/>
            </a:endParaRPr>
          </a:p>
        </p:txBody>
      </p:sp>
      <p:sp>
        <p:nvSpPr>
          <p:cNvPr id="14" name="Rectangular Callout 13"/>
          <p:cNvSpPr/>
          <p:nvPr/>
        </p:nvSpPr>
        <p:spPr>
          <a:xfrm>
            <a:off x="3995511" y="3152861"/>
            <a:ext cx="718704" cy="385988"/>
          </a:xfrm>
          <a:prstGeom prst="wedgeRectCallout">
            <a:avLst>
              <a:gd name="adj1" fmla="val -83525"/>
              <a:gd name="adj2" fmla="val 38854"/>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b="1" dirty="0" smtClean="0">
                <a:solidFill>
                  <a:schemeClr val="tx1"/>
                </a:solidFill>
                <a:latin typeface="Arial" panose="020B0604020202020204" pitchFamily="34" charset="0"/>
                <a:cs typeface="Arial" panose="020B0604020202020204" pitchFamily="34" charset="0"/>
              </a:rPr>
              <a:t>123</a:t>
            </a:r>
            <a:r>
              <a:rPr lang="en-US" sz="800" b="1" baseline="30000" dirty="0" smtClean="0">
                <a:solidFill>
                  <a:schemeClr val="tx1"/>
                </a:solidFill>
                <a:latin typeface="Arial" panose="020B0604020202020204" pitchFamily="34" charset="0"/>
                <a:cs typeface="Arial" panose="020B0604020202020204" pitchFamily="34" charset="0"/>
              </a:rPr>
              <a:t>rd</a:t>
            </a:r>
            <a:r>
              <a:rPr lang="en-US" sz="800" b="1" dirty="0" smtClean="0">
                <a:solidFill>
                  <a:schemeClr val="tx1"/>
                </a:solidFill>
                <a:latin typeface="Arial" panose="020B0604020202020204" pitchFamily="34" charset="0"/>
                <a:cs typeface="Arial" panose="020B0604020202020204" pitchFamily="34" charset="0"/>
              </a:rPr>
              <a:t> AW</a:t>
            </a:r>
            <a:endParaRPr lang="en-US" sz="800" b="1" dirty="0">
              <a:solidFill>
                <a:schemeClr val="tx1"/>
              </a:solidFill>
              <a:latin typeface="Arial" panose="020B0604020202020204" pitchFamily="34" charset="0"/>
              <a:cs typeface="Arial" panose="020B0604020202020204" pitchFamily="34" charset="0"/>
            </a:endParaRPr>
          </a:p>
        </p:txBody>
      </p:sp>
      <p:sp>
        <p:nvSpPr>
          <p:cNvPr id="15" name="Rectangular Callout 14"/>
          <p:cNvSpPr/>
          <p:nvPr/>
        </p:nvSpPr>
        <p:spPr>
          <a:xfrm>
            <a:off x="8898284" y="2398606"/>
            <a:ext cx="718704" cy="385988"/>
          </a:xfrm>
          <a:prstGeom prst="wedgeRectCallout">
            <a:avLst>
              <a:gd name="adj1" fmla="val -83525"/>
              <a:gd name="adj2" fmla="val 38854"/>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b="1" dirty="0" smtClean="0">
                <a:solidFill>
                  <a:schemeClr val="tx1"/>
                </a:solidFill>
                <a:latin typeface="Arial" panose="020B0604020202020204" pitchFamily="34" charset="0"/>
                <a:cs typeface="Arial" panose="020B0604020202020204" pitchFamily="34" charset="0"/>
              </a:rPr>
              <a:t>123</a:t>
            </a:r>
            <a:r>
              <a:rPr lang="en-US" sz="800" b="1" baseline="30000" dirty="0" smtClean="0">
                <a:solidFill>
                  <a:schemeClr val="tx1"/>
                </a:solidFill>
                <a:latin typeface="Arial" panose="020B0604020202020204" pitchFamily="34" charset="0"/>
                <a:cs typeface="Arial" panose="020B0604020202020204" pitchFamily="34" charset="0"/>
              </a:rPr>
              <a:t>rd</a:t>
            </a:r>
            <a:r>
              <a:rPr lang="en-US" sz="800" b="1" dirty="0" smtClean="0">
                <a:solidFill>
                  <a:schemeClr val="tx1"/>
                </a:solidFill>
                <a:latin typeface="Arial" panose="020B0604020202020204" pitchFamily="34" charset="0"/>
                <a:cs typeface="Arial" panose="020B0604020202020204" pitchFamily="34" charset="0"/>
              </a:rPr>
              <a:t> AW</a:t>
            </a:r>
            <a:endParaRPr lang="en-US" sz="800" b="1" dirty="0">
              <a:solidFill>
                <a:schemeClr val="tx1"/>
              </a:solidFill>
              <a:latin typeface="Arial" panose="020B0604020202020204" pitchFamily="34" charset="0"/>
              <a:cs typeface="Arial" panose="020B0604020202020204" pitchFamily="34" charset="0"/>
            </a:endParaRPr>
          </a:p>
        </p:txBody>
      </p:sp>
      <p:sp>
        <p:nvSpPr>
          <p:cNvPr id="16" name="Rectangular Callout 15"/>
          <p:cNvSpPr/>
          <p:nvPr/>
        </p:nvSpPr>
        <p:spPr>
          <a:xfrm>
            <a:off x="9075723" y="3809650"/>
            <a:ext cx="718704" cy="385988"/>
          </a:xfrm>
          <a:prstGeom prst="wedgeRectCallout">
            <a:avLst>
              <a:gd name="adj1" fmla="val -83525"/>
              <a:gd name="adj2" fmla="val 38854"/>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b="1" dirty="0" smtClean="0">
                <a:solidFill>
                  <a:schemeClr val="tx1"/>
                </a:solidFill>
                <a:latin typeface="Arial" panose="020B0604020202020204" pitchFamily="34" charset="0"/>
                <a:cs typeface="Arial" panose="020B0604020202020204" pitchFamily="34" charset="0"/>
              </a:rPr>
              <a:t>133</a:t>
            </a:r>
            <a:r>
              <a:rPr lang="en-US" sz="800" b="1" baseline="30000" dirty="0" smtClean="0">
                <a:solidFill>
                  <a:schemeClr val="tx1"/>
                </a:solidFill>
                <a:latin typeface="Arial" panose="020B0604020202020204" pitchFamily="34" charset="0"/>
                <a:cs typeface="Arial" panose="020B0604020202020204" pitchFamily="34" charset="0"/>
              </a:rPr>
              <a:t>rd</a:t>
            </a:r>
            <a:r>
              <a:rPr lang="en-US" sz="800" b="1" dirty="0" smtClean="0">
                <a:solidFill>
                  <a:schemeClr val="tx1"/>
                </a:solidFill>
                <a:latin typeface="Arial" panose="020B0604020202020204" pitchFamily="34" charset="0"/>
                <a:cs typeface="Arial" panose="020B0604020202020204" pitchFamily="34" charset="0"/>
              </a:rPr>
              <a:t> MPAD</a:t>
            </a:r>
            <a:endParaRPr lang="en-US" sz="800" b="1" dirty="0">
              <a:solidFill>
                <a:schemeClr val="tx1"/>
              </a:solidFill>
              <a:latin typeface="Arial" panose="020B0604020202020204" pitchFamily="34" charset="0"/>
              <a:cs typeface="Arial" panose="020B0604020202020204" pitchFamily="34" charset="0"/>
            </a:endParaRPr>
          </a:p>
        </p:txBody>
      </p:sp>
      <p:sp>
        <p:nvSpPr>
          <p:cNvPr id="17" name="Rectangular Callout 16"/>
          <p:cNvSpPr/>
          <p:nvPr/>
        </p:nvSpPr>
        <p:spPr>
          <a:xfrm>
            <a:off x="6833820" y="2292949"/>
            <a:ext cx="718704" cy="385988"/>
          </a:xfrm>
          <a:prstGeom prst="wedgeRectCallout">
            <a:avLst>
              <a:gd name="adj1" fmla="val -91010"/>
              <a:gd name="adj2" fmla="val 97382"/>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b="1" dirty="0" smtClean="0">
                <a:solidFill>
                  <a:schemeClr val="tx1"/>
                </a:solidFill>
                <a:latin typeface="Arial" panose="020B0604020202020204" pitchFamily="34" charset="0"/>
                <a:cs typeface="Arial" panose="020B0604020202020204" pitchFamily="34" charset="0"/>
              </a:rPr>
              <a:t>2/238</a:t>
            </a:r>
            <a:r>
              <a:rPr lang="en-US" sz="800" b="1" baseline="30000" dirty="0" smtClean="0">
                <a:solidFill>
                  <a:schemeClr val="tx1"/>
                </a:solidFill>
                <a:latin typeface="Arial" panose="020B0604020202020204" pitchFamily="34" charset="0"/>
                <a:cs typeface="Arial" panose="020B0604020202020204" pitchFamily="34" charset="0"/>
              </a:rPr>
              <a:t>th</a:t>
            </a:r>
            <a:r>
              <a:rPr lang="en-US" sz="800" b="1" dirty="0" smtClean="0">
                <a:solidFill>
                  <a:schemeClr val="tx1"/>
                </a:solidFill>
                <a:latin typeface="Arial" panose="020B0604020202020204" pitchFamily="34" charset="0"/>
                <a:cs typeface="Arial" panose="020B0604020202020204" pitchFamily="34" charset="0"/>
              </a:rPr>
              <a:t> MEDEVAC</a:t>
            </a:r>
            <a:endParaRPr lang="en-US" sz="800" b="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034571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2746" y="109246"/>
            <a:ext cx="10515600" cy="719844"/>
          </a:xfrm>
        </p:spPr>
        <p:txBody>
          <a:bodyPr/>
          <a:lstStyle/>
          <a:p>
            <a:pPr algn="ctr"/>
            <a:r>
              <a:rPr lang="en-US" b="1" dirty="0" smtClean="0"/>
              <a:t>206</a:t>
            </a:r>
            <a:r>
              <a:rPr lang="en-US" b="1" baseline="30000" dirty="0" smtClean="0"/>
              <a:t>th</a:t>
            </a:r>
            <a:r>
              <a:rPr lang="en-US" b="1" dirty="0" smtClean="0"/>
              <a:t> Eng. Deployment &amp; Iran Missile Attack</a:t>
            </a:r>
            <a:endParaRPr lang="en-US" b="1"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32263" y="1592714"/>
            <a:ext cx="5327176" cy="3553226"/>
          </a:xfrm>
          <a:ln w="15875">
            <a:solidFill>
              <a:schemeClr val="tx1"/>
            </a:solidFill>
          </a:ln>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9878" y="1690688"/>
            <a:ext cx="5379859" cy="2824426"/>
          </a:xfrm>
          <a:prstGeom prst="rect">
            <a:avLst/>
          </a:prstGeom>
          <a:ln w="15875">
            <a:solidFill>
              <a:schemeClr val="tx1"/>
            </a:solidFill>
          </a:ln>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47260" y="3662472"/>
            <a:ext cx="5933872" cy="2966936"/>
          </a:xfrm>
          <a:prstGeom prst="rect">
            <a:avLst/>
          </a:prstGeom>
          <a:ln w="15875">
            <a:solidFill>
              <a:schemeClr val="tx1"/>
            </a:solidFill>
          </a:ln>
        </p:spPr>
      </p:pic>
      <p:sp>
        <p:nvSpPr>
          <p:cNvPr id="7" name="TextBox 6"/>
          <p:cNvSpPr txBox="1"/>
          <p:nvPr/>
        </p:nvSpPr>
        <p:spPr>
          <a:xfrm>
            <a:off x="532263" y="5249732"/>
            <a:ext cx="4168829" cy="954107"/>
          </a:xfrm>
          <a:prstGeom prst="rect">
            <a:avLst/>
          </a:prstGeom>
          <a:noFill/>
        </p:spPr>
        <p:txBody>
          <a:bodyPr wrap="square" rtlCol="0">
            <a:spAutoFit/>
          </a:bodyPr>
          <a:lstStyle/>
          <a:p>
            <a:r>
              <a:rPr lang="en-US" sz="2800" b="1" i="1" dirty="0" smtClean="0"/>
              <a:t>Soldiers being awarded the Combat Action Badge</a:t>
            </a:r>
            <a:endParaRPr lang="en-US" sz="2800" b="1" i="1" dirty="0"/>
          </a:p>
        </p:txBody>
      </p:sp>
    </p:spTree>
    <p:extLst>
      <p:ext uri="{BB962C8B-B14F-4D97-AF65-F5344CB8AC3E}">
        <p14:creationId xmlns:p14="http://schemas.microsoft.com/office/powerpoint/2010/main" val="29542723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9806</TotalTime>
  <Words>2617</Words>
  <Application>Microsoft Office PowerPoint</Application>
  <PresentationFormat>Widescreen</PresentationFormat>
  <Paragraphs>166</Paragraphs>
  <Slides>15</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 Arial</vt:lpstr>
      <vt:lpstr>Arial</vt:lpstr>
      <vt:lpstr>Calibri</vt:lpstr>
      <vt:lpstr>Calibri Light</vt:lpstr>
      <vt:lpstr>Wingdings</vt:lpstr>
      <vt:lpstr>Office Theme</vt:lpstr>
      <vt:lpstr>PowerPoint Presentation</vt:lpstr>
      <vt:lpstr>Strategic Mission </vt:lpstr>
      <vt:lpstr>Strategic Mission </vt:lpstr>
      <vt:lpstr>PowerPoint Presentation</vt:lpstr>
      <vt:lpstr>Citizen-Soldiers / Citizen-Airmen</vt:lpstr>
      <vt:lpstr>History of the Kentucky Guard</vt:lpstr>
      <vt:lpstr>Mission Statement</vt:lpstr>
      <vt:lpstr>Worldwide Map</vt:lpstr>
      <vt:lpstr>206th Eng. Deployment &amp; Iran Missile Attack</vt:lpstr>
      <vt:lpstr>State Partnership Program</vt:lpstr>
      <vt:lpstr>Cyber Defense</vt:lpstr>
      <vt:lpstr>PowerPoint Presentation</vt:lpstr>
      <vt:lpstr>Economic Impact for 2020</vt:lpstr>
      <vt:lpstr>Notable Combat Award Recipients</vt:lpstr>
      <vt:lpstr>PowerPoint Presentation</vt:lpstr>
    </vt:vector>
  </TitlesOfParts>
  <Company>United States Army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Kentucky Army National Guard</dc:title>
  <dc:creator>Andersen, Robert R MAJ MIL NGKY</dc:creator>
  <cp:lastModifiedBy>Lamberton, Haldane B BG NGKY</cp:lastModifiedBy>
  <cp:revision>215</cp:revision>
  <cp:lastPrinted>2020-01-13T15:33:42Z</cp:lastPrinted>
  <dcterms:created xsi:type="dcterms:W3CDTF">2018-01-17T18:09:43Z</dcterms:created>
  <dcterms:modified xsi:type="dcterms:W3CDTF">2021-08-21T19:25:54Z</dcterms:modified>
</cp:coreProperties>
</file>