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2" r:id="rId2"/>
    <p:sldMasterId id="2147483703" r:id="rId3"/>
    <p:sldMasterId id="2147483694" r:id="rId4"/>
    <p:sldMasterId id="2147483685" r:id="rId5"/>
    <p:sldMasterId id="2147483672" r:id="rId6"/>
  </p:sldMasterIdLst>
  <p:notesMasterIdLst>
    <p:notesMasterId r:id="rId32"/>
  </p:notesMasterIdLst>
  <p:sldIdLst>
    <p:sldId id="256" r:id="rId7"/>
    <p:sldId id="259" r:id="rId8"/>
    <p:sldId id="296" r:id="rId9"/>
    <p:sldId id="260" r:id="rId10"/>
    <p:sldId id="257" r:id="rId11"/>
    <p:sldId id="258" r:id="rId12"/>
    <p:sldId id="300" r:id="rId13"/>
    <p:sldId id="262" r:id="rId14"/>
    <p:sldId id="263" r:id="rId15"/>
    <p:sldId id="264" r:id="rId16"/>
    <p:sldId id="268" r:id="rId17"/>
    <p:sldId id="295" r:id="rId18"/>
    <p:sldId id="265" r:id="rId19"/>
    <p:sldId id="266" r:id="rId20"/>
    <p:sldId id="267" r:id="rId21"/>
    <p:sldId id="299" r:id="rId22"/>
    <p:sldId id="270" r:id="rId23"/>
    <p:sldId id="271" r:id="rId24"/>
    <p:sldId id="297" r:id="rId25"/>
    <p:sldId id="272" r:id="rId26"/>
    <p:sldId id="298" r:id="rId27"/>
    <p:sldId id="274" r:id="rId28"/>
    <p:sldId id="276" r:id="rId29"/>
    <p:sldId id="277" r:id="rId30"/>
    <p:sldId id="283" r:id="rId31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0" d="100"/>
          <a:sy n="70" d="100"/>
        </p:scale>
        <p:origin x="4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r">
              <a:defRPr sz="1200"/>
            </a:lvl1pPr>
          </a:lstStyle>
          <a:p>
            <a:fld id="{95D92F8B-0274-4201-8600-35B3EEDB50C9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2" tIns="46656" rIns="93312" bIns="4665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12" tIns="46656" rIns="93312" bIns="46656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1"/>
            <a:ext cx="3043343" cy="467071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1"/>
            <a:ext cx="3043343" cy="467071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r">
              <a:defRPr sz="1200"/>
            </a:lvl1pPr>
          </a:lstStyle>
          <a:p>
            <a:fld id="{74D8E4FB-3E5E-4B63-90D1-6577687E85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55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FDAEE2-2277-A246-A644-241E739E8985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490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BC9277-0D87-E244-98A7-B63AC0833873}" type="slidenum">
              <a:rPr lang="en-US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366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F053ED-D2E9-E740-BF2A-3D9B9CB47B63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727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4D6610-919D-284F-A230-6C8938F1FB7C}" type="slidenum">
              <a:rPr lang="en-US"/>
              <a:pPr/>
              <a:t>23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836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22127D-CE2F-462A-BF81-999FB4B3A685}" type="slidenum">
              <a:rPr lang="en-US"/>
              <a:pPr/>
              <a:t>24</a:t>
            </a:fld>
            <a:endParaRPr lang="en-US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754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5C6360-1672-AD40-AFD9-422A40CE13BD}" type="slidenum">
              <a:rPr lang="en-US"/>
              <a:pPr/>
              <a:t>25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3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FDAEE2-2277-A246-A644-241E739E8985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800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A4227D-FE8A-2D4B-AEBD-140D1189E3E2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1808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A4227D-FE8A-2D4B-AEBD-140D1189E3E2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9568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2CB572-189F-6C4F-B758-48A5523FE3B2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9835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6445E1-B0BE-6E49-B956-DDA8C73786F9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921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A4227D-FE8A-2D4B-AEBD-140D1189E3E2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596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FDAEE2-2277-A246-A644-241E739E8985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399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4B8A86-E24E-EA48-AEE5-31779B6B62A6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349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590800"/>
            <a:ext cx="10972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2438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447800"/>
            <a:ext cx="109728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55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10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160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206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206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6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9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2546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498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95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22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307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843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07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172237"/>
            <a:ext cx="10972800" cy="3352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2076594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93184"/>
            <a:ext cx="10972800" cy="1532586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948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90601"/>
            <a:ext cx="113792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327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174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1112838"/>
            <a:ext cx="55901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400" y="1782762"/>
            <a:ext cx="5590117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112838"/>
            <a:ext cx="55922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782762"/>
            <a:ext cx="5592233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84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853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492625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2335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1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9072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172237"/>
            <a:ext cx="10972800" cy="3352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2076594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93184"/>
            <a:ext cx="10972800" cy="1532586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08796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90601"/>
            <a:ext cx="113792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5893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5636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1112838"/>
            <a:ext cx="55901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400" y="1782762"/>
            <a:ext cx="5590117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112838"/>
            <a:ext cx="55922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782762"/>
            <a:ext cx="5592233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1904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41816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492625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0015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3534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235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172237"/>
            <a:ext cx="10972800" cy="3352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2076594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93184"/>
            <a:ext cx="10972800" cy="1532586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451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90601"/>
            <a:ext cx="113792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499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90601"/>
            <a:ext cx="113792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129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1112838"/>
            <a:ext cx="55901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400" y="1782762"/>
            <a:ext cx="5590117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112838"/>
            <a:ext cx="55922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782762"/>
            <a:ext cx="5592233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5107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505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492625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6651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3886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6593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7688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6695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4466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76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235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496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289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49566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8628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35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1112838"/>
            <a:ext cx="55901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400" y="1782762"/>
            <a:ext cx="5590117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112838"/>
            <a:ext cx="55922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782762"/>
            <a:ext cx="5592233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492625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D0C3-ED76-4A56-A0B6-23A5BB1697B8}" type="datetimeFigureOut">
              <a:rPr lang="en-US" smtClean="0"/>
              <a:t>8/23/2021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4190B-FA32-46A1-9CEB-0B51C3F86C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44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4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1.xml"/><Relationship Id="rId9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C:\Users\jocelyn.gross\Documents\KIA\Logos\State.jpg"/>
          <p:cNvPicPr>
            <a:picLocks noChangeAspect="1" noChangeArrowheads="1"/>
          </p:cNvPicPr>
          <p:nvPr/>
        </p:nvPicPr>
        <p:blipFill>
          <a:blip r:embed="rId13" cstate="print"/>
          <a:srcRect l="9091" t="24510" r="9091" b="26471"/>
          <a:stretch>
            <a:fillRect/>
          </a:stretch>
        </p:blipFill>
        <p:spPr bwMode="auto">
          <a:xfrm>
            <a:off x="1195578" y="381000"/>
            <a:ext cx="9800844" cy="449580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0" name="Rectangle 19"/>
          <p:cNvSpPr/>
          <p:nvPr/>
        </p:nvSpPr>
        <p:spPr>
          <a:xfrm>
            <a:off x="0" y="57912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21" name="Picture 2" descr="C:\Users\jocelyn.gross\Documents\KIA\Logos\wrislogo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8435" y="5867400"/>
            <a:ext cx="916965" cy="738880"/>
          </a:xfrm>
          <a:prstGeom prst="rect">
            <a:avLst/>
          </a:prstGeom>
          <a:noFill/>
        </p:spPr>
      </p:pic>
      <p:cxnSp>
        <p:nvCxnSpPr>
          <p:cNvPr id="24" name="Straight Connector 23"/>
          <p:cNvCxnSpPr/>
          <p:nvPr/>
        </p:nvCxnSpPr>
        <p:spPr>
          <a:xfrm>
            <a:off x="0" y="5715000"/>
            <a:ext cx="12192000" cy="0"/>
          </a:xfrm>
          <a:prstGeom prst="line">
            <a:avLst/>
          </a:prstGeom>
          <a:ln w="1524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67056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Content Placeholder 19"/>
          <p:cNvSpPr txBox="1">
            <a:spLocks/>
          </p:cNvSpPr>
          <p:nvPr/>
        </p:nvSpPr>
        <p:spPr>
          <a:xfrm>
            <a:off x="406400" y="9906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248" y="5842017"/>
            <a:ext cx="788348" cy="7892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71" r:id="rId3"/>
    <p:sldLayoutId id="2147483662" r:id="rId4"/>
    <p:sldLayoutId id="2147483664" r:id="rId5"/>
    <p:sldLayoutId id="2147483665" r:id="rId6"/>
    <p:sldLayoutId id="2147483666" r:id="rId7"/>
    <p:sldLayoutId id="2147483669" r:id="rId8"/>
    <p:sldLayoutId id="2147483670" r:id="rId9"/>
    <p:sldLayoutId id="2147483693" r:id="rId10"/>
    <p:sldLayoutId id="214748371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D0124-68EF-4C74-B056-A91B813FEA6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51B89-4B7F-4232-9F1E-06E63633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6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C:\Users\jocelyn.gross\Documents\KIA\Logos\State.jpg"/>
          <p:cNvPicPr>
            <a:picLocks noChangeAspect="1" noChangeArrowheads="1"/>
          </p:cNvPicPr>
          <p:nvPr/>
        </p:nvPicPr>
        <p:blipFill>
          <a:blip r:embed="rId9" cstate="print"/>
          <a:srcRect l="9091" t="24510" r="9091" b="26471"/>
          <a:stretch>
            <a:fillRect/>
          </a:stretch>
        </p:blipFill>
        <p:spPr bwMode="auto">
          <a:xfrm>
            <a:off x="1195578" y="381000"/>
            <a:ext cx="9800844" cy="449580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57912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" descr="C:\Users\jocelyn.gross\Documents\KIA\Logos\wris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8435" y="5867400"/>
            <a:ext cx="916965" cy="738880"/>
          </a:xfrm>
          <a:prstGeom prst="rect">
            <a:avLst/>
          </a:prstGeom>
          <a:noFill/>
        </p:spPr>
      </p:pic>
      <p:cxnSp>
        <p:nvCxnSpPr>
          <p:cNvPr id="24" name="Straight Connector 23"/>
          <p:cNvCxnSpPr/>
          <p:nvPr/>
        </p:nvCxnSpPr>
        <p:spPr>
          <a:xfrm>
            <a:off x="0" y="5715000"/>
            <a:ext cx="12192000" cy="0"/>
          </a:xfrm>
          <a:prstGeom prst="line">
            <a:avLst/>
          </a:prstGeom>
          <a:ln w="1524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67056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Content Placeholder 19"/>
          <p:cNvSpPr txBox="1">
            <a:spLocks/>
          </p:cNvSpPr>
          <p:nvPr/>
        </p:nvSpPr>
        <p:spPr>
          <a:xfrm>
            <a:off x="406400" y="9906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248" y="5842017"/>
            <a:ext cx="788348" cy="7892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5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C:\Users\jocelyn.gross\Documents\KIA\Logos\State.jpg"/>
          <p:cNvPicPr>
            <a:picLocks noChangeAspect="1" noChangeArrowheads="1"/>
          </p:cNvPicPr>
          <p:nvPr/>
        </p:nvPicPr>
        <p:blipFill>
          <a:blip r:embed="rId10" cstate="print"/>
          <a:srcRect l="9091" t="24510" r="9091" b="26471"/>
          <a:stretch>
            <a:fillRect/>
          </a:stretch>
        </p:blipFill>
        <p:spPr bwMode="auto">
          <a:xfrm>
            <a:off x="1195578" y="381000"/>
            <a:ext cx="9800844" cy="449580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0" name="Rectangle 19"/>
          <p:cNvSpPr/>
          <p:nvPr/>
        </p:nvSpPr>
        <p:spPr>
          <a:xfrm>
            <a:off x="0" y="57912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21" name="Picture 2" descr="C:\Users\jocelyn.gross\Documents\KIA\Logos\wrislog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8435" y="5867400"/>
            <a:ext cx="916965" cy="738880"/>
          </a:xfrm>
          <a:prstGeom prst="rect">
            <a:avLst/>
          </a:prstGeom>
          <a:noFill/>
        </p:spPr>
      </p:pic>
      <p:cxnSp>
        <p:nvCxnSpPr>
          <p:cNvPr id="24" name="Straight Connector 23"/>
          <p:cNvCxnSpPr/>
          <p:nvPr/>
        </p:nvCxnSpPr>
        <p:spPr>
          <a:xfrm>
            <a:off x="0" y="5715000"/>
            <a:ext cx="12192000" cy="0"/>
          </a:xfrm>
          <a:prstGeom prst="line">
            <a:avLst/>
          </a:prstGeom>
          <a:ln w="1524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67056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Content Placeholder 19"/>
          <p:cNvSpPr txBox="1">
            <a:spLocks/>
          </p:cNvSpPr>
          <p:nvPr/>
        </p:nvSpPr>
        <p:spPr>
          <a:xfrm>
            <a:off x="406400" y="9906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248" y="5842017"/>
            <a:ext cx="788348" cy="7892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9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C:\Users\jocelyn.gross\Documents\KIA\Logos\State.jpg"/>
          <p:cNvPicPr>
            <a:picLocks noChangeAspect="1" noChangeArrowheads="1"/>
          </p:cNvPicPr>
          <p:nvPr/>
        </p:nvPicPr>
        <p:blipFill>
          <a:blip r:embed="rId9" cstate="print"/>
          <a:srcRect l="9091" t="24510" r="9091" b="26471"/>
          <a:stretch>
            <a:fillRect/>
          </a:stretch>
        </p:blipFill>
        <p:spPr bwMode="auto">
          <a:xfrm>
            <a:off x="1195578" y="381000"/>
            <a:ext cx="9800844" cy="449580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57912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" descr="C:\Users\jocelyn.gross\Documents\KIA\Logos\wris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8435" y="5867400"/>
            <a:ext cx="916965" cy="738880"/>
          </a:xfrm>
          <a:prstGeom prst="rect">
            <a:avLst/>
          </a:prstGeom>
          <a:noFill/>
        </p:spPr>
      </p:pic>
      <p:cxnSp>
        <p:nvCxnSpPr>
          <p:cNvPr id="24" name="Straight Connector 23"/>
          <p:cNvCxnSpPr/>
          <p:nvPr/>
        </p:nvCxnSpPr>
        <p:spPr>
          <a:xfrm>
            <a:off x="0" y="5715000"/>
            <a:ext cx="12192000" cy="0"/>
          </a:xfrm>
          <a:prstGeom prst="line">
            <a:avLst/>
          </a:prstGeom>
          <a:ln w="1524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67056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Content Placeholder 19"/>
          <p:cNvSpPr txBox="1">
            <a:spLocks/>
          </p:cNvSpPr>
          <p:nvPr/>
        </p:nvSpPr>
        <p:spPr>
          <a:xfrm>
            <a:off x="406400" y="9906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248" y="5842017"/>
            <a:ext cx="788348" cy="7892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01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78CA5-E6E5-421C-AF14-6DD05B4CC7B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158AE-91C0-45D4-8581-7ECF4E75C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2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Funding Update</a:t>
            </a:r>
          </a:p>
          <a:p>
            <a:r>
              <a:rPr lang="en-US" dirty="0" smtClean="0"/>
              <a:t>August 26, 2021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Kentucky Infrastructure Authority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42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we get our money? (Funds A &amp; F)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1270000"/>
            <a:ext cx="10223500" cy="4013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68400" y="24003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Match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43400" y="2400300"/>
            <a:ext cx="128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Federal Grant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74000" y="2514600"/>
            <a:ext cx="1339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Loan </a:t>
            </a:r>
          </a:p>
          <a:p>
            <a:r>
              <a:rPr lang="en-US" dirty="0" smtClean="0"/>
              <a:t>Repayments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35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2"/>
          <p:cNvSpPr txBox="1">
            <a:spLocks noChangeArrowheads="1"/>
          </p:cNvSpPr>
          <p:nvPr/>
        </p:nvSpPr>
        <p:spPr bwMode="auto">
          <a:xfrm>
            <a:off x="655092" y="1166347"/>
            <a:ext cx="8610600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9144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indent="0" eaLnBrk="1" hangingPunct="1"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State or KIA-funded programs</a:t>
            </a:r>
          </a:p>
          <a:p>
            <a:pPr marL="0" lvl="1" indent="0" eaLnBrk="1" hangingPunct="1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Originally funded by legislature</a:t>
            </a:r>
          </a:p>
          <a:p>
            <a:pPr marL="0" lvl="1" indent="0" eaLnBrk="1" hangingPunct="1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	Simple process</a:t>
            </a:r>
          </a:p>
          <a:p>
            <a:pPr marL="0" lvl="1" indent="0" eaLnBrk="1" hangingPunct="1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	Up to 30 year-loan terms</a:t>
            </a:r>
          </a:p>
          <a:p>
            <a:pPr marL="0" lvl="1" indent="0" eaLnBrk="1" hangingPunct="1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	Low interest rates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Fund B and Fund C</a:t>
            </a:r>
            <a:r>
              <a:rPr lang="en-US" b="1" dirty="0">
                <a:latin typeface="Arial"/>
                <a:cs typeface="Arial"/>
              </a:rPr>
              <a:t/>
            </a:r>
            <a:br>
              <a:rPr lang="en-US" b="1" dirty="0">
                <a:latin typeface="Arial"/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0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343" y="1219200"/>
            <a:ext cx="6809014" cy="42672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we get our money? (Funds B &amp; C)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22950" y="3168134"/>
            <a:ext cx="1844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Loan Repayments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32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520890" y="114034"/>
            <a:ext cx="8229600" cy="63418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>
                <a:cs typeface="Arial"/>
              </a:rPr>
              <a:t>Available </a:t>
            </a:r>
            <a:r>
              <a:rPr lang="en-US" dirty="0" smtClean="0">
                <a:cs typeface="Arial"/>
              </a:rPr>
              <a:t>Loan Funds</a:t>
            </a:r>
            <a:endParaRPr lang="en-US" dirty="0">
              <a:cs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110875"/>
              </p:ext>
            </p:extLst>
          </p:nvPr>
        </p:nvGraphicFramePr>
        <p:xfrm>
          <a:off x="2124164" y="1403723"/>
          <a:ext cx="7747334" cy="39093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9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072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CWSRF 2022 Intended Use</a:t>
                      </a:r>
                      <a:r>
                        <a:rPr lang="en-US" sz="2200" baseline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Plan-Fund A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$64,000,000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072">
                <a:tc>
                  <a:txBody>
                    <a:bodyPr/>
                    <a:lstStyle/>
                    <a:p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7072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DWSRF 2022 Intended</a:t>
                      </a:r>
                      <a:r>
                        <a:rPr lang="en-US" sz="2200" baseline="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Use Plan-Fund F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$45,000,000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072">
                <a:tc>
                  <a:txBody>
                    <a:bodyPr/>
                    <a:lstStyle/>
                    <a:p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7072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Fund B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$5,000,000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7072">
                <a:tc>
                  <a:txBody>
                    <a:bodyPr/>
                    <a:lstStyle/>
                    <a:p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7072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Fund C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$2,500,000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072">
                <a:tc>
                  <a:txBody>
                    <a:bodyPr/>
                    <a:lstStyle/>
                    <a:p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2775">
                <a:tc>
                  <a:txBody>
                    <a:bodyPr/>
                    <a:lstStyle/>
                    <a:p>
                      <a:pPr lvl="1"/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$116,500,000</a:t>
                      </a:r>
                      <a:endParaRPr lang="en-US" sz="2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73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961679"/>
              </p:ext>
            </p:extLst>
          </p:nvPr>
        </p:nvGraphicFramePr>
        <p:xfrm>
          <a:off x="2128965" y="1411149"/>
          <a:ext cx="7607300" cy="3915843"/>
        </p:xfrm>
        <a:graphic>
          <a:graphicData uri="http://schemas.openxmlformats.org/drawingml/2006/table">
            <a:tbl>
              <a:tblPr/>
              <a:tblGrid>
                <a:gridCol w="132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0482"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Number of Loans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Loan Amount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Fund 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255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$807,298,000 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Fund B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118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$66,702,000 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Fund 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$34,894,000 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Fund F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148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$222,688,000 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92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553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$</a:t>
                      </a:r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1,131,582,000 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KIA </a:t>
            </a:r>
            <a:r>
              <a:rPr lang="en-US" dirty="0" smtClean="0"/>
              <a:t>Loan Volume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51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5"/>
          <p:cNvSpPr txBox="1">
            <a:spLocks noChangeArrowheads="1"/>
          </p:cNvSpPr>
          <p:nvPr/>
        </p:nvSpPr>
        <p:spPr bwMode="auto">
          <a:xfrm>
            <a:off x="359229" y="1195666"/>
            <a:ext cx="115443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14350" lvl="1" indent="-457200" eaLnBrk="1" hangingPunct="1">
              <a:lnSpc>
                <a:spcPct val="150000"/>
              </a:lnSpc>
              <a:buAutoNum type="arabicParenR"/>
              <a:defRPr/>
            </a:pPr>
            <a:r>
              <a:rPr lang="en-US" sz="280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Get </a:t>
            </a: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on the SRF Priority List during the annual Call for Projects</a:t>
            </a:r>
          </a:p>
          <a:p>
            <a:pPr marL="514350" lvl="1" indent="-457200" eaLnBrk="1" hangingPunct="1">
              <a:buAutoNum type="arabicParenR"/>
              <a:defRPr/>
            </a:pPr>
            <a:r>
              <a:rPr lang="en-US" sz="280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All </a:t>
            </a: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loan applications are reviewed by KIA staff and approved by the KIA board</a:t>
            </a:r>
          </a:p>
          <a:p>
            <a:pPr marL="514350" lvl="1" indent="-457200" eaLnBrk="1" hangingPunct="1">
              <a:lnSpc>
                <a:spcPct val="150000"/>
              </a:lnSpc>
              <a:buAutoNum type="arabicParenR"/>
              <a:defRPr/>
            </a:pPr>
            <a:r>
              <a:rPr lang="en-US" sz="280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The </a:t>
            </a: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KIA board normally meets the first Thursday of each month</a:t>
            </a:r>
          </a:p>
          <a:p>
            <a:pPr marL="514350" lvl="1" indent="-457200" eaLnBrk="1" hangingPunct="1">
              <a:buAutoNum type="arabicParenR"/>
              <a:defRPr/>
            </a:pPr>
            <a:r>
              <a:rPr lang="en-US" sz="280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All </a:t>
            </a:r>
            <a:r>
              <a:rPr lang="en-US" sz="2800" dirty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loans are approved by the Capital Projects and Bond Oversight Committee of the Legislature</a:t>
            </a:r>
          </a:p>
          <a:p>
            <a:pPr eaLnBrk="1" hangingPunct="1">
              <a:buFont typeface="Wingdings" charset="0"/>
              <a:buChar char="Ø"/>
              <a:defRPr/>
            </a:pP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50000"/>
              </a:spcBef>
              <a:defRPr/>
            </a:pPr>
            <a:r>
              <a:rPr lang="en-US" dirty="0">
                <a:solidFill>
                  <a:prstClr val="white"/>
                </a:solidFill>
                <a:ea typeface="+mn-ea"/>
                <a:cs typeface="Arial"/>
              </a:rPr>
              <a:t>Fund A and </a:t>
            </a:r>
            <a:r>
              <a:rPr lang="en-US" dirty="0" smtClean="0">
                <a:solidFill>
                  <a:prstClr val="white"/>
                </a:solidFill>
                <a:ea typeface="+mn-ea"/>
                <a:cs typeface="Arial"/>
              </a:rPr>
              <a:t>Fund F </a:t>
            </a:r>
            <a:r>
              <a:rPr lang="en-US" dirty="0">
                <a:solidFill>
                  <a:prstClr val="white"/>
                </a:solidFill>
                <a:ea typeface="+mn-ea"/>
                <a:cs typeface="Arial"/>
              </a:rPr>
              <a:t>Loan Process</a:t>
            </a:r>
            <a:r>
              <a:rPr lang="en-US" sz="3600" b="1" dirty="0">
                <a:solidFill>
                  <a:prstClr val="white"/>
                </a:solidFill>
                <a:latin typeface="Arial"/>
                <a:ea typeface="+mn-ea"/>
                <a:cs typeface="Arial"/>
              </a:rPr>
              <a:t/>
            </a:r>
            <a:br>
              <a:rPr lang="en-US" sz="3600" b="1" dirty="0">
                <a:solidFill>
                  <a:prstClr val="white"/>
                </a:solidFill>
                <a:latin typeface="Arial"/>
                <a:ea typeface="+mn-ea"/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41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263557"/>
            <a:ext cx="11379200" cy="3868002"/>
          </a:xfrm>
        </p:spPr>
        <p:txBody>
          <a:bodyPr/>
          <a:lstStyle/>
          <a:p>
            <a:pPr marL="514350" lvl="1" indent="-457200">
              <a:lnSpc>
                <a:spcPct val="150000"/>
              </a:lnSpc>
              <a:buAutoNum type="arabicParenR"/>
              <a:defRPr/>
            </a:pPr>
            <a:r>
              <a:rPr lang="en-US" dirty="0">
                <a:latin typeface="+mn-lt"/>
                <a:cs typeface="Arial" charset="0"/>
              </a:rPr>
              <a:t>Applications submitted and accepted on first-come/first-served basis</a:t>
            </a:r>
          </a:p>
          <a:p>
            <a:pPr marL="514350" lvl="1" indent="-457200">
              <a:buAutoNum type="arabicParenR"/>
              <a:defRPr/>
            </a:pPr>
            <a:r>
              <a:rPr lang="en-US" dirty="0">
                <a:latin typeface="+mn-lt"/>
                <a:cs typeface="Arial" charset="0"/>
              </a:rPr>
              <a:t>All loan applications are reviewed by KIA staff and approved by the KIA board</a:t>
            </a:r>
          </a:p>
          <a:p>
            <a:pPr marL="514350" lvl="1" indent="-457200">
              <a:lnSpc>
                <a:spcPct val="150000"/>
              </a:lnSpc>
              <a:buAutoNum type="arabicParenR"/>
              <a:defRPr/>
            </a:pPr>
            <a:r>
              <a:rPr lang="en-US" dirty="0">
                <a:latin typeface="+mn-lt"/>
                <a:cs typeface="Arial" charset="0"/>
              </a:rPr>
              <a:t> The KIA board normally meets the first Thursday of each month</a:t>
            </a:r>
          </a:p>
          <a:p>
            <a:pPr marL="514350" lvl="1" indent="-457200">
              <a:buAutoNum type="arabicParenR"/>
              <a:defRPr/>
            </a:pPr>
            <a:r>
              <a:rPr lang="en-US" dirty="0">
                <a:latin typeface="+mn-lt"/>
                <a:cs typeface="Arial" charset="0"/>
              </a:rPr>
              <a:t>All loans are approved by the Capital Projects and Bond </a:t>
            </a:r>
            <a:r>
              <a:rPr lang="en-US" dirty="0"/>
              <a:t>Oversight Committee of the Legislature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 charset="0"/>
              </a:rPr>
              <a:t>Fund B and Fund C Loan Process</a:t>
            </a:r>
            <a:r>
              <a:rPr lang="en-US" b="1" dirty="0">
                <a:latin typeface="Arial" charset="0"/>
                <a:cs typeface="Arial" charset="0"/>
              </a:rPr>
              <a:t/>
            </a:r>
            <a:br>
              <a:rPr lang="en-US" b="1" dirty="0">
                <a:latin typeface="Arial" charset="0"/>
                <a:cs typeface="Arial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828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59229" y="1269262"/>
            <a:ext cx="11674927" cy="45259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b="1" dirty="0">
                <a:latin typeface="+mn-lt"/>
                <a:cs typeface="Arial"/>
              </a:rPr>
              <a:t>Governmental Agencies</a:t>
            </a:r>
          </a:p>
          <a:p>
            <a:pPr marL="457200" lvl="1" indent="0">
              <a:spcBef>
                <a:spcPts val="600"/>
              </a:spcBef>
              <a:buNone/>
              <a:defRPr/>
            </a:pPr>
            <a:r>
              <a:rPr lang="en-US" sz="3200" dirty="0">
                <a:latin typeface="+mn-lt"/>
                <a:cs typeface="Arial"/>
              </a:rPr>
              <a:t>City</a:t>
            </a:r>
          </a:p>
          <a:p>
            <a:pPr marL="457200" lvl="1" indent="0">
              <a:spcBef>
                <a:spcPts val="600"/>
              </a:spcBef>
              <a:buNone/>
              <a:defRPr/>
            </a:pPr>
            <a:r>
              <a:rPr lang="en-US" sz="3200" dirty="0">
                <a:latin typeface="+mn-lt"/>
                <a:cs typeface="Arial"/>
              </a:rPr>
              <a:t>County</a:t>
            </a:r>
          </a:p>
          <a:p>
            <a:pPr marL="457200" lvl="1" indent="0">
              <a:spcBef>
                <a:spcPts val="600"/>
              </a:spcBef>
              <a:buNone/>
              <a:defRPr/>
            </a:pPr>
            <a:r>
              <a:rPr lang="en-US" sz="3200" dirty="0">
                <a:latin typeface="+mn-lt"/>
                <a:cs typeface="Arial"/>
              </a:rPr>
              <a:t>Special District</a:t>
            </a:r>
          </a:p>
          <a:p>
            <a:pPr marL="457200" lvl="1" indent="0">
              <a:buNone/>
              <a:defRPr/>
            </a:pPr>
            <a:endParaRPr lang="en-US" sz="2000" dirty="0" smtClean="0">
              <a:latin typeface="+mn-lt"/>
              <a:cs typeface="Arial"/>
            </a:endParaRPr>
          </a:p>
          <a:p>
            <a:pPr marL="0" indent="0">
              <a:buNone/>
              <a:defRPr/>
            </a:pPr>
            <a:r>
              <a:rPr lang="en-US" dirty="0">
                <a:latin typeface="+mn-lt"/>
                <a:cs typeface="Arial"/>
              </a:rPr>
              <a:t>For the CWSRF or DWSRF Programs, the project </a:t>
            </a:r>
            <a:r>
              <a:rPr lang="en-US" b="1" dirty="0">
                <a:solidFill>
                  <a:schemeClr val="accent2"/>
                </a:solidFill>
                <a:latin typeface="+mn-lt"/>
                <a:cs typeface="Arial"/>
              </a:rPr>
              <a:t>MUST BE</a:t>
            </a:r>
            <a:r>
              <a:rPr lang="en-US" dirty="0">
                <a:latin typeface="+mn-lt"/>
                <a:cs typeface="Arial"/>
              </a:rPr>
              <a:t> listed on the SRF Priority List.  </a:t>
            </a:r>
          </a:p>
          <a:p>
            <a:pPr eaLnBrk="1" hangingPunct="1">
              <a:buFontTx/>
              <a:buNone/>
              <a:defRPr/>
            </a:pPr>
            <a:endParaRPr lang="en-US" dirty="0">
              <a:latin typeface="+mn-lt"/>
              <a:cs typeface="Arial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9229" y="104093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Arial"/>
              </a:rPr>
              <a:t>Eligible Borrowers</a:t>
            </a:r>
          </a:p>
        </p:txBody>
      </p:sp>
    </p:spTree>
    <p:extLst>
      <p:ext uri="{BB962C8B-B14F-4D97-AF65-F5344CB8AC3E}">
        <p14:creationId xmlns:p14="http://schemas.microsoft.com/office/powerpoint/2010/main" val="33399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68778" y="968031"/>
            <a:ext cx="11054443" cy="5292845"/>
          </a:xfrm>
          <a:prstGeom prst="rect">
            <a:avLst/>
          </a:prstGeom>
        </p:spPr>
        <p:txBody>
          <a:bodyPr lIns="92075" tIns="46038" rIns="92075" bIns="46038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>
                <a:solidFill>
                  <a:schemeClr val="bg1"/>
                </a:solidFill>
                <a:cs typeface="Arial"/>
              </a:rPr>
              <a:t>Interest Rates set annually by the KIA </a:t>
            </a:r>
            <a:r>
              <a:rPr lang="en-US" sz="2800" dirty="0" smtClean="0">
                <a:solidFill>
                  <a:schemeClr val="bg1"/>
                </a:solidFill>
                <a:cs typeface="Arial"/>
              </a:rPr>
              <a:t>Board in July</a:t>
            </a:r>
            <a:endParaRPr lang="en-US" sz="2800" dirty="0">
              <a:solidFill>
                <a:schemeClr val="bg1"/>
              </a:solidFill>
              <a:cs typeface="Arial"/>
            </a:endParaRP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bg1"/>
                </a:solidFill>
                <a:cs typeface="Arial"/>
              </a:rPr>
              <a:t>Fund </a:t>
            </a:r>
            <a:r>
              <a:rPr lang="en-US" dirty="0">
                <a:solidFill>
                  <a:schemeClr val="bg1"/>
                </a:solidFill>
                <a:cs typeface="Arial"/>
              </a:rPr>
              <a:t>A, B &amp; F rates </a:t>
            </a:r>
          </a:p>
          <a:p>
            <a:pPr marL="857250" lvl="2" indent="0" eaLnBrk="1" hangingPunct="1">
              <a:lnSpc>
                <a:spcPct val="90000"/>
              </a:lnSpc>
              <a:buNone/>
              <a:defRPr/>
            </a:pPr>
            <a:r>
              <a:rPr lang="en-US" sz="2800" dirty="0">
                <a:solidFill>
                  <a:schemeClr val="bg1"/>
                </a:solidFill>
                <a:cs typeface="Arial"/>
              </a:rPr>
              <a:t>Standard - </a:t>
            </a:r>
            <a:r>
              <a:rPr lang="en-US" sz="2800" dirty="0" smtClean="0">
                <a:solidFill>
                  <a:schemeClr val="bg1"/>
                </a:solidFill>
                <a:cs typeface="Arial"/>
              </a:rPr>
              <a:t>2.00% </a:t>
            </a:r>
            <a:endParaRPr lang="en-US" sz="2800" dirty="0">
              <a:solidFill>
                <a:schemeClr val="bg1"/>
              </a:solidFill>
              <a:cs typeface="Arial"/>
            </a:endParaRPr>
          </a:p>
          <a:p>
            <a:pPr marL="857250" lvl="2" indent="0" eaLnBrk="1" hangingPunct="1">
              <a:lnSpc>
                <a:spcPct val="90000"/>
              </a:lnSpc>
              <a:buNone/>
              <a:defRPr/>
            </a:pPr>
            <a:r>
              <a:rPr lang="en-US" sz="2800" dirty="0">
                <a:solidFill>
                  <a:schemeClr val="bg1"/>
                </a:solidFill>
                <a:cs typeface="Arial"/>
              </a:rPr>
              <a:t>Non-Standard(a) - </a:t>
            </a:r>
            <a:r>
              <a:rPr lang="en-US" sz="2800" dirty="0" smtClean="0">
                <a:solidFill>
                  <a:schemeClr val="bg1"/>
                </a:solidFill>
                <a:cs typeface="Arial"/>
              </a:rPr>
              <a:t>1.00% (Between MHI and 80% of MHI)</a:t>
            </a:r>
            <a:endParaRPr lang="en-US" sz="2800" dirty="0">
              <a:solidFill>
                <a:schemeClr val="bg1"/>
              </a:solidFill>
              <a:cs typeface="Arial"/>
            </a:endParaRPr>
          </a:p>
          <a:p>
            <a:pPr marL="857250" lvl="2" indent="0" eaLnBrk="1" hangingPunct="1">
              <a:lnSpc>
                <a:spcPct val="90000"/>
              </a:lnSpc>
              <a:buNone/>
              <a:defRPr/>
            </a:pPr>
            <a:r>
              <a:rPr lang="en-US" sz="2800" dirty="0">
                <a:solidFill>
                  <a:schemeClr val="bg1"/>
                </a:solidFill>
                <a:cs typeface="Arial"/>
              </a:rPr>
              <a:t>Non-Standard (b) - </a:t>
            </a:r>
            <a:r>
              <a:rPr lang="en-US" sz="2800" dirty="0" smtClean="0">
                <a:solidFill>
                  <a:schemeClr val="bg1"/>
                </a:solidFill>
                <a:cs typeface="Arial"/>
              </a:rPr>
              <a:t>0.25% </a:t>
            </a:r>
            <a:r>
              <a:rPr lang="en-US" sz="2800" dirty="0">
                <a:solidFill>
                  <a:schemeClr val="bg1"/>
                </a:solidFill>
                <a:cs typeface="Arial"/>
              </a:rPr>
              <a:t>(Below 80% of MHI)</a:t>
            </a:r>
          </a:p>
          <a:p>
            <a:pPr marL="1371600" lvl="3" indent="0" eaLnBrk="1" hangingPunct="1">
              <a:lnSpc>
                <a:spcPct val="90000"/>
              </a:lnSpc>
              <a:buNone/>
              <a:defRPr/>
            </a:pPr>
            <a:r>
              <a:rPr lang="en-US" sz="2800" dirty="0">
                <a:solidFill>
                  <a:schemeClr val="bg1"/>
                </a:solidFill>
                <a:cs typeface="Arial"/>
              </a:rPr>
              <a:t>Criteria for Non-standard Rates based on:</a:t>
            </a:r>
          </a:p>
          <a:p>
            <a:pPr marL="1828800" lvl="4" indent="0" eaLnBrk="1" hangingPunct="1">
              <a:lnSpc>
                <a:spcPct val="90000"/>
              </a:lnSpc>
              <a:buNone/>
              <a:defRPr/>
            </a:pPr>
            <a:r>
              <a:rPr lang="en-US" sz="2800" dirty="0" smtClean="0">
                <a:solidFill>
                  <a:schemeClr val="bg1"/>
                </a:solidFill>
                <a:cs typeface="Arial"/>
              </a:rPr>
              <a:t>Median Household Income compared to KY MHI</a:t>
            </a:r>
          </a:p>
          <a:p>
            <a:pPr marL="1828800" lvl="4" indent="0" eaLnBrk="1" hangingPunct="1">
              <a:lnSpc>
                <a:spcPct val="90000"/>
              </a:lnSpc>
              <a:buNone/>
              <a:defRPr/>
            </a:pPr>
            <a:r>
              <a:rPr lang="en-US" sz="2800" dirty="0" smtClean="0">
                <a:solidFill>
                  <a:schemeClr val="bg1"/>
                </a:solidFill>
                <a:cs typeface="Arial"/>
              </a:rPr>
              <a:t>Regionalization</a:t>
            </a:r>
            <a:endParaRPr lang="en-US" sz="2800" dirty="0">
              <a:solidFill>
                <a:schemeClr val="bg1"/>
              </a:solidFill>
              <a:cs typeface="Arial"/>
            </a:endParaRPr>
          </a:p>
          <a:p>
            <a:pPr marL="1828800" lvl="4" indent="0" eaLnBrk="1" hangingPunct="1">
              <a:lnSpc>
                <a:spcPct val="90000"/>
              </a:lnSpc>
              <a:buNone/>
              <a:defRPr/>
            </a:pPr>
            <a:r>
              <a:rPr lang="en-US" sz="2800" dirty="0">
                <a:solidFill>
                  <a:schemeClr val="bg1"/>
                </a:solidFill>
                <a:cs typeface="Arial"/>
              </a:rPr>
              <a:t>Orders or Judgments</a:t>
            </a:r>
          </a:p>
          <a:p>
            <a:pPr marL="1828800" lvl="4" indent="0" eaLnBrk="1" hangingPunct="1">
              <a:lnSpc>
                <a:spcPct val="90000"/>
              </a:lnSpc>
              <a:buNone/>
              <a:defRPr/>
            </a:pPr>
            <a:r>
              <a:rPr lang="en-US" sz="2800" dirty="0">
                <a:solidFill>
                  <a:schemeClr val="bg1"/>
                </a:solidFill>
                <a:cs typeface="Arial"/>
              </a:rPr>
              <a:t>Public Health or Safety Issues</a:t>
            </a:r>
          </a:p>
          <a:p>
            <a:pPr marL="1828800" lvl="4" indent="0" eaLnBrk="1" hangingPunct="1">
              <a:lnSpc>
                <a:spcPct val="90000"/>
              </a:lnSpc>
              <a:buNone/>
              <a:defRPr/>
            </a:pPr>
            <a:endParaRPr lang="en-US" sz="2800" dirty="0">
              <a:solidFill>
                <a:schemeClr val="bg1"/>
              </a:solidFill>
              <a:cs typeface="Arial"/>
            </a:endParaRPr>
          </a:p>
          <a:p>
            <a:pPr marL="514350" lvl="1" indent="0" eaLnBrk="1" hangingPunct="1">
              <a:lnSpc>
                <a:spcPct val="90000"/>
              </a:lnSpc>
              <a:buNone/>
              <a:defRPr/>
            </a:pPr>
            <a:r>
              <a:rPr lang="en-US" dirty="0">
                <a:solidFill>
                  <a:schemeClr val="bg1"/>
                </a:solidFill>
                <a:cs typeface="Arial"/>
              </a:rPr>
              <a:t>Fund C is 3.0%</a:t>
            </a:r>
          </a:p>
          <a:p>
            <a:pPr lvl="2" eaLnBrk="1" hangingPunct="1">
              <a:lnSpc>
                <a:spcPct val="90000"/>
              </a:lnSpc>
              <a:buFont typeface="Marlett" charset="0"/>
              <a:buNone/>
              <a:defRPr/>
            </a:pPr>
            <a:endParaRPr lang="en-US" sz="20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Interest Rates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51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Interest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Fund C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421885"/>
              </p:ext>
            </p:extLst>
          </p:nvPr>
        </p:nvGraphicFramePr>
        <p:xfrm>
          <a:off x="1836057" y="2205566"/>
          <a:ext cx="8128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0985079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870012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Term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Rate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999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 – 5 Years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1.50 %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92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 – 10 Years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2.00 %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319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11 – 20 Years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2.50 %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355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Broad</a:t>
                      </a:r>
                      <a:r>
                        <a:rPr lang="en-US" sz="2400" baseline="0" dirty="0" smtClean="0"/>
                        <a:t>band Projects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4.00 %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772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25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by General Assembly </a:t>
            </a:r>
            <a:endParaRPr lang="en-US" dirty="0" smtClean="0"/>
          </a:p>
          <a:p>
            <a:pPr lvl="1"/>
            <a:r>
              <a:rPr lang="en-US" dirty="0" smtClean="0"/>
              <a:t>Collaboration with DOW under Memorandum of Agreement</a:t>
            </a:r>
            <a:endParaRPr lang="en-US" dirty="0"/>
          </a:p>
          <a:p>
            <a:r>
              <a:rPr lang="en-US" dirty="0" smtClean="0"/>
              <a:t>Duties:</a:t>
            </a:r>
            <a:endParaRPr lang="en-US" dirty="0"/>
          </a:p>
          <a:p>
            <a:pPr lvl="1"/>
            <a:r>
              <a:rPr lang="en-US" dirty="0"/>
              <a:t>Provide Assistance for Water Services</a:t>
            </a:r>
          </a:p>
          <a:p>
            <a:pPr lvl="1"/>
            <a:r>
              <a:rPr lang="en-US" dirty="0"/>
              <a:t>Maintain Water Resources Information System</a:t>
            </a:r>
          </a:p>
          <a:p>
            <a:pPr lvl="1"/>
            <a:r>
              <a:rPr lang="en-US" dirty="0"/>
              <a:t>Gather Water Resource data for development and management	</a:t>
            </a:r>
          </a:p>
          <a:p>
            <a:pPr lvl="1"/>
            <a:r>
              <a:rPr lang="en-US" dirty="0"/>
              <a:t>Promulgate regulations for borrowers’ financial, managerial and technical information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Authorization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7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35861" y="1017814"/>
            <a:ext cx="9922637" cy="4591416"/>
          </a:xfrm>
          <a:prstGeom prst="rect">
            <a:avLst/>
          </a:prstGeom>
        </p:spPr>
        <p:txBody>
          <a:bodyPr lIns="92075" tIns="46038" rIns="92075" bIns="46038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>
                <a:solidFill>
                  <a:schemeClr val="bg1"/>
                </a:solidFill>
                <a:latin typeface="Arial"/>
                <a:cs typeface="Arial"/>
              </a:rPr>
              <a:t>Repayment Period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/>
                <a:cs typeface="Arial"/>
              </a:rPr>
              <a:t>CWSRF (Fund A) </a:t>
            </a: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– </a:t>
            </a:r>
            <a:r>
              <a:rPr lang="en-US" sz="2400" dirty="0" smtClean="0">
                <a:solidFill>
                  <a:schemeClr val="bg1"/>
                </a:solidFill>
                <a:latin typeface="Arial"/>
                <a:cs typeface="Arial"/>
              </a:rPr>
              <a:t>20 Years (up to 30 years)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/>
                <a:cs typeface="Arial"/>
              </a:rPr>
              <a:t>DWSRF (Fund F) </a:t>
            </a: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– 20 Years (may </a:t>
            </a:r>
            <a:r>
              <a:rPr lang="en-US" sz="2400" dirty="0" smtClean="0">
                <a:solidFill>
                  <a:schemeClr val="bg1"/>
                </a:solidFill>
                <a:latin typeface="Arial"/>
                <a:cs typeface="Arial"/>
              </a:rPr>
              <a:t>be up to 40 years)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Fund B &amp; C – Up to 30 Years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Arial"/>
                <a:cs typeface="Arial"/>
              </a:rPr>
              <a:t>Financing </a:t>
            </a:r>
            <a:r>
              <a:rPr lang="en-US" sz="3600" b="1" dirty="0">
                <a:solidFill>
                  <a:schemeClr val="bg1"/>
                </a:solidFill>
                <a:latin typeface="Arial"/>
                <a:cs typeface="Arial"/>
              </a:rPr>
              <a:t>Expenses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CWSRF, Fund B &amp; Fund C – 0.2% Servicing Fee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DWSRF – 0.25% Servicing Fee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Debt Service Reserve:  None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Replacement Reserve – </a:t>
            </a:r>
            <a:r>
              <a:rPr lang="en-US" sz="2400" dirty="0" smtClean="0">
                <a:solidFill>
                  <a:schemeClr val="bg1"/>
                </a:solidFill>
                <a:latin typeface="Arial"/>
                <a:cs typeface="Arial"/>
              </a:rPr>
              <a:t>5.0% </a:t>
            </a: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of project amount funded over </a:t>
            </a:r>
            <a:r>
              <a:rPr lang="en-US" sz="2400" dirty="0" smtClean="0">
                <a:solidFill>
                  <a:schemeClr val="bg1"/>
                </a:solidFill>
                <a:latin typeface="Arial"/>
                <a:cs typeface="Arial"/>
              </a:rPr>
              <a:t>20 </a:t>
            </a: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years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62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CWSRF (Fund A) and DWSRF (Fund F) have Additional Subsidization Requirements  ($5-$6 million each)</a:t>
            </a:r>
          </a:p>
          <a:p>
            <a:r>
              <a:rPr lang="en-US" dirty="0" smtClean="0"/>
              <a:t>Ranking for Additional Subsidization is different from project ranking</a:t>
            </a:r>
          </a:p>
          <a:p>
            <a:pPr lvl="1"/>
            <a:r>
              <a:rPr lang="en-US" dirty="0" smtClean="0"/>
              <a:t>MHI below 80% of Kentucky’s MHI are considered</a:t>
            </a:r>
          </a:p>
          <a:p>
            <a:pPr lvl="1"/>
            <a:r>
              <a:rPr lang="en-US" dirty="0" smtClean="0"/>
              <a:t>Ranking by Affordability Index of Water/Wastewater</a:t>
            </a:r>
          </a:p>
          <a:p>
            <a:pPr lvl="1"/>
            <a:r>
              <a:rPr lang="en-US" dirty="0" smtClean="0"/>
              <a:t>Eligible amount 50% of loan up to $1 million maximum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Principal Forgiveness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91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/>
          </a:p>
          <a:p>
            <a:endParaRPr lang="en-US" dirty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06399" y="165713"/>
            <a:ext cx="11180550" cy="878799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Regional </a:t>
            </a:r>
            <a:r>
              <a:rPr lang="en-US" sz="4900" dirty="0"/>
              <a:t>Water Management Councils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06401" y="1098424"/>
            <a:ext cx="5402396" cy="493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lnSpc>
                <a:spcPct val="90000"/>
              </a:lnSpc>
            </a:pPr>
            <a:endParaRPr lang="en-US" sz="2800" dirty="0">
              <a:latin typeface="Arial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Councils are active across Kentucky and conform to KY’s 15 area development districts</a:t>
            </a:r>
          </a:p>
          <a:p>
            <a:pPr marL="342900" indent="-342900" eaLnBrk="0" hangingPunct="0">
              <a:lnSpc>
                <a:spcPct val="90000"/>
              </a:lnSpc>
              <a:buFontTx/>
              <a:buChar char="•"/>
            </a:pPr>
            <a:endParaRPr lang="en-US" sz="20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eaLnBrk="0" hangingPunct="0">
              <a:lnSpc>
                <a:spcPct val="90000"/>
              </a:lnSpc>
              <a:buFontTx/>
              <a:buChar char="•"/>
            </a:pPr>
            <a:endParaRPr lang="en-US" sz="2000" dirty="0">
              <a:solidFill>
                <a:schemeClr val="bg1"/>
              </a:solidFill>
              <a:latin typeface="Arial"/>
              <a:cs typeface="Arial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Comprised of elected and appointed leaders, utility representatives, health department representatives and citizens-at-large </a:t>
            </a:r>
          </a:p>
          <a:p>
            <a:pPr marL="342900" indent="-342900" eaLnBrk="0" hangingPunct="0">
              <a:lnSpc>
                <a:spcPct val="90000"/>
              </a:lnSpc>
            </a:pPr>
            <a:endParaRPr lang="en-US" sz="2800" dirty="0">
              <a:latin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800" dirty="0">
              <a:latin typeface="Arial" charset="0"/>
            </a:endParaRPr>
          </a:p>
        </p:txBody>
      </p:sp>
      <p:pic>
        <p:nvPicPr>
          <p:cNvPr id="7173" name="Picture 5" descr="adddistricts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795" y="1600201"/>
            <a:ext cx="4689604" cy="355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44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1666922" y="1459572"/>
            <a:ext cx="8559800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800" dirty="0">
              <a:latin typeface="Arial"/>
              <a:cs typeface="Arial"/>
            </a:endParaRPr>
          </a:p>
          <a:p>
            <a:pPr algn="ctr"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Establish Planning Areas</a:t>
            </a:r>
          </a:p>
          <a:p>
            <a:pPr algn="ctr">
              <a:lnSpc>
                <a:spcPct val="90000"/>
              </a:lnSpc>
            </a:pPr>
            <a:endParaRPr lang="en-US" sz="28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Identify Needs in the Planning Area</a:t>
            </a:r>
          </a:p>
          <a:p>
            <a:pPr algn="ctr">
              <a:lnSpc>
                <a:spcPct val="90000"/>
              </a:lnSpc>
            </a:pPr>
            <a:endParaRPr lang="en-US" sz="28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Rank Projects Based on Identified Needs</a:t>
            </a:r>
          </a:p>
          <a:p>
            <a:pPr algn="ctr">
              <a:lnSpc>
                <a:spcPct val="90000"/>
              </a:lnSpc>
            </a:pPr>
            <a:endParaRPr lang="en-US" sz="28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Funding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Drinking Water and Wastewater Prioritization</a:t>
            </a:r>
            <a:r>
              <a:rPr lang="en-US" b="1" dirty="0">
                <a:latin typeface="Arial"/>
                <a:cs typeface="Arial"/>
              </a:rPr>
              <a:t/>
            </a:r>
            <a:br>
              <a:rPr lang="en-US" b="1" dirty="0">
                <a:latin typeface="Arial"/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46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idx="1"/>
          </p:nvPr>
        </p:nvSpPr>
        <p:spPr>
          <a:xfrm>
            <a:off x="684662" y="1165916"/>
            <a:ext cx="11022923" cy="4966952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latin typeface="Arial"/>
                <a:cs typeface="Arial"/>
              </a:rPr>
              <a:t>KIA coordinates </a:t>
            </a:r>
            <a:r>
              <a:rPr lang="en-US" sz="2400" b="1" dirty="0" smtClean="0">
                <a:latin typeface="Arial"/>
                <a:cs typeface="Arial"/>
              </a:rPr>
              <a:t>with DOW and </a:t>
            </a:r>
            <a:r>
              <a:rPr lang="en-US" sz="2400" b="1" dirty="0">
                <a:latin typeface="Arial"/>
                <a:cs typeface="Arial"/>
              </a:rPr>
              <a:t>reviews Water Management Council Rankings</a:t>
            </a:r>
          </a:p>
          <a:p>
            <a:pPr>
              <a:lnSpc>
                <a:spcPct val="90000"/>
              </a:lnSpc>
            </a:pPr>
            <a:endParaRPr lang="en-US" sz="2400" dirty="0">
              <a:latin typeface="Arial"/>
              <a:cs typeface="Arial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latin typeface="Arial"/>
                <a:cs typeface="Arial"/>
              </a:rPr>
              <a:t>Priority rankings criteria will include projects that:</a:t>
            </a:r>
          </a:p>
          <a:p>
            <a:pPr>
              <a:lnSpc>
                <a:spcPct val="20000"/>
              </a:lnSpc>
              <a:buFontTx/>
              <a:buNone/>
            </a:pPr>
            <a:endParaRPr lang="en-US" sz="2400" dirty="0">
              <a:latin typeface="Arial"/>
              <a:cs typeface="Arial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400" dirty="0">
                <a:latin typeface="Arial"/>
                <a:cs typeface="Arial"/>
              </a:rPr>
              <a:t>Regionalize systems (physical or management)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1700" dirty="0">
              <a:latin typeface="Arial"/>
              <a:cs typeface="Arial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400" dirty="0">
                <a:latin typeface="Arial"/>
                <a:cs typeface="Arial"/>
              </a:rPr>
              <a:t>Have the highest impact in numbers of households served with the lowest average cost per customer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1700" dirty="0">
              <a:latin typeface="Arial"/>
              <a:cs typeface="Arial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400" dirty="0">
                <a:latin typeface="Arial"/>
                <a:cs typeface="Arial"/>
              </a:rPr>
              <a:t>Have a Median Household Income that is less than the state </a:t>
            </a:r>
            <a:r>
              <a:rPr lang="en-US" sz="2400" dirty="0" smtClean="0">
                <a:latin typeface="Arial"/>
                <a:cs typeface="Arial"/>
              </a:rPr>
              <a:t>MHI</a:t>
            </a:r>
            <a:endParaRPr lang="en-US" sz="2400" dirty="0">
              <a:latin typeface="Arial"/>
              <a:cs typeface="Arial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n-US" sz="1700" dirty="0">
              <a:latin typeface="Arial"/>
              <a:cs typeface="Arial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400" dirty="0">
                <a:latin typeface="Arial"/>
                <a:cs typeface="Arial"/>
              </a:rPr>
              <a:t>Local needs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2400" dirty="0"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endParaRPr lang="en-US" sz="2400" dirty="0"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endParaRPr lang="en-US" sz="2400" dirty="0">
              <a:latin typeface="Arial"/>
              <a:cs typeface="Arial"/>
            </a:endParaRPr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663" y="149738"/>
            <a:ext cx="8229600" cy="799774"/>
          </a:xfrm>
        </p:spPr>
        <p:txBody>
          <a:bodyPr>
            <a:normAutofit/>
          </a:bodyPr>
          <a:lstStyle/>
          <a:p>
            <a:r>
              <a:rPr lang="en-US" dirty="0">
                <a:cs typeface="Arial"/>
              </a:rPr>
              <a:t>Prioritization of Projects</a:t>
            </a:r>
          </a:p>
        </p:txBody>
      </p:sp>
    </p:spTree>
    <p:extLst>
      <p:ext uri="{BB962C8B-B14F-4D97-AF65-F5344CB8AC3E}">
        <p14:creationId xmlns:p14="http://schemas.microsoft.com/office/powerpoint/2010/main" val="69735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197154" y="1919052"/>
            <a:ext cx="73152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"/>
                <a:cs typeface="Arial"/>
              </a:rPr>
              <a:t>Mid – September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"/>
                <a:cs typeface="Arial"/>
              </a:rPr>
              <a:t>to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"/>
                <a:cs typeface="Arial"/>
              </a:rPr>
              <a:t>Mid - December</a:t>
            </a:r>
            <a:endParaRPr lang="en-US" sz="3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cs typeface="Arial"/>
              </a:rPr>
              <a:t>Call For Projects</a:t>
            </a:r>
            <a:r>
              <a:rPr lang="en-US" b="1" dirty="0">
                <a:latin typeface="Arial"/>
                <a:cs typeface="Arial"/>
              </a:rPr>
              <a:t/>
            </a:r>
            <a:br>
              <a:rPr lang="en-US" b="1" dirty="0">
                <a:latin typeface="Arial"/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KIA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15582" y="1318149"/>
            <a:ext cx="11379200" cy="3731524"/>
          </a:xfrm>
        </p:spPr>
        <p:txBody>
          <a:bodyPr/>
          <a:lstStyle/>
          <a:p>
            <a:pPr lvl="0"/>
            <a:r>
              <a:rPr lang="en-US" dirty="0">
                <a:solidFill>
                  <a:prstClr val="white"/>
                </a:solidFill>
              </a:rPr>
              <a:t>$</a:t>
            </a:r>
            <a:r>
              <a:rPr lang="en-US" dirty="0" smtClean="0">
                <a:solidFill>
                  <a:prstClr val="white"/>
                </a:solidFill>
              </a:rPr>
              <a:t>1.5 </a:t>
            </a:r>
            <a:r>
              <a:rPr lang="en-US" dirty="0">
                <a:solidFill>
                  <a:prstClr val="white"/>
                </a:solidFill>
              </a:rPr>
              <a:t>billion in </a:t>
            </a:r>
            <a:r>
              <a:rPr lang="en-US" dirty="0" smtClean="0">
                <a:solidFill>
                  <a:prstClr val="white"/>
                </a:solidFill>
              </a:rPr>
              <a:t>assets</a:t>
            </a:r>
            <a:endParaRPr lang="en-US" dirty="0">
              <a:solidFill>
                <a:prstClr val="white"/>
              </a:solidFill>
            </a:endParaRPr>
          </a:p>
          <a:p>
            <a:pPr lvl="0"/>
            <a:r>
              <a:rPr lang="en-US" dirty="0">
                <a:solidFill>
                  <a:prstClr val="white"/>
                </a:solidFill>
              </a:rPr>
              <a:t>Administering 34 grants</a:t>
            </a:r>
          </a:p>
          <a:p>
            <a:pPr lvl="0"/>
            <a:r>
              <a:rPr lang="en-US" dirty="0" smtClean="0">
                <a:solidFill>
                  <a:prstClr val="white"/>
                </a:solidFill>
              </a:rPr>
              <a:t>Over 550 </a:t>
            </a:r>
            <a:r>
              <a:rPr lang="en-US" dirty="0">
                <a:solidFill>
                  <a:prstClr val="white"/>
                </a:solidFill>
              </a:rPr>
              <a:t>active loans</a:t>
            </a:r>
          </a:p>
          <a:p>
            <a:pPr lvl="1"/>
            <a:r>
              <a:rPr lang="en-US" dirty="0">
                <a:solidFill>
                  <a:prstClr val="white"/>
                </a:solidFill>
              </a:rPr>
              <a:t>4 programs</a:t>
            </a:r>
          </a:p>
          <a:p>
            <a:pPr lvl="1"/>
            <a:r>
              <a:rPr lang="en-US" dirty="0">
                <a:solidFill>
                  <a:prstClr val="white"/>
                </a:solidFill>
              </a:rPr>
              <a:t>2 state programs, 2 federal programs</a:t>
            </a:r>
          </a:p>
          <a:p>
            <a:pPr lvl="0"/>
            <a:r>
              <a:rPr lang="en-US" dirty="0" smtClean="0">
                <a:solidFill>
                  <a:prstClr val="white"/>
                </a:solidFill>
              </a:rPr>
              <a:t>250 </a:t>
            </a:r>
            <a:r>
              <a:rPr lang="en-US" dirty="0">
                <a:solidFill>
                  <a:prstClr val="white"/>
                </a:solidFill>
              </a:rPr>
              <a:t>borrowers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21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7974" y="740952"/>
            <a:ext cx="8815373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en-US" sz="1600" dirty="0"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964" y="1047923"/>
            <a:ext cx="116078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Administer Loan Programs </a:t>
            </a:r>
            <a:r>
              <a:rPr lang="en-US" sz="2400" b="1" dirty="0" smtClean="0">
                <a:solidFill>
                  <a:schemeClr val="bg1"/>
                </a:solidFill>
              </a:rPr>
              <a:t>for eligible infrastructure projects:</a:t>
            </a:r>
            <a:endParaRPr lang="en-US" sz="24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Construction </a:t>
            </a:r>
            <a:r>
              <a:rPr lang="en-US" sz="2000" dirty="0">
                <a:solidFill>
                  <a:schemeClr val="bg1"/>
                </a:solidFill>
              </a:rPr>
              <a:t>or acquisition of treatment works, distribution facilities, water resources projects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Solid waste projects; dams; storm water control treatment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Gas or electric utility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Broadband deployment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Or any other public utility or public service project which the authority finds would assist in carrying out the purposes set out in KRS 224A.300. 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Administer </a:t>
            </a:r>
            <a:r>
              <a:rPr lang="en-US" sz="2400" b="1" dirty="0">
                <a:solidFill>
                  <a:schemeClr val="bg1"/>
                </a:solidFill>
              </a:rPr>
              <a:t>Grants identified by the General Assembly, including water and sewer projects </a:t>
            </a:r>
            <a:r>
              <a:rPr lang="en-US" sz="2400" b="1" dirty="0" smtClean="0">
                <a:solidFill>
                  <a:schemeClr val="bg1"/>
                </a:solidFill>
              </a:rPr>
              <a:t>and broadband</a:t>
            </a:r>
            <a:endParaRPr lang="en-US" sz="24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bg1"/>
                </a:solidFill>
              </a:rPr>
              <a:t>Maintain the Water Resource Information System (WRIS) and provide technical support to the Water Management Councils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</p:spPr>
        <p:txBody>
          <a:bodyPr/>
          <a:lstStyle/>
          <a:p>
            <a:r>
              <a:rPr lang="en-US" dirty="0" smtClean="0"/>
              <a:t>KIA Primary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76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100" y="1019878"/>
            <a:ext cx="11366500" cy="425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+mj-lt"/>
              </a:rPr>
              <a:t>The affairs of KIA are managed and carried out by a board consisting of eleven members, pursuant to KRS 224A.030.  </a:t>
            </a:r>
          </a:p>
          <a:p>
            <a:pPr>
              <a:lnSpc>
                <a:spcPct val="80000"/>
              </a:lnSpc>
            </a:pPr>
            <a:endParaRPr lang="en-US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</a:rPr>
              <a:t>Five Ex-Officio members</a:t>
            </a:r>
            <a:r>
              <a:rPr lang="en-US" sz="28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80000"/>
              </a:lnSpc>
            </a:pPr>
            <a:endParaRPr lang="en-US" sz="28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Secretary of the Economic Development Cabinet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Secretary of the Finance and Administration Cabinet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Secretary of the Environmental and Public Protection Cabinet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Executive Director of the Public Service Commission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Commissioner of the Governor</a:t>
            </a:r>
            <a:r>
              <a:rPr lang="ja-JP" altLang="en-US" sz="2400" dirty="0">
                <a:solidFill>
                  <a:schemeClr val="bg1"/>
                </a:solidFill>
              </a:rPr>
              <a:t>’</a:t>
            </a:r>
            <a:r>
              <a:rPr lang="en-US" sz="2400" dirty="0">
                <a:solidFill>
                  <a:schemeClr val="bg1"/>
                </a:solidFill>
              </a:rPr>
              <a:t>s Office for Local Development </a:t>
            </a:r>
            <a:endParaRPr lang="en-US" sz="2400" dirty="0" smtClean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endParaRPr lang="en-US" dirty="0">
              <a:solidFill>
                <a:schemeClr val="bg1"/>
              </a:solidFill>
              <a:latin typeface="Arial" charset="0"/>
            </a:endParaRPr>
          </a:p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All members have full voting rights on any matter pending before the Authority. </a:t>
            </a:r>
          </a:p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The terms of ex-officio members run with the appointment to the respective office or position.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KIA Board – Ex-Officio Members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08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8000" y="1816395"/>
            <a:ext cx="11277600" cy="356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</a:rPr>
              <a:t>Six at-large members appointed by the </a:t>
            </a:r>
            <a:r>
              <a:rPr lang="en-US" sz="2800" b="1" dirty="0" smtClean="0">
                <a:solidFill>
                  <a:schemeClr val="bg1"/>
                </a:solidFill>
              </a:rPr>
              <a:t>Governor</a:t>
            </a: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:</a:t>
            </a:r>
          </a:p>
          <a:p>
            <a:pPr lvl="0">
              <a:lnSpc>
                <a:spcPct val="80000"/>
              </a:lnSpc>
            </a:pPr>
            <a:endParaRPr lang="en-US" sz="2800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Kentucky Association of Counties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Kentucky League of Cities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Kentucky Rural Water Association 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Kentucky section of the American Water Works Association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Private water utilities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50000"/>
              </a:lnSpc>
            </a:pPr>
            <a:r>
              <a:rPr lang="en-US" sz="2400" dirty="0">
                <a:solidFill>
                  <a:schemeClr val="bg1"/>
                </a:solidFill>
              </a:rPr>
              <a:t>Kentucky Municipal Utilities </a:t>
            </a:r>
            <a:r>
              <a:rPr lang="en-US" sz="2400" dirty="0" smtClean="0">
                <a:solidFill>
                  <a:schemeClr val="bg1"/>
                </a:solidFill>
              </a:rPr>
              <a:t>Association</a:t>
            </a:r>
          </a:p>
          <a:p>
            <a:pPr lvl="1">
              <a:lnSpc>
                <a:spcPct val="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0">
              <a:lnSpc>
                <a:spcPct val="80000"/>
              </a:lnSpc>
            </a:pPr>
            <a:endParaRPr lang="en-US" sz="1400" dirty="0">
              <a:solidFill>
                <a:schemeClr val="bg1"/>
              </a:solidFill>
              <a:latin typeface="Arial" charset="0"/>
            </a:endParaRPr>
          </a:p>
          <a:p>
            <a:pPr lvl="0" algn="ctr">
              <a:lnSpc>
                <a:spcPct val="80000"/>
              </a:lnSpc>
            </a:pPr>
            <a:r>
              <a:rPr lang="en-US" sz="1600" dirty="0">
                <a:solidFill>
                  <a:schemeClr val="bg1"/>
                </a:solidFill>
                <a:latin typeface="Arial" charset="0"/>
              </a:rPr>
              <a:t>All members have full voting rights on any matter pending before the Authority. </a:t>
            </a:r>
          </a:p>
          <a:p>
            <a:pPr lvl="0" algn="ctr">
              <a:lnSpc>
                <a:spcPct val="80000"/>
              </a:lnSpc>
            </a:pPr>
            <a:r>
              <a:rPr lang="en-US" sz="1600" dirty="0">
                <a:solidFill>
                  <a:schemeClr val="bg1"/>
                </a:solidFill>
                <a:latin typeface="Arial" charset="0"/>
              </a:rPr>
              <a:t>At-large members are four (4) year appointments.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KIA Board – At Large Members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75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961789" y="2039203"/>
            <a:ext cx="10138228" cy="2191603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latin typeface="+mn-lt"/>
                <a:cs typeface="Arial"/>
              </a:rPr>
              <a:t>Cleaner </a:t>
            </a:r>
            <a:r>
              <a:rPr lang="en-US" dirty="0">
                <a:latin typeface="+mn-lt"/>
                <a:cs typeface="Arial"/>
              </a:rPr>
              <a:t>Water </a:t>
            </a:r>
            <a:r>
              <a:rPr lang="en-US" dirty="0" smtClean="0">
                <a:latin typeface="+mn-lt"/>
                <a:cs typeface="Arial"/>
              </a:rPr>
              <a:t>Program Grants - Federal ARPA</a:t>
            </a:r>
            <a:endParaRPr lang="en-US" dirty="0">
              <a:latin typeface="+mn-lt"/>
              <a:cs typeface="Arial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	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latin typeface="+mn-lt"/>
                <a:cs typeface="Arial"/>
              </a:rPr>
              <a:t>Broadband Deployment Fund Grants – Federal ARPA</a:t>
            </a:r>
            <a:endParaRPr lang="en-US" dirty="0">
              <a:latin typeface="+mn-lt"/>
              <a:cs typeface="Arial"/>
            </a:endParaRPr>
          </a:p>
          <a:p>
            <a:pPr lvl="1" indent="-57150" algn="ctr">
              <a:lnSpc>
                <a:spcPct val="90000"/>
              </a:lnSpc>
              <a:buNone/>
              <a:defRPr/>
            </a:pPr>
            <a:r>
              <a:rPr lang="en-US" sz="3200" dirty="0">
                <a:latin typeface="+mn-lt"/>
                <a:cs typeface="Arial"/>
              </a:rPr>
              <a:t>	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	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>
              <a:latin typeface="Arial"/>
              <a:cs typeface="Arial"/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6687" y="129574"/>
            <a:ext cx="8229600" cy="82591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>
                <a:cs typeface="Arial"/>
              </a:rPr>
              <a:t>KIA </a:t>
            </a:r>
            <a:r>
              <a:rPr lang="en-US" dirty="0" smtClean="0">
                <a:cs typeface="Arial"/>
              </a:rPr>
              <a:t>Grant Programs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218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948142" y="1534236"/>
            <a:ext cx="10138228" cy="3829334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Clean Water State Revolving Fund (</a:t>
            </a:r>
            <a:r>
              <a:rPr lang="en-US" dirty="0" smtClean="0">
                <a:latin typeface="+mn-lt"/>
                <a:cs typeface="Arial"/>
              </a:rPr>
              <a:t>Fund A) - Federal </a:t>
            </a:r>
            <a:endParaRPr lang="en-US" dirty="0">
              <a:latin typeface="+mn-lt"/>
              <a:cs typeface="Arial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	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Drinking Water State Revolving Fund (Fund </a:t>
            </a:r>
            <a:r>
              <a:rPr lang="en-US" dirty="0" smtClean="0">
                <a:latin typeface="+mn-lt"/>
                <a:cs typeface="Arial"/>
              </a:rPr>
              <a:t>F) - Federal</a:t>
            </a:r>
            <a:endParaRPr lang="en-US" dirty="0">
              <a:latin typeface="+mn-lt"/>
              <a:cs typeface="Arial"/>
            </a:endParaRPr>
          </a:p>
          <a:p>
            <a:pPr lvl="1" indent="-57150" algn="ctr">
              <a:lnSpc>
                <a:spcPct val="90000"/>
              </a:lnSpc>
              <a:buNone/>
              <a:defRPr/>
            </a:pPr>
            <a:r>
              <a:rPr lang="en-US" sz="3200" dirty="0">
                <a:latin typeface="+mn-lt"/>
                <a:cs typeface="Arial"/>
              </a:rPr>
              <a:t>	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Infrastructure Revolving Fund (Fund B</a:t>
            </a:r>
            <a:r>
              <a:rPr lang="en-US" dirty="0" smtClean="0">
                <a:latin typeface="+mn-lt"/>
                <a:cs typeface="Arial"/>
              </a:rPr>
              <a:t>) - State</a:t>
            </a:r>
            <a:endParaRPr lang="en-US" dirty="0">
              <a:latin typeface="+mn-lt"/>
              <a:cs typeface="Arial"/>
            </a:endParaRPr>
          </a:p>
          <a:p>
            <a:pPr lvl="1" indent="-57150" algn="ctr">
              <a:lnSpc>
                <a:spcPct val="90000"/>
              </a:lnSpc>
              <a:buNone/>
              <a:defRPr/>
            </a:pPr>
            <a:endParaRPr lang="en-US" sz="3200" dirty="0">
              <a:latin typeface="+mn-lt"/>
              <a:cs typeface="Arial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Governmental Agencies Program (Fund C</a:t>
            </a:r>
            <a:r>
              <a:rPr lang="en-US" dirty="0" smtClean="0">
                <a:latin typeface="+mn-lt"/>
                <a:cs typeface="Arial"/>
              </a:rPr>
              <a:t>) - State </a:t>
            </a:r>
            <a:endParaRPr lang="en-US" dirty="0">
              <a:latin typeface="+mn-lt"/>
              <a:cs typeface="Arial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>
                <a:latin typeface="+mn-lt"/>
                <a:cs typeface="Arial"/>
              </a:rPr>
              <a:t>    	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>
              <a:latin typeface="Arial"/>
              <a:cs typeface="Arial"/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6687" y="129574"/>
            <a:ext cx="8229600" cy="82591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>
                <a:cs typeface="Arial"/>
              </a:rPr>
              <a:t>KIA Loan Programs</a:t>
            </a:r>
          </a:p>
        </p:txBody>
      </p:sp>
    </p:spTree>
    <p:extLst>
      <p:ext uri="{BB962C8B-B14F-4D97-AF65-F5344CB8AC3E}">
        <p14:creationId xmlns:p14="http://schemas.microsoft.com/office/powerpoint/2010/main" val="31376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7543800" y="8382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n-US" sz="2400">
              <a:latin typeface="Times New Roman" charset="0"/>
            </a:endParaRPr>
          </a:p>
        </p:txBody>
      </p:sp>
      <p:sp>
        <p:nvSpPr>
          <p:cNvPr id="45057" name="TextBox 2"/>
          <p:cNvSpPr txBox="1">
            <a:spLocks noChangeArrowheads="1"/>
          </p:cNvSpPr>
          <p:nvPr/>
        </p:nvSpPr>
        <p:spPr bwMode="auto">
          <a:xfrm>
            <a:off x="506186" y="1295401"/>
            <a:ext cx="10916990" cy="408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800" b="1" dirty="0">
                <a:solidFill>
                  <a:schemeClr val="bg1"/>
                </a:solidFill>
              </a:rPr>
              <a:t>Federally-funded programs</a:t>
            </a:r>
          </a:p>
          <a:p>
            <a:pPr lvl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	</a:t>
            </a:r>
            <a:r>
              <a:rPr lang="en-US" dirty="0">
                <a:solidFill>
                  <a:schemeClr val="bg1"/>
                </a:solidFill>
              </a:rPr>
              <a:t>Fund A – Wastewater </a:t>
            </a:r>
            <a:endParaRPr lang="en-US" b="1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solidFill>
                  <a:schemeClr val="bg1"/>
                </a:solidFill>
              </a:rPr>
              <a:t>		</a:t>
            </a:r>
            <a:r>
              <a:rPr lang="en-US" dirty="0">
                <a:solidFill>
                  <a:schemeClr val="bg1"/>
                </a:solidFill>
              </a:rPr>
              <a:t>Clean Water State Revolving Fund</a:t>
            </a:r>
          </a:p>
          <a:p>
            <a:pPr lvl="3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solidFill>
                  <a:schemeClr val="bg1"/>
                </a:solidFill>
              </a:rPr>
              <a:t>	Established by the Clean Water Act</a:t>
            </a:r>
          </a:p>
          <a:p>
            <a:pPr lvl="3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endParaRPr lang="en-US" sz="1800" dirty="0"/>
          </a:p>
          <a:p>
            <a:pPr lvl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	</a:t>
            </a:r>
            <a:r>
              <a:rPr lang="en-US" dirty="0">
                <a:solidFill>
                  <a:schemeClr val="bg1"/>
                </a:solidFill>
              </a:rPr>
              <a:t>Fund F – Drinking Water</a:t>
            </a:r>
          </a:p>
          <a:p>
            <a:pPr lvl="3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solidFill>
                  <a:schemeClr val="bg1"/>
                </a:solidFill>
              </a:rPr>
              <a:t>	Drinking Water State Revolving Fund</a:t>
            </a:r>
          </a:p>
          <a:p>
            <a:pPr lvl="3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solidFill>
                  <a:schemeClr val="bg1"/>
                </a:solidFill>
              </a:rPr>
              <a:t>	Established by the Safe Drinking Water Act</a:t>
            </a:r>
          </a:p>
          <a:p>
            <a:pPr lvl="2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FontTx/>
              <a:buChar char="–"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355272" y="1776625"/>
            <a:ext cx="7296150" cy="1423988"/>
          </a:xfrm>
          <a:prstGeom prst="rect">
            <a:avLst/>
          </a:prstGeom>
          <a:noFill/>
          <a:ln w="76200">
            <a:solidFill>
              <a:srgbClr val="7D72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55272" y="3509407"/>
            <a:ext cx="7296150" cy="1535317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</p:spPr>
        <p:txBody>
          <a:bodyPr/>
          <a:lstStyle/>
          <a:p>
            <a:r>
              <a:rPr lang="en-US" dirty="0">
                <a:cs typeface="Arial"/>
              </a:rPr>
              <a:t>Fund A and Fund F</a:t>
            </a:r>
            <a:r>
              <a:rPr lang="en-US" b="1" dirty="0">
                <a:latin typeface="Arial"/>
                <a:cs typeface="Arial"/>
              </a:rPr>
              <a:t/>
            </a:r>
            <a:br>
              <a:rPr lang="en-US" b="1" dirty="0">
                <a:latin typeface="Arial"/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99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A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IA" id="{D70D0F84-9528-4D5D-BA3C-3AE167A7C678}" vid="{715D0336-9AC7-45E2-A7C3-693B407251F8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KIA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IA" id="{D70D0F84-9528-4D5D-BA3C-3AE167A7C678}" vid="{715D0336-9AC7-45E2-A7C3-693B407251F8}"/>
    </a:ext>
  </a:extLst>
</a:theme>
</file>

<file path=ppt/theme/theme4.xml><?xml version="1.0" encoding="utf-8"?>
<a:theme xmlns:a="http://schemas.openxmlformats.org/drawingml/2006/main" name="2_KIA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IA" id="{D70D0F84-9528-4D5D-BA3C-3AE167A7C678}" vid="{715D0336-9AC7-45E2-A7C3-693B407251F8}"/>
    </a:ext>
  </a:extLst>
</a:theme>
</file>

<file path=ppt/theme/theme5.xml><?xml version="1.0" encoding="utf-8"?>
<a:theme xmlns:a="http://schemas.openxmlformats.org/drawingml/2006/main" name="1_KIA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IA" id="{D70D0F84-9528-4D5D-BA3C-3AE167A7C678}" vid="{715D0336-9AC7-45E2-A7C3-693B407251F8}"/>
    </a:ext>
  </a:extLst>
</a:theme>
</file>

<file path=ppt/theme/theme6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KIA</Template>
  <TotalTime>292</TotalTime>
  <Words>1117</Words>
  <Application>Microsoft Office PowerPoint</Application>
  <PresentationFormat>Widescreen</PresentationFormat>
  <Paragraphs>237</Paragraphs>
  <Slides>25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ＭＳ Ｐゴシック</vt:lpstr>
      <vt:lpstr>Arial</vt:lpstr>
      <vt:lpstr>Calibri</vt:lpstr>
      <vt:lpstr>Calibri Light</vt:lpstr>
      <vt:lpstr>Cambria</vt:lpstr>
      <vt:lpstr>Marlett</vt:lpstr>
      <vt:lpstr>Times New Roman</vt:lpstr>
      <vt:lpstr>Wingdings</vt:lpstr>
      <vt:lpstr>KIA</vt:lpstr>
      <vt:lpstr>1_Custom Design</vt:lpstr>
      <vt:lpstr>3_KIA</vt:lpstr>
      <vt:lpstr>2_KIA</vt:lpstr>
      <vt:lpstr>1_KIA</vt:lpstr>
      <vt:lpstr>Custom Design</vt:lpstr>
      <vt:lpstr>Kentucky Infrastructure Authority</vt:lpstr>
      <vt:lpstr>Authorization</vt:lpstr>
      <vt:lpstr>Overview of KIA</vt:lpstr>
      <vt:lpstr>KIA Primary Functions</vt:lpstr>
      <vt:lpstr>KIA Board – Ex-Officio Members</vt:lpstr>
      <vt:lpstr>KIA Board – At Large Members</vt:lpstr>
      <vt:lpstr>KIA Grant Programs</vt:lpstr>
      <vt:lpstr>KIA Loan Programs</vt:lpstr>
      <vt:lpstr>Fund A and Fund F </vt:lpstr>
      <vt:lpstr>Where do we get our money? (Funds A &amp; F)</vt:lpstr>
      <vt:lpstr>Fund B and Fund C </vt:lpstr>
      <vt:lpstr>Where do we get our money? (Funds B &amp; C)</vt:lpstr>
      <vt:lpstr>Available Loan Funds</vt:lpstr>
      <vt:lpstr>KIA Loan Volume </vt:lpstr>
      <vt:lpstr>Fund A and Fund F Loan Process </vt:lpstr>
      <vt:lpstr>Fund B and Fund C Loan Process </vt:lpstr>
      <vt:lpstr>Eligible Borrowers</vt:lpstr>
      <vt:lpstr>Current Interest Rates</vt:lpstr>
      <vt:lpstr>Current Interest Rates</vt:lpstr>
      <vt:lpstr>Financial Terms</vt:lpstr>
      <vt:lpstr>Principal Forgiveness</vt:lpstr>
      <vt:lpstr>Regional Water Management Councils </vt:lpstr>
      <vt:lpstr>Drinking Water and Wastewater Prioritization </vt:lpstr>
      <vt:lpstr>Prioritization of Projects</vt:lpstr>
      <vt:lpstr>Call For Projects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Bridwell, Linda C (KIA)</dc:creator>
  <cp:lastModifiedBy>Williams, Sandy R (KIA)</cp:lastModifiedBy>
  <cp:revision>28</cp:revision>
  <cp:lastPrinted>2021-08-23T21:39:28Z</cp:lastPrinted>
  <dcterms:created xsi:type="dcterms:W3CDTF">2020-01-08T20:07:57Z</dcterms:created>
  <dcterms:modified xsi:type="dcterms:W3CDTF">2021-08-23T22:04:36Z</dcterms:modified>
</cp:coreProperties>
</file>