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77" r:id="rId15"/>
    <p:sldId id="271" r:id="rId16"/>
    <p:sldId id="274" r:id="rId17"/>
    <p:sldId id="272" r:id="rId18"/>
    <p:sldId id="276" r:id="rId19"/>
    <p:sldId id="273" r:id="rId20"/>
    <p:sldId id="279" r:id="rId21"/>
    <p:sldId id="280" r:id="rId22"/>
    <p:sldId id="281" r:id="rId23"/>
    <p:sldId id="282" r:id="rId24"/>
    <p:sldId id="283" r:id="rId25"/>
    <p:sldId id="275" r:id="rId26"/>
    <p:sldId id="284" r:id="rId27"/>
    <p:sldId id="285" r:id="rId28"/>
    <p:sldId id="286" r:id="rId29"/>
    <p:sldId id="287" r:id="rId30"/>
    <p:sldId id="288" r:id="rId31"/>
    <p:sldId id="291" r:id="rId32"/>
    <p:sldId id="289" r:id="rId33"/>
    <p:sldId id="292" r:id="rId34"/>
    <p:sldId id="290"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96" d="100"/>
          <a:sy n="96" d="100"/>
        </p:scale>
        <p:origin x="336"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AE585-3CBE-48B7-962D-D506D12BD59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E4D511-407A-4B13-A4FE-3AC8F4F9831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4E5177A-4341-4F76-B94E-9CD742DCE645}"/>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8/17/2021</a:t>
            </a:fld>
            <a:endParaRPr lang="en-US"/>
          </a:p>
        </p:txBody>
      </p:sp>
      <p:sp>
        <p:nvSpPr>
          <p:cNvPr id="5" name="Footer Placeholder 4">
            <a:extLst>
              <a:ext uri="{FF2B5EF4-FFF2-40B4-BE49-F238E27FC236}">
                <a16:creationId xmlns:a16="http://schemas.microsoft.com/office/drawing/2014/main" id="{DD1EA51D-8031-4898-9E63-C6EA6CF9E1C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DE0C17E-C8D8-4BE0-BE05-D14126218F13}"/>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1946015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32232-40D5-410C-A749-8D823D219A2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9F95ECF-ED52-4E19-B8C6-595C85E9220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68CCFA-A574-44CC-88DE-BAC90FC29EB0}"/>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8/17/2021</a:t>
            </a:fld>
            <a:endParaRPr lang="en-US"/>
          </a:p>
        </p:txBody>
      </p:sp>
      <p:sp>
        <p:nvSpPr>
          <p:cNvPr id="5" name="Footer Placeholder 4">
            <a:extLst>
              <a:ext uri="{FF2B5EF4-FFF2-40B4-BE49-F238E27FC236}">
                <a16:creationId xmlns:a16="http://schemas.microsoft.com/office/drawing/2014/main" id="{9BF85072-D7EB-4493-97FC-DA5BCB2BB6D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E53515D-67B6-46C2-9B7C-1B7E5A353D09}"/>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1353887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417BF1-1FB1-4603-A92F-B19BBF6BEE2B}"/>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E5B3085-E785-42FF-91D7-417AD988F363}"/>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FE3C88-B7D8-42F4-AECF-AC633EADB34A}"/>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8/17/2021</a:t>
            </a:fld>
            <a:endParaRPr lang="en-US"/>
          </a:p>
        </p:txBody>
      </p:sp>
      <p:sp>
        <p:nvSpPr>
          <p:cNvPr id="5" name="Footer Placeholder 4">
            <a:extLst>
              <a:ext uri="{FF2B5EF4-FFF2-40B4-BE49-F238E27FC236}">
                <a16:creationId xmlns:a16="http://schemas.microsoft.com/office/drawing/2014/main" id="{499B5537-946F-48C6-9D10-78B02A4317A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A0E359E-30F9-45CC-A167-86E4B4E747EE}"/>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1322373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08211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7CDD3A-3255-4015-8F0D-E8CFD094AAD1}"/>
              </a:ext>
            </a:extLst>
          </p:cNvPr>
          <p:cNvSpPr>
            <a:spLocks noGrp="1"/>
          </p:cNvSpPr>
          <p:nvPr>
            <p:ph type="title"/>
          </p:nvPr>
        </p:nvSpPr>
        <p:spPr>
          <a:xfrm>
            <a:off x="2411819" y="207963"/>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0F95EDFC-EA78-485C-AF9A-DB11A4F046B5}"/>
              </a:ext>
            </a:extLst>
          </p:cNvPr>
          <p:cNvSpPr>
            <a:spLocks noGrp="1"/>
          </p:cNvSpPr>
          <p:nvPr>
            <p:ph idx="1"/>
          </p:nvPr>
        </p:nvSpPr>
        <p:spPr>
          <a:xfrm>
            <a:off x="2411819" y="1690688"/>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2145DA-8B6C-4242-940B-E331ECC704BF}"/>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8/17/2021</a:t>
            </a:fld>
            <a:endParaRPr lang="en-US"/>
          </a:p>
        </p:txBody>
      </p:sp>
      <p:sp>
        <p:nvSpPr>
          <p:cNvPr id="5" name="Footer Placeholder 4">
            <a:extLst>
              <a:ext uri="{FF2B5EF4-FFF2-40B4-BE49-F238E27FC236}">
                <a16:creationId xmlns:a16="http://schemas.microsoft.com/office/drawing/2014/main" id="{FD44204C-1F90-45C2-9C86-989B6705CF0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3C92FF7-F26D-4762-B2A7-E149702AAB50}"/>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285797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3760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56995-6047-4D9C-AE9D-2539FEC5FD1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F69AEF2-B7DE-4560-B7F1-61F33D645FC8}"/>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36FC7D-3AF1-4211-85A7-40CF9CE5FD0E}"/>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59F4D9D-B3F2-4D01-8F6B-F66C4C613A66}"/>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8/17/2021</a:t>
            </a:fld>
            <a:endParaRPr lang="en-US"/>
          </a:p>
        </p:txBody>
      </p:sp>
      <p:sp>
        <p:nvSpPr>
          <p:cNvPr id="6" name="Footer Placeholder 5">
            <a:extLst>
              <a:ext uri="{FF2B5EF4-FFF2-40B4-BE49-F238E27FC236}">
                <a16:creationId xmlns:a16="http://schemas.microsoft.com/office/drawing/2014/main" id="{60EB8FC5-9FD9-4114-8F9A-4C661B54E64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C46F4CF-0B2C-4535-A9DB-6269002F1392}"/>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261337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E8E0B-BF94-4486-8C4B-1BF8D5F34A4F}"/>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714DB446-84F5-48F4-9213-8619A54F4C05}"/>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63F10F4-F677-4E54-9318-E438DA5357A2}"/>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2B7CF67-A110-459E-BB51-84049B0B5B5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9EB5E9E-7B91-4F98-97AA-C09E2F88EC12}"/>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CA4408B-1496-4339-926B-A5C3C5D61821}"/>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8/17/2021</a:t>
            </a:fld>
            <a:endParaRPr lang="en-US"/>
          </a:p>
        </p:txBody>
      </p:sp>
      <p:sp>
        <p:nvSpPr>
          <p:cNvPr id="8" name="Footer Placeholder 7">
            <a:extLst>
              <a:ext uri="{FF2B5EF4-FFF2-40B4-BE49-F238E27FC236}">
                <a16:creationId xmlns:a16="http://schemas.microsoft.com/office/drawing/2014/main" id="{AC195825-BC35-440D-B5CF-B1199B36A68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109749C2-3CAE-4E4E-A9C1-426C0F26D9A4}"/>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3464442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E422B-F7DB-465E-866F-E56351A9835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39B717AE-C765-4C81-8873-715973B3998D}"/>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8/17/2021</a:t>
            </a:fld>
            <a:endParaRPr lang="en-US"/>
          </a:p>
        </p:txBody>
      </p:sp>
      <p:sp>
        <p:nvSpPr>
          <p:cNvPr id="4" name="Footer Placeholder 3">
            <a:extLst>
              <a:ext uri="{FF2B5EF4-FFF2-40B4-BE49-F238E27FC236}">
                <a16:creationId xmlns:a16="http://schemas.microsoft.com/office/drawing/2014/main" id="{6849B232-A1C5-46E7-91E6-790B70E67C8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D3783E9B-E90A-455C-9FDB-3C6AD7B047A2}"/>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4141242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733FA9F-0307-4ADB-986C-4448C1CE9A7E}"/>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8/17/2021</a:t>
            </a:fld>
            <a:endParaRPr lang="en-US"/>
          </a:p>
        </p:txBody>
      </p:sp>
      <p:sp>
        <p:nvSpPr>
          <p:cNvPr id="3" name="Footer Placeholder 2">
            <a:extLst>
              <a:ext uri="{FF2B5EF4-FFF2-40B4-BE49-F238E27FC236}">
                <a16:creationId xmlns:a16="http://schemas.microsoft.com/office/drawing/2014/main" id="{CEE87E9D-98EC-462E-8878-68EC12C2BA4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EDCD798-57B0-47CD-9CC8-C1E03424F46C}"/>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153161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B8A50-EEDC-45EC-BB80-980FD61238A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7CA23D9-26A9-47A4-ACDC-7BE33D74719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9E351E-0118-4FA6-8A58-091CF6C9AAB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4E7CC61-6D69-4956-9F3F-5BBCBA540109}"/>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8/17/2021</a:t>
            </a:fld>
            <a:endParaRPr lang="en-US"/>
          </a:p>
        </p:txBody>
      </p:sp>
      <p:sp>
        <p:nvSpPr>
          <p:cNvPr id="6" name="Footer Placeholder 5">
            <a:extLst>
              <a:ext uri="{FF2B5EF4-FFF2-40B4-BE49-F238E27FC236}">
                <a16:creationId xmlns:a16="http://schemas.microsoft.com/office/drawing/2014/main" id="{14DD6BEC-3B11-4D3F-A458-D6E2C2CAD18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9DA3B5E-2CC2-464A-A063-435FDBBDB2D1}"/>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3271520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4D0F8-AE4D-437D-8CB3-128118DD0D6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622359-EC4C-4249-9A51-2CCF8793C2A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1A6D332-056F-4695-A3DE-968F1E4F368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2BC76AE-7A3A-4AE4-B07C-A7120C827EC2}"/>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8/17/2021</a:t>
            </a:fld>
            <a:endParaRPr lang="en-US"/>
          </a:p>
        </p:txBody>
      </p:sp>
      <p:sp>
        <p:nvSpPr>
          <p:cNvPr id="6" name="Footer Placeholder 5">
            <a:extLst>
              <a:ext uri="{FF2B5EF4-FFF2-40B4-BE49-F238E27FC236}">
                <a16:creationId xmlns:a16="http://schemas.microsoft.com/office/drawing/2014/main" id="{E1382B93-449D-464C-8546-03735744F26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B243730D-E106-4DD9-9E18-4A04B89707B4}"/>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1815742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Picture 7" descr="A picture containing text, outdoor, sign&#10;&#10;Description automatically generated">
            <a:extLst>
              <a:ext uri="{FF2B5EF4-FFF2-40B4-BE49-F238E27FC236}">
                <a16:creationId xmlns:a16="http://schemas.microsoft.com/office/drawing/2014/main" id="{998D1645-ABE2-410D-96A5-F1D3BFE47975}"/>
              </a:ext>
            </a:extLst>
          </p:cNvPr>
          <p:cNvPicPr>
            <a:picLocks noChangeAspect="1"/>
          </p:cNvPicPr>
          <p:nvPr userDrawn="1"/>
        </p:nvPicPr>
        <p:blipFill>
          <a:blip r:embed="rId14">
            <a:alphaModFix amt="35000"/>
            <a:extLst>
              <a:ext uri="{28A0092B-C50C-407E-A947-70E740481C1C}">
                <a14:useLocalDpi xmlns:a14="http://schemas.microsoft.com/office/drawing/2010/main" val="0"/>
              </a:ext>
            </a:extLst>
          </a:blip>
          <a:stretch>
            <a:fillRect/>
          </a:stretch>
        </p:blipFill>
        <p:spPr>
          <a:xfrm>
            <a:off x="4333462" y="5088836"/>
            <a:ext cx="7858538" cy="1645564"/>
          </a:xfrm>
          <a:prstGeom prst="rect">
            <a:avLst/>
          </a:prstGeom>
        </p:spPr>
      </p:pic>
      <p:pic>
        <p:nvPicPr>
          <p:cNvPr id="10" name="Picture 9" descr="Logo&#10;&#10;Description automatically generated">
            <a:extLst>
              <a:ext uri="{FF2B5EF4-FFF2-40B4-BE49-F238E27FC236}">
                <a16:creationId xmlns:a16="http://schemas.microsoft.com/office/drawing/2014/main" id="{29AF94B5-ED4E-4830-A7D1-EB738FDAAFE0}"/>
              </a:ext>
            </a:extLst>
          </p:cNvPr>
          <p:cNvPicPr>
            <a:picLocks noChangeAspect="1"/>
          </p:cNvPicPr>
          <p:nvPr userDrawn="1"/>
        </p:nvPicPr>
        <p:blipFill>
          <a:blip r:embed="rId15">
            <a:extLst>
              <a:ext uri="{BEBA8EAE-BF5A-486C-A8C5-ECC9F3942E4B}">
                <a14:imgProps xmlns:a14="http://schemas.microsoft.com/office/drawing/2010/main">
                  <a14:imgLayer r:embed="rId16">
                    <a14:imgEffect>
                      <a14:colorTemperature colorTemp="59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19270" y="0"/>
            <a:ext cx="2941982" cy="2849218"/>
          </a:xfrm>
          <a:prstGeom prst="ellipse">
            <a:avLst/>
          </a:prstGeom>
          <a:ln>
            <a:noFill/>
          </a:ln>
          <a:effectLst>
            <a:softEdge rad="112500"/>
          </a:effectLst>
        </p:spPr>
      </p:pic>
    </p:spTree>
    <p:extLst>
      <p:ext uri="{BB962C8B-B14F-4D97-AF65-F5344CB8AC3E}">
        <p14:creationId xmlns:p14="http://schemas.microsoft.com/office/powerpoint/2010/main" val="1282212982"/>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 name="TextBox 1"/>
          <p:cNvSpPr txBox="1"/>
          <p:nvPr/>
        </p:nvSpPr>
        <p:spPr>
          <a:xfrm>
            <a:off x="3317967" y="1654631"/>
            <a:ext cx="8569234" cy="2308324"/>
          </a:xfrm>
          <a:prstGeom prst="rect">
            <a:avLst/>
          </a:prstGeom>
          <a:noFill/>
        </p:spPr>
        <p:txBody>
          <a:bodyPr wrap="square" rtlCol="0">
            <a:spAutoFit/>
          </a:bodyPr>
          <a:lstStyle/>
          <a:p>
            <a:pPr algn="ctr"/>
            <a:r>
              <a:rPr lang="en-US" sz="4800" b="1" dirty="0"/>
              <a:t>Land &amp; Water Conservation Fund</a:t>
            </a:r>
          </a:p>
          <a:p>
            <a:pPr algn="ctr"/>
            <a:r>
              <a:rPr lang="en-US" sz="4800" b="1" dirty="0"/>
              <a:t>&amp;</a:t>
            </a:r>
          </a:p>
          <a:p>
            <a:pPr algn="ctr"/>
            <a:r>
              <a:rPr lang="en-US" sz="4800" b="1" dirty="0"/>
              <a:t>Recreational Trails Program</a:t>
            </a:r>
          </a:p>
        </p:txBody>
      </p:sp>
      <p:sp>
        <p:nvSpPr>
          <p:cNvPr id="3" name="TextBox 2"/>
          <p:cNvSpPr txBox="1"/>
          <p:nvPr/>
        </p:nvSpPr>
        <p:spPr>
          <a:xfrm>
            <a:off x="174171" y="4990025"/>
            <a:ext cx="4084320" cy="1754326"/>
          </a:xfrm>
          <a:prstGeom prst="rect">
            <a:avLst/>
          </a:prstGeom>
          <a:noFill/>
        </p:spPr>
        <p:txBody>
          <a:bodyPr wrap="square" rtlCol="0">
            <a:spAutoFit/>
          </a:bodyPr>
          <a:lstStyle/>
          <a:p>
            <a:r>
              <a:rPr lang="en-US" dirty="0"/>
              <a:t>Jessica Hill</a:t>
            </a:r>
          </a:p>
          <a:p>
            <a:r>
              <a:rPr lang="en-US" dirty="0"/>
              <a:t>Federal Program Specialist </a:t>
            </a:r>
          </a:p>
          <a:p>
            <a:r>
              <a:rPr lang="en-US" dirty="0"/>
              <a:t>Land &amp; Water Conservation Fund</a:t>
            </a:r>
          </a:p>
          <a:p>
            <a:r>
              <a:rPr lang="en-US" dirty="0"/>
              <a:t>Recreational Trails Program</a:t>
            </a:r>
          </a:p>
          <a:p>
            <a:r>
              <a:rPr lang="en-US" dirty="0"/>
              <a:t>502-564-2198</a:t>
            </a:r>
          </a:p>
          <a:p>
            <a:r>
              <a:rPr lang="en-US" dirty="0"/>
              <a:t>JessicaM.Hill@ky.gov</a:t>
            </a:r>
          </a:p>
        </p:txBody>
      </p:sp>
    </p:spTree>
    <p:extLst>
      <p:ext uri="{BB962C8B-B14F-4D97-AF65-F5344CB8AC3E}">
        <p14:creationId xmlns:p14="http://schemas.microsoft.com/office/powerpoint/2010/main" val="1310651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2" name="TextBox 1"/>
          <p:cNvSpPr txBox="1"/>
          <p:nvPr/>
        </p:nvSpPr>
        <p:spPr>
          <a:xfrm>
            <a:off x="0" y="1895060"/>
            <a:ext cx="12192000" cy="3785652"/>
          </a:xfrm>
          <a:prstGeom prst="rect">
            <a:avLst/>
          </a:prstGeom>
          <a:noFill/>
        </p:spPr>
        <p:txBody>
          <a:bodyPr wrap="square" rtlCol="0">
            <a:spAutoFit/>
          </a:bodyPr>
          <a:lstStyle/>
          <a:p>
            <a:endParaRPr lang="en-US" sz="2200" dirty="0">
              <a:solidFill>
                <a:schemeClr val="bg1"/>
              </a:solidFill>
              <a:sym typeface="Wingdings" panose="05000000000000000000" pitchFamily="2" charset="2"/>
            </a:endParaRP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Before the first reimbursement request, grantees must file a deed restriction on the property. The deed restriction will apply to the entire park boundary and will mandate the park always remain open to the public.</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Property cannot be sold or developed for non-recreational uses without permission from the Department of the Interior. </a:t>
            </a:r>
          </a:p>
          <a:p>
            <a:pPr lvl="1"/>
            <a:r>
              <a:rPr lang="en-US" sz="2200" dirty="0">
                <a:solidFill>
                  <a:schemeClr val="bg1"/>
                </a:solidFill>
                <a:sym typeface="Wingdings" panose="05000000000000000000" pitchFamily="2" charset="2"/>
              </a:rPr>
              <a:t>	Conversion Request </a:t>
            </a:r>
          </a:p>
          <a:p>
            <a:pPr lvl="1">
              <a:spcAft>
                <a:spcPts val="1200"/>
              </a:spcAft>
            </a:pPr>
            <a:r>
              <a:rPr lang="en-US" sz="2200" dirty="0">
                <a:solidFill>
                  <a:schemeClr val="bg1"/>
                </a:solidFill>
                <a:sym typeface="Wingdings" panose="05000000000000000000" pitchFamily="2" charset="2"/>
              </a:rPr>
              <a:t>	To be approved, the city or county will have to replace the park being converted with a new 	piece of property within the city/county limits. The new land must not have been used for 	recreational purposes, and be equal in value and use. </a:t>
            </a:r>
            <a:r>
              <a:rPr lang="en-US" sz="2000" dirty="0">
                <a:solidFill>
                  <a:schemeClr val="bg1"/>
                </a:solidFill>
                <a:sym typeface="Wingdings" panose="05000000000000000000" pitchFamily="2" charset="2"/>
              </a:rPr>
              <a:t>	</a:t>
            </a:r>
          </a:p>
        </p:txBody>
      </p:sp>
      <p:sp>
        <p:nvSpPr>
          <p:cNvPr id="3" name="TextBox 2"/>
          <p:cNvSpPr txBox="1"/>
          <p:nvPr/>
        </p:nvSpPr>
        <p:spPr>
          <a:xfrm>
            <a:off x="220020" y="485865"/>
            <a:ext cx="10881359" cy="923330"/>
          </a:xfrm>
          <a:prstGeom prst="rect">
            <a:avLst/>
          </a:prstGeom>
          <a:noFill/>
        </p:spPr>
        <p:txBody>
          <a:bodyPr wrap="square" rtlCol="0">
            <a:spAutoFit/>
          </a:bodyPr>
          <a:lstStyle/>
          <a:p>
            <a:r>
              <a:rPr lang="en-US" sz="5400" dirty="0"/>
              <a:t>LWCF - In Perpetuity?</a:t>
            </a:r>
          </a:p>
        </p:txBody>
      </p:sp>
      <p:pic>
        <p:nvPicPr>
          <p:cNvPr id="8" name="Picture 7" descr="A picture containing text, outdoor, sign&#10;&#10;Description automatically generated">
            <a:extLst>
              <a:ext uri="{FF2B5EF4-FFF2-40B4-BE49-F238E27FC236}">
                <a16:creationId xmlns:a16="http://schemas.microsoft.com/office/drawing/2014/main" id="{76130090-035B-446A-B66D-E2421B74EDD8}"/>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1422305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V="1">
            <a:off x="981535" y="-258337"/>
            <a:ext cx="5765279" cy="69032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7863839" y="2471211"/>
            <a:ext cx="3834221" cy="1446550"/>
          </a:xfrm>
          <a:prstGeom prst="rect">
            <a:avLst/>
          </a:prstGeom>
          <a:noFill/>
        </p:spPr>
        <p:txBody>
          <a:bodyPr wrap="square" rtlCol="0">
            <a:spAutoFit/>
          </a:bodyPr>
          <a:lstStyle/>
          <a:p>
            <a:r>
              <a:rPr lang="en-US" sz="2200" dirty="0">
                <a:solidFill>
                  <a:schemeClr val="bg1"/>
                </a:solidFill>
              </a:rPr>
              <a:t>City of Florence</a:t>
            </a:r>
          </a:p>
          <a:p>
            <a:r>
              <a:rPr lang="en-US" sz="2200" dirty="0">
                <a:solidFill>
                  <a:schemeClr val="bg1"/>
                </a:solidFill>
              </a:rPr>
              <a:t>$75,000</a:t>
            </a:r>
          </a:p>
          <a:p>
            <a:r>
              <a:rPr lang="en-US" sz="2200" dirty="0">
                <a:solidFill>
                  <a:schemeClr val="bg1"/>
                </a:solidFill>
              </a:rPr>
              <a:t>Lincoln Woods Park Playground Surface Improvement</a:t>
            </a:r>
          </a:p>
        </p:txBody>
      </p:sp>
      <p:pic>
        <p:nvPicPr>
          <p:cNvPr id="5" name="Picture 4" descr="A picture containing text, outdoor, sign&#10;&#10;Description automatically generated">
            <a:extLst>
              <a:ext uri="{FF2B5EF4-FFF2-40B4-BE49-F238E27FC236}">
                <a16:creationId xmlns:a16="http://schemas.microsoft.com/office/drawing/2014/main" id="{42C268C1-5996-4F20-9959-84EE4D6E9DBC}"/>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13371890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flipV="1">
            <a:off x="270050" y="252209"/>
            <a:ext cx="7750000" cy="5812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8260351" y="2604461"/>
            <a:ext cx="3644265" cy="1107996"/>
          </a:xfrm>
          <a:prstGeom prst="rect">
            <a:avLst/>
          </a:prstGeom>
          <a:noFill/>
        </p:spPr>
        <p:txBody>
          <a:bodyPr wrap="square" rtlCol="0">
            <a:spAutoFit/>
          </a:bodyPr>
          <a:lstStyle/>
          <a:p>
            <a:r>
              <a:rPr lang="en-US" sz="2200" dirty="0">
                <a:solidFill>
                  <a:schemeClr val="bg1"/>
                </a:solidFill>
              </a:rPr>
              <a:t>Hickman County</a:t>
            </a:r>
          </a:p>
          <a:p>
            <a:r>
              <a:rPr lang="en-US" sz="2200" dirty="0">
                <a:solidFill>
                  <a:schemeClr val="bg1"/>
                </a:solidFill>
              </a:rPr>
              <a:t>$75,000</a:t>
            </a:r>
          </a:p>
          <a:p>
            <a:r>
              <a:rPr lang="en-US" sz="2200" dirty="0">
                <a:solidFill>
                  <a:schemeClr val="bg1"/>
                </a:solidFill>
              </a:rPr>
              <a:t>Hickman County Rotary Park</a:t>
            </a:r>
          </a:p>
        </p:txBody>
      </p:sp>
      <p:pic>
        <p:nvPicPr>
          <p:cNvPr id="9" name="Picture 8" descr="A picture containing text, outdoor, sign&#10;&#10;Description automatically generated">
            <a:extLst>
              <a:ext uri="{FF2B5EF4-FFF2-40B4-BE49-F238E27FC236}">
                <a16:creationId xmlns:a16="http://schemas.microsoft.com/office/drawing/2014/main" id="{7D7A0410-9FB9-4CF3-9682-59999DF5C1DF}"/>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24282830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
        <p:nvSpPr>
          <p:cNvPr id="8" name="TextBox 7"/>
          <p:cNvSpPr txBox="1"/>
          <p:nvPr/>
        </p:nvSpPr>
        <p:spPr>
          <a:xfrm>
            <a:off x="7817529" y="463784"/>
            <a:ext cx="3190106" cy="1107996"/>
          </a:xfrm>
          <a:prstGeom prst="rect">
            <a:avLst/>
          </a:prstGeom>
          <a:noFill/>
        </p:spPr>
        <p:txBody>
          <a:bodyPr wrap="square" rtlCol="0">
            <a:spAutoFit/>
          </a:bodyPr>
          <a:lstStyle/>
          <a:p>
            <a:r>
              <a:rPr lang="en-US" sz="2200" dirty="0">
                <a:solidFill>
                  <a:schemeClr val="bg1"/>
                </a:solidFill>
              </a:rPr>
              <a:t>City of </a:t>
            </a:r>
            <a:r>
              <a:rPr lang="en-US" sz="2200" dirty="0" err="1">
                <a:solidFill>
                  <a:schemeClr val="bg1"/>
                </a:solidFill>
              </a:rPr>
              <a:t>Lewisport</a:t>
            </a:r>
            <a:endParaRPr lang="en-US" sz="2200" dirty="0">
              <a:solidFill>
                <a:schemeClr val="bg1"/>
              </a:solidFill>
            </a:endParaRPr>
          </a:p>
          <a:p>
            <a:r>
              <a:rPr lang="en-US" sz="2200" dirty="0">
                <a:solidFill>
                  <a:schemeClr val="bg1"/>
                </a:solidFill>
              </a:rPr>
              <a:t>$45,825</a:t>
            </a:r>
          </a:p>
          <a:p>
            <a:r>
              <a:rPr lang="en-US" sz="2200" dirty="0">
                <a:solidFill>
                  <a:schemeClr val="bg1"/>
                </a:solidFill>
              </a:rPr>
              <a:t>Chapman Park Pavilion</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944" y="175286"/>
            <a:ext cx="5666385" cy="42475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13167"/>
          <a:stretch/>
        </p:blipFill>
        <p:spPr>
          <a:xfrm>
            <a:off x="6030018" y="2264226"/>
            <a:ext cx="5910476" cy="38491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6212600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3" name="TextBox 2"/>
          <p:cNvSpPr txBox="1"/>
          <p:nvPr/>
        </p:nvSpPr>
        <p:spPr>
          <a:xfrm>
            <a:off x="306291" y="388404"/>
            <a:ext cx="10881359" cy="923330"/>
          </a:xfrm>
          <a:prstGeom prst="rect">
            <a:avLst/>
          </a:prstGeom>
          <a:noFill/>
        </p:spPr>
        <p:txBody>
          <a:bodyPr wrap="square" rtlCol="0">
            <a:spAutoFit/>
          </a:bodyPr>
          <a:lstStyle/>
          <a:p>
            <a:r>
              <a:rPr lang="en-US" sz="5400" dirty="0"/>
              <a:t>Questions?</a:t>
            </a:r>
          </a:p>
        </p:txBody>
      </p:sp>
      <p:pic>
        <p:nvPicPr>
          <p:cNvPr id="7" name="Picture 6" descr="A picture containing text, outdoor, sign&#10;&#10;Description automatically generated">
            <a:extLst>
              <a:ext uri="{FF2B5EF4-FFF2-40B4-BE49-F238E27FC236}">
                <a16:creationId xmlns:a16="http://schemas.microsoft.com/office/drawing/2014/main" id="{8D4EDB3B-80AA-4D97-A901-68A7E485CD29}"/>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pic>
        <p:nvPicPr>
          <p:cNvPr id="4" name="Picture 3"/>
          <p:cNvPicPr>
            <a:picLocks noChangeAspect="1"/>
          </p:cNvPicPr>
          <p:nvPr/>
        </p:nvPicPr>
        <p:blipFill>
          <a:blip r:embed="rId3"/>
          <a:stretch>
            <a:fillRect/>
          </a:stretch>
        </p:blipFill>
        <p:spPr>
          <a:xfrm>
            <a:off x="3570422" y="2181270"/>
            <a:ext cx="4800600" cy="3429000"/>
          </a:xfrm>
          <a:prstGeom prst="rect">
            <a:avLst/>
          </a:prstGeom>
        </p:spPr>
      </p:pic>
    </p:spTree>
    <p:extLst>
      <p:ext uri="{BB962C8B-B14F-4D97-AF65-F5344CB8AC3E}">
        <p14:creationId xmlns:p14="http://schemas.microsoft.com/office/powerpoint/2010/main" val="40484347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2" name="TextBox 1"/>
          <p:cNvSpPr txBox="1"/>
          <p:nvPr/>
        </p:nvSpPr>
        <p:spPr>
          <a:xfrm>
            <a:off x="0" y="1895060"/>
            <a:ext cx="12192000" cy="4062651"/>
          </a:xfrm>
          <a:prstGeom prst="rect">
            <a:avLst/>
          </a:prstGeom>
          <a:noFill/>
        </p:spPr>
        <p:txBody>
          <a:bodyPr wrap="square" rtlCol="0">
            <a:spAutoFit/>
          </a:bodyPr>
          <a:lstStyle/>
          <a:p>
            <a:endParaRPr lang="en-US" sz="2200" dirty="0">
              <a:solidFill>
                <a:schemeClr val="bg1"/>
              </a:solidFill>
              <a:sym typeface="Wingdings" panose="05000000000000000000" pitchFamily="2" charset="2"/>
            </a:endParaRP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Provides funding for the development and maintenance of recreational trails, trailside, and trailhead facilities for both non-motorized and motorized recreational trails. </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Administered by the Department of Transportation, Federal Highway Administration. </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RTP funds come from the Federal Highway Trust Fund and represent a portion of the motor fuel excise tax collected from non-highway recreational fuel use. </a:t>
            </a:r>
          </a:p>
          <a:p>
            <a:pPr marL="342900" lvl="1" indent="-342900">
              <a:spcAft>
                <a:spcPts val="1200"/>
              </a:spcAft>
              <a:buFont typeface="Wingdings" panose="05000000000000000000" pitchFamily="2" charset="2"/>
              <a:buChar char="v"/>
            </a:pPr>
            <a:r>
              <a:rPr lang="en-US" sz="2200" dirty="0">
                <a:solidFill>
                  <a:schemeClr val="bg1"/>
                </a:solidFill>
                <a:sym typeface="Wingdings" panose="05000000000000000000" pitchFamily="2" charset="2"/>
              </a:rPr>
              <a:t>Funding is available up to $250,000</a:t>
            </a:r>
          </a:p>
          <a:p>
            <a:pPr marL="342900" lvl="1" indent="-342900">
              <a:spcAft>
                <a:spcPts val="1200"/>
              </a:spcAft>
              <a:buFont typeface="Wingdings" panose="05000000000000000000" pitchFamily="2" charset="2"/>
              <a:buChar char="v"/>
            </a:pPr>
            <a:r>
              <a:rPr lang="en-US" sz="2200" dirty="0">
                <a:solidFill>
                  <a:schemeClr val="bg1"/>
                </a:solidFill>
                <a:sym typeface="Wingdings" panose="05000000000000000000" pitchFamily="2" charset="2"/>
              </a:rPr>
              <a:t>Match 80/20</a:t>
            </a:r>
          </a:p>
          <a:p>
            <a:pPr marL="342900" lvl="1" indent="-342900">
              <a:spcAft>
                <a:spcPts val="1200"/>
              </a:spcAft>
              <a:buFont typeface="Wingdings" panose="05000000000000000000" pitchFamily="2" charset="2"/>
              <a:buChar char="v"/>
            </a:pPr>
            <a:r>
              <a:rPr lang="en-US" sz="2200" dirty="0">
                <a:solidFill>
                  <a:schemeClr val="bg1"/>
                </a:solidFill>
                <a:sym typeface="Wingdings" panose="05000000000000000000" pitchFamily="2" charset="2"/>
              </a:rPr>
              <a:t>Kentucky receives $1,410,151 a year (Required to set aside 30% for motorized trails)</a:t>
            </a:r>
          </a:p>
        </p:txBody>
      </p:sp>
      <p:sp>
        <p:nvSpPr>
          <p:cNvPr id="3" name="TextBox 2"/>
          <p:cNvSpPr txBox="1"/>
          <p:nvPr/>
        </p:nvSpPr>
        <p:spPr>
          <a:xfrm>
            <a:off x="212271" y="145865"/>
            <a:ext cx="10881359" cy="1754326"/>
          </a:xfrm>
          <a:prstGeom prst="rect">
            <a:avLst/>
          </a:prstGeom>
          <a:noFill/>
        </p:spPr>
        <p:txBody>
          <a:bodyPr wrap="square" rtlCol="0">
            <a:spAutoFit/>
          </a:bodyPr>
          <a:lstStyle/>
          <a:p>
            <a:r>
              <a:rPr lang="en-US" sz="5400" dirty="0"/>
              <a:t>Recreational Trails Program (RTP)</a:t>
            </a:r>
          </a:p>
          <a:p>
            <a:r>
              <a:rPr lang="en-US" sz="5400" dirty="0"/>
              <a:t>Basics</a:t>
            </a:r>
          </a:p>
        </p:txBody>
      </p:sp>
      <p:pic>
        <p:nvPicPr>
          <p:cNvPr id="7" name="Picture 6" descr="A picture containing text, outdoor, sign&#10;&#10;Description automatically generated">
            <a:extLst>
              <a:ext uri="{FF2B5EF4-FFF2-40B4-BE49-F238E27FC236}">
                <a16:creationId xmlns:a16="http://schemas.microsoft.com/office/drawing/2014/main" id="{8CBCBC81-9A3A-4D3F-BF77-566D93666057}"/>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9925159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2" name="TextBox 1"/>
          <p:cNvSpPr txBox="1"/>
          <p:nvPr/>
        </p:nvSpPr>
        <p:spPr>
          <a:xfrm>
            <a:off x="0" y="1895060"/>
            <a:ext cx="12192000" cy="4308872"/>
          </a:xfrm>
          <a:prstGeom prst="rect">
            <a:avLst/>
          </a:prstGeom>
          <a:noFill/>
        </p:spPr>
        <p:txBody>
          <a:bodyPr wrap="square" rtlCol="0">
            <a:spAutoFit/>
          </a:bodyPr>
          <a:lstStyle/>
          <a:p>
            <a:endParaRPr lang="en-US" sz="2200" dirty="0">
              <a:solidFill>
                <a:schemeClr val="bg1"/>
              </a:solidFill>
              <a:sym typeface="Wingdings" panose="05000000000000000000" pitchFamily="2" charset="2"/>
            </a:endParaRPr>
          </a:p>
          <a:p>
            <a:pPr marL="285750" indent="-285750">
              <a:buFont typeface="Wingdings" panose="05000000000000000000" pitchFamily="2" charset="2"/>
              <a:buChar char="v"/>
            </a:pPr>
            <a:r>
              <a:rPr lang="en-US" sz="2200" dirty="0">
                <a:solidFill>
                  <a:schemeClr val="bg1"/>
                </a:solidFill>
                <a:sym typeface="Wingdings" panose="05000000000000000000" pitchFamily="2" charset="2"/>
              </a:rPr>
              <a:t> Motorized – off road recreation using any motor-powered vehicle </a:t>
            </a:r>
          </a:p>
          <a:p>
            <a:r>
              <a:rPr lang="en-US" sz="2200" dirty="0">
                <a:solidFill>
                  <a:schemeClr val="bg1"/>
                </a:solidFill>
                <a:sym typeface="Wingdings" panose="05000000000000000000" pitchFamily="2" charset="2"/>
              </a:rPr>
              <a:t>	ATVs</a:t>
            </a:r>
          </a:p>
          <a:p>
            <a:r>
              <a:rPr lang="en-US" sz="2200" dirty="0">
                <a:solidFill>
                  <a:schemeClr val="bg1"/>
                </a:solidFill>
                <a:sym typeface="Wingdings" panose="05000000000000000000" pitchFamily="2" charset="2"/>
              </a:rPr>
              <a:t>	Dirt bikes</a:t>
            </a:r>
          </a:p>
          <a:p>
            <a:pPr>
              <a:spcAft>
                <a:spcPts val="1200"/>
              </a:spcAft>
            </a:pPr>
            <a:r>
              <a:rPr lang="en-US" sz="2200" dirty="0">
                <a:solidFill>
                  <a:schemeClr val="bg1"/>
                </a:solidFill>
                <a:sym typeface="Wingdings" panose="05000000000000000000" pitchFamily="2" charset="2"/>
              </a:rPr>
              <a:t>	Off-road vehicles</a:t>
            </a:r>
          </a:p>
          <a:p>
            <a:pPr marL="285750" indent="-285750">
              <a:buFont typeface="Wingdings" panose="05000000000000000000" pitchFamily="2" charset="2"/>
              <a:buChar char="v"/>
            </a:pPr>
            <a:r>
              <a:rPr lang="en-US" sz="2200" dirty="0">
                <a:solidFill>
                  <a:schemeClr val="bg1"/>
                </a:solidFill>
                <a:sym typeface="Wingdings" panose="05000000000000000000" pitchFamily="2" charset="2"/>
              </a:rPr>
              <a:t>Non-motorized</a:t>
            </a:r>
          </a:p>
          <a:p>
            <a:r>
              <a:rPr lang="en-US" sz="2200" dirty="0">
                <a:solidFill>
                  <a:schemeClr val="bg1"/>
                </a:solidFill>
                <a:sym typeface="Wingdings" panose="05000000000000000000" pitchFamily="2" charset="2"/>
              </a:rPr>
              <a:t>	Mountain Biking	</a:t>
            </a:r>
          </a:p>
          <a:p>
            <a:r>
              <a:rPr lang="en-US" sz="2200" dirty="0">
                <a:solidFill>
                  <a:schemeClr val="bg1"/>
                </a:solidFill>
                <a:sym typeface="Wingdings" panose="05000000000000000000" pitchFamily="2" charset="2"/>
              </a:rPr>
              <a:t>	Equestrian</a:t>
            </a:r>
          </a:p>
          <a:p>
            <a:r>
              <a:rPr lang="en-US" sz="2200" dirty="0">
                <a:solidFill>
                  <a:schemeClr val="bg1"/>
                </a:solidFill>
                <a:sym typeface="Wingdings" panose="05000000000000000000" pitchFamily="2" charset="2"/>
              </a:rPr>
              <a:t>	Pedestrian – Nature hiking tails, walking trails in a park, etc.</a:t>
            </a:r>
          </a:p>
          <a:p>
            <a:r>
              <a:rPr lang="en-US" sz="2200" dirty="0">
                <a:solidFill>
                  <a:schemeClr val="bg1"/>
                </a:solidFill>
                <a:sym typeface="Wingdings" panose="05000000000000000000" pitchFamily="2" charset="2"/>
              </a:rPr>
              <a:t>	Water Trails – Providing public access to a river to canoe/kayak. </a:t>
            </a:r>
          </a:p>
          <a:p>
            <a:r>
              <a:rPr lang="en-US" sz="2200" dirty="0">
                <a:solidFill>
                  <a:schemeClr val="bg1"/>
                </a:solidFill>
                <a:sym typeface="Wingdings" panose="05000000000000000000" pitchFamily="2" charset="2"/>
              </a:rPr>
              <a:t>	Rails-to-trails</a:t>
            </a:r>
          </a:p>
          <a:p>
            <a:r>
              <a:rPr lang="en-US" sz="2200" dirty="0">
                <a:solidFill>
                  <a:schemeClr val="bg1"/>
                </a:solidFill>
                <a:sym typeface="Wingdings" panose="05000000000000000000" pitchFamily="2" charset="2"/>
              </a:rPr>
              <a:t>	Greenways</a:t>
            </a:r>
          </a:p>
        </p:txBody>
      </p:sp>
      <p:sp>
        <p:nvSpPr>
          <p:cNvPr id="3" name="TextBox 2"/>
          <p:cNvSpPr txBox="1"/>
          <p:nvPr/>
        </p:nvSpPr>
        <p:spPr>
          <a:xfrm>
            <a:off x="220020" y="485865"/>
            <a:ext cx="10881359" cy="923330"/>
          </a:xfrm>
          <a:prstGeom prst="rect">
            <a:avLst/>
          </a:prstGeom>
          <a:noFill/>
        </p:spPr>
        <p:txBody>
          <a:bodyPr wrap="square" rtlCol="0">
            <a:spAutoFit/>
          </a:bodyPr>
          <a:lstStyle/>
          <a:p>
            <a:r>
              <a:rPr lang="en-US" sz="5400" dirty="0"/>
              <a:t>RTP Motorized vs. Non-motorized</a:t>
            </a:r>
          </a:p>
        </p:txBody>
      </p:sp>
      <p:pic>
        <p:nvPicPr>
          <p:cNvPr id="7" name="Picture 6" descr="A picture containing text, outdoor, sign&#10;&#10;Description automatically generated">
            <a:extLst>
              <a:ext uri="{FF2B5EF4-FFF2-40B4-BE49-F238E27FC236}">
                <a16:creationId xmlns:a16="http://schemas.microsoft.com/office/drawing/2014/main" id="{79D91C70-6FBD-4749-80B2-68E718FD41A6}"/>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24946494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2" name="TextBox 1"/>
          <p:cNvSpPr txBox="1"/>
          <p:nvPr/>
        </p:nvSpPr>
        <p:spPr>
          <a:xfrm>
            <a:off x="0" y="1895060"/>
            <a:ext cx="12192000" cy="3231654"/>
          </a:xfrm>
          <a:prstGeom prst="rect">
            <a:avLst/>
          </a:prstGeom>
          <a:noFill/>
        </p:spPr>
        <p:txBody>
          <a:bodyPr wrap="square" rtlCol="0">
            <a:spAutoFit/>
          </a:bodyPr>
          <a:lstStyle/>
          <a:p>
            <a:endParaRPr lang="en-US" sz="2200" dirty="0">
              <a:solidFill>
                <a:schemeClr val="bg1"/>
              </a:solidFill>
              <a:sym typeface="Wingdings" panose="05000000000000000000" pitchFamily="2" charset="2"/>
            </a:endParaRP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Maintenance and restoration of existing recreational trails </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Development and rehabilitation of trailside and trailhead facilities that serve trail users </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Purchase and lease of recreational trail construction and maintenance equipment</a:t>
            </a:r>
            <a:endParaRPr lang="en-US" sz="2200" dirty="0">
              <a:solidFill>
                <a:srgbClr val="FF0000"/>
              </a:solidFill>
              <a:sym typeface="Wingdings" panose="05000000000000000000" pitchFamily="2" charset="2"/>
            </a:endParaRPr>
          </a:p>
          <a:p>
            <a:pPr marL="342900" indent="-342900">
              <a:spcAft>
                <a:spcPts val="1200"/>
              </a:spcAft>
              <a:buFont typeface="Wingdings" panose="05000000000000000000" pitchFamily="2" charset="2"/>
              <a:buChar char="v"/>
            </a:pPr>
            <a:r>
              <a:rPr lang="en-US" sz="2200" dirty="0">
                <a:solidFill>
                  <a:schemeClr val="bg1"/>
                </a:solidFill>
                <a:sym typeface="Wingdings" panose="05000000000000000000" pitchFamily="2" charset="2"/>
              </a:rPr>
              <a:t>Acquisition of easements and property for recreational trails</a:t>
            </a:r>
          </a:p>
          <a:p>
            <a:pPr marL="342900" indent="-342900">
              <a:spcAft>
                <a:spcPts val="1200"/>
              </a:spcAft>
              <a:buFont typeface="Wingdings" panose="05000000000000000000" pitchFamily="2" charset="2"/>
              <a:buChar char="v"/>
            </a:pPr>
            <a:r>
              <a:rPr lang="en-US" sz="2200" dirty="0">
                <a:solidFill>
                  <a:schemeClr val="bg1"/>
                </a:solidFill>
                <a:sym typeface="Wingdings" panose="05000000000000000000" pitchFamily="2" charset="2"/>
              </a:rPr>
              <a:t>Design &amp; Engineering (Capped at 15%)</a:t>
            </a:r>
          </a:p>
          <a:p>
            <a:pPr marL="342900" indent="-342900">
              <a:spcAft>
                <a:spcPts val="1200"/>
              </a:spcAft>
              <a:buFont typeface="Wingdings" panose="05000000000000000000" pitchFamily="2" charset="2"/>
              <a:buChar char="v"/>
            </a:pPr>
            <a:r>
              <a:rPr lang="en-US" sz="2200" dirty="0">
                <a:solidFill>
                  <a:schemeClr val="bg1"/>
                </a:solidFill>
                <a:sym typeface="Wingdings" panose="05000000000000000000" pitchFamily="2" charset="2"/>
              </a:rPr>
              <a:t>Accessibility upgrades</a:t>
            </a:r>
            <a:endParaRPr lang="en-US" sz="2000" dirty="0">
              <a:solidFill>
                <a:schemeClr val="bg1"/>
              </a:solidFill>
              <a:sym typeface="Wingdings" panose="05000000000000000000" pitchFamily="2" charset="2"/>
            </a:endParaRPr>
          </a:p>
        </p:txBody>
      </p:sp>
      <p:sp>
        <p:nvSpPr>
          <p:cNvPr id="3" name="TextBox 2"/>
          <p:cNvSpPr txBox="1"/>
          <p:nvPr/>
        </p:nvSpPr>
        <p:spPr>
          <a:xfrm>
            <a:off x="189023" y="485865"/>
            <a:ext cx="10881359" cy="923330"/>
          </a:xfrm>
          <a:prstGeom prst="rect">
            <a:avLst/>
          </a:prstGeom>
          <a:noFill/>
        </p:spPr>
        <p:txBody>
          <a:bodyPr wrap="square" rtlCol="0">
            <a:spAutoFit/>
          </a:bodyPr>
          <a:lstStyle/>
          <a:p>
            <a:r>
              <a:rPr lang="en-US" sz="5400" dirty="0"/>
              <a:t>RTP Eligible Projects</a:t>
            </a:r>
          </a:p>
        </p:txBody>
      </p:sp>
      <p:pic>
        <p:nvPicPr>
          <p:cNvPr id="7" name="Picture 6" descr="A picture containing text, outdoor, sign&#10;&#10;Description automatically generated">
            <a:extLst>
              <a:ext uri="{FF2B5EF4-FFF2-40B4-BE49-F238E27FC236}">
                <a16:creationId xmlns:a16="http://schemas.microsoft.com/office/drawing/2014/main" id="{6C0EDA87-73ED-4764-9C72-4BAD40B17987}"/>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13718763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2" name="TextBox 1"/>
          <p:cNvSpPr txBox="1"/>
          <p:nvPr/>
        </p:nvSpPr>
        <p:spPr>
          <a:xfrm>
            <a:off x="0" y="1895060"/>
            <a:ext cx="12192000" cy="4339650"/>
          </a:xfrm>
          <a:prstGeom prst="rect">
            <a:avLst/>
          </a:prstGeom>
          <a:noFill/>
        </p:spPr>
        <p:txBody>
          <a:bodyPr wrap="square" rtlCol="0">
            <a:spAutoFit/>
          </a:bodyPr>
          <a:lstStyle/>
          <a:p>
            <a:endParaRPr lang="en-US" sz="2200" dirty="0">
              <a:solidFill>
                <a:schemeClr val="bg1"/>
              </a:solidFill>
              <a:sym typeface="Wingdings" panose="05000000000000000000" pitchFamily="2" charset="2"/>
            </a:endParaRP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Sidewalks</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Roads</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Campsites </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Administrative Costs</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Playgrounds, picnic pavilions, sports fields</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Purchase of tools </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Design and/or Planning Only</a:t>
            </a:r>
          </a:p>
          <a:p>
            <a:pPr marL="285750" indent="-285750">
              <a:spcAft>
                <a:spcPts val="1200"/>
              </a:spcAft>
              <a:buFont typeface="Wingdings" panose="05000000000000000000" pitchFamily="2" charset="2"/>
              <a:buChar char="v"/>
            </a:pPr>
            <a:endParaRPr lang="en-US" sz="2000" dirty="0">
              <a:solidFill>
                <a:schemeClr val="bg1"/>
              </a:solidFill>
              <a:sym typeface="Wingdings" panose="05000000000000000000" pitchFamily="2" charset="2"/>
            </a:endParaRPr>
          </a:p>
        </p:txBody>
      </p:sp>
      <p:sp>
        <p:nvSpPr>
          <p:cNvPr id="3" name="TextBox 2"/>
          <p:cNvSpPr txBox="1"/>
          <p:nvPr/>
        </p:nvSpPr>
        <p:spPr>
          <a:xfrm>
            <a:off x="181275" y="485865"/>
            <a:ext cx="10881359" cy="923330"/>
          </a:xfrm>
          <a:prstGeom prst="rect">
            <a:avLst/>
          </a:prstGeom>
          <a:noFill/>
        </p:spPr>
        <p:txBody>
          <a:bodyPr wrap="square" rtlCol="0">
            <a:spAutoFit/>
          </a:bodyPr>
          <a:lstStyle/>
          <a:p>
            <a:r>
              <a:rPr lang="en-US" sz="5400" dirty="0"/>
              <a:t>RTP Ineligible Projects</a:t>
            </a:r>
          </a:p>
        </p:txBody>
      </p:sp>
      <p:pic>
        <p:nvPicPr>
          <p:cNvPr id="7" name="Picture 6" descr="A picture containing text, outdoor, sign&#10;&#10;Description automatically generated">
            <a:extLst>
              <a:ext uri="{FF2B5EF4-FFF2-40B4-BE49-F238E27FC236}">
                <a16:creationId xmlns:a16="http://schemas.microsoft.com/office/drawing/2014/main" id="{421AEDC0-F228-4028-B65E-380963BD1F94}"/>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8332641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2" name="TextBox 1"/>
          <p:cNvSpPr txBox="1"/>
          <p:nvPr/>
        </p:nvSpPr>
        <p:spPr>
          <a:xfrm>
            <a:off x="0" y="1895060"/>
            <a:ext cx="12192000" cy="2769989"/>
          </a:xfrm>
          <a:prstGeom prst="rect">
            <a:avLst/>
          </a:prstGeom>
          <a:noFill/>
        </p:spPr>
        <p:txBody>
          <a:bodyPr wrap="square" rtlCol="0">
            <a:spAutoFit/>
          </a:bodyPr>
          <a:lstStyle/>
          <a:p>
            <a:endParaRPr lang="en-US" sz="2200" dirty="0">
              <a:solidFill>
                <a:schemeClr val="bg1"/>
              </a:solidFill>
              <a:sym typeface="Wingdings" panose="05000000000000000000" pitchFamily="2" charset="2"/>
            </a:endParaRP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Any steel or iron permanently incorporated into the project must have been melted and manufactured in the U.S. </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Before purchase, manufacture must certify ALL steel and iron components were manufactured in the US. </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Per regulation, the minimum threshold for Buy America to apply is $2,500 (the total amount of iron and steel products) or .1% of the total contract amount. </a:t>
            </a:r>
            <a:endParaRPr lang="en-US" sz="2000" dirty="0">
              <a:solidFill>
                <a:schemeClr val="bg1"/>
              </a:solidFill>
              <a:sym typeface="Wingdings" panose="05000000000000000000" pitchFamily="2" charset="2"/>
            </a:endParaRPr>
          </a:p>
        </p:txBody>
      </p:sp>
      <p:sp>
        <p:nvSpPr>
          <p:cNvPr id="3" name="TextBox 2"/>
          <p:cNvSpPr txBox="1"/>
          <p:nvPr/>
        </p:nvSpPr>
        <p:spPr>
          <a:xfrm>
            <a:off x="212271" y="485865"/>
            <a:ext cx="10881359" cy="923330"/>
          </a:xfrm>
          <a:prstGeom prst="rect">
            <a:avLst/>
          </a:prstGeom>
          <a:noFill/>
        </p:spPr>
        <p:txBody>
          <a:bodyPr wrap="square" rtlCol="0">
            <a:spAutoFit/>
          </a:bodyPr>
          <a:lstStyle/>
          <a:p>
            <a:r>
              <a:rPr lang="en-US" sz="5400" dirty="0"/>
              <a:t>RTP: The Buy America Act</a:t>
            </a:r>
          </a:p>
        </p:txBody>
      </p:sp>
      <p:pic>
        <p:nvPicPr>
          <p:cNvPr id="7" name="Picture 6" descr="A picture containing text, outdoor, sign&#10;&#10;Description automatically generated">
            <a:extLst>
              <a:ext uri="{FF2B5EF4-FFF2-40B4-BE49-F238E27FC236}">
                <a16:creationId xmlns:a16="http://schemas.microsoft.com/office/drawing/2014/main" id="{4B42C3CF-DF5D-4C5E-8AB7-DBF45F852C7C}"/>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1134830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2" name="TextBox 1"/>
          <p:cNvSpPr txBox="1"/>
          <p:nvPr/>
        </p:nvSpPr>
        <p:spPr>
          <a:xfrm>
            <a:off x="0" y="2304363"/>
            <a:ext cx="12192000" cy="3893374"/>
          </a:xfrm>
          <a:prstGeom prst="rect">
            <a:avLst/>
          </a:prstGeom>
          <a:noFill/>
        </p:spPr>
        <p:txBody>
          <a:bodyPr wrap="square" tIns="0" rtlCol="0">
            <a:spAutoFit/>
          </a:bodyPr>
          <a:lstStyle/>
          <a:p>
            <a:pPr marL="274320" indent="-285750">
              <a:buFont typeface="Wingdings" panose="05000000000000000000" pitchFamily="2" charset="2"/>
              <a:buChar char="v"/>
            </a:pPr>
            <a:r>
              <a:rPr lang="en-US" sz="2200" dirty="0">
                <a:solidFill>
                  <a:schemeClr val="bg1"/>
                </a:solidFill>
                <a:sym typeface="Wingdings" panose="05000000000000000000" pitchFamily="2" charset="2"/>
              </a:rPr>
              <a:t>Provide a general overview of the Land &amp; Water Conservation Fund (LWCF) and Recreational Trails Program </a:t>
            </a:r>
          </a:p>
          <a:p>
            <a:pPr lvl="1"/>
            <a:r>
              <a:rPr lang="en-US" sz="2200" dirty="0">
                <a:solidFill>
                  <a:schemeClr val="bg1"/>
                </a:solidFill>
                <a:sym typeface="Wingdings" panose="05000000000000000000" pitchFamily="2" charset="2"/>
              </a:rPr>
              <a:t>	Funding</a:t>
            </a:r>
          </a:p>
          <a:p>
            <a:pPr lvl="1"/>
            <a:r>
              <a:rPr lang="en-US" sz="2200" dirty="0">
                <a:solidFill>
                  <a:schemeClr val="bg1"/>
                </a:solidFill>
                <a:sym typeface="Wingdings" panose="05000000000000000000" pitchFamily="2" charset="2"/>
              </a:rPr>
              <a:t>	Matching Requirements </a:t>
            </a:r>
          </a:p>
          <a:p>
            <a:pPr lvl="1"/>
            <a:r>
              <a:rPr lang="en-US" sz="2200" dirty="0">
                <a:solidFill>
                  <a:schemeClr val="bg1"/>
                </a:solidFill>
                <a:sym typeface="Wingdings" panose="05000000000000000000" pitchFamily="2" charset="2"/>
              </a:rPr>
              <a:t>	Eligible and Ineligible Projects</a:t>
            </a:r>
          </a:p>
          <a:p>
            <a:pPr lvl="1"/>
            <a:r>
              <a:rPr lang="en-US" sz="2200" dirty="0">
                <a:solidFill>
                  <a:schemeClr val="bg1"/>
                </a:solidFill>
                <a:sym typeface="Wingdings" panose="05000000000000000000" pitchFamily="2" charset="2"/>
              </a:rPr>
              <a:t>	Compliance</a:t>
            </a:r>
          </a:p>
          <a:p>
            <a:pPr lvl="1">
              <a:spcAft>
                <a:spcPts val="1200"/>
              </a:spcAft>
            </a:pPr>
            <a:r>
              <a:rPr lang="en-US" sz="2200" dirty="0">
                <a:solidFill>
                  <a:schemeClr val="bg1"/>
                </a:solidFill>
                <a:sym typeface="Wingdings" panose="05000000000000000000" pitchFamily="2" charset="2"/>
              </a:rPr>
              <a:t>	Examples </a:t>
            </a:r>
          </a:p>
          <a:p>
            <a:pPr marL="0" lvl="1">
              <a:spcAft>
                <a:spcPts val="1200"/>
              </a:spcAft>
            </a:pPr>
            <a:r>
              <a:rPr lang="en-US" sz="2200" dirty="0">
                <a:solidFill>
                  <a:schemeClr val="bg1"/>
                </a:solidFill>
                <a:sym typeface="Wingdings" panose="05000000000000000000" pitchFamily="2" charset="2"/>
              </a:rPr>
              <a:t> Grant Application Timelines</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Application Do’s and Don’ts</a:t>
            </a:r>
          </a:p>
          <a:p>
            <a:pPr marL="285750" indent="-285750">
              <a:buFont typeface="Wingdings" panose="05000000000000000000" pitchFamily="2" charset="2"/>
              <a:buChar char="v"/>
            </a:pPr>
            <a:r>
              <a:rPr lang="en-US" sz="2200" dirty="0">
                <a:solidFill>
                  <a:schemeClr val="bg1"/>
                </a:solidFill>
                <a:sym typeface="Wingdings" panose="05000000000000000000" pitchFamily="2" charset="2"/>
              </a:rPr>
              <a:t>Scoring Criteria </a:t>
            </a:r>
          </a:p>
        </p:txBody>
      </p:sp>
      <p:sp>
        <p:nvSpPr>
          <p:cNvPr id="3" name="TextBox 2"/>
          <p:cNvSpPr txBox="1"/>
          <p:nvPr/>
        </p:nvSpPr>
        <p:spPr>
          <a:xfrm>
            <a:off x="418012" y="409303"/>
            <a:ext cx="7672251" cy="923330"/>
          </a:xfrm>
          <a:prstGeom prst="rect">
            <a:avLst/>
          </a:prstGeom>
          <a:noFill/>
        </p:spPr>
        <p:txBody>
          <a:bodyPr wrap="square" rtlCol="0">
            <a:spAutoFit/>
          </a:bodyPr>
          <a:lstStyle/>
          <a:p>
            <a:r>
              <a:rPr lang="en-US" sz="5400" dirty="0"/>
              <a:t>Synopsis</a:t>
            </a:r>
          </a:p>
        </p:txBody>
      </p:sp>
      <p:pic>
        <p:nvPicPr>
          <p:cNvPr id="7" name="Picture 6" descr="A picture containing text, outdoor, sign&#10;&#10;Description automatically generated">
            <a:extLst>
              <a:ext uri="{FF2B5EF4-FFF2-40B4-BE49-F238E27FC236}">
                <a16:creationId xmlns:a16="http://schemas.microsoft.com/office/drawing/2014/main" id="{CA728314-3206-427D-A48A-A9AE02B0CA93}"/>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1890387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2" name="TextBox 1"/>
          <p:cNvSpPr txBox="1"/>
          <p:nvPr/>
        </p:nvSpPr>
        <p:spPr>
          <a:xfrm>
            <a:off x="0" y="1895060"/>
            <a:ext cx="12192000" cy="3785652"/>
          </a:xfrm>
          <a:prstGeom prst="rect">
            <a:avLst/>
          </a:prstGeom>
          <a:noFill/>
        </p:spPr>
        <p:txBody>
          <a:bodyPr wrap="square" rtlCol="0">
            <a:spAutoFit/>
          </a:bodyPr>
          <a:lstStyle/>
          <a:p>
            <a:endParaRPr lang="en-US" sz="2200" dirty="0">
              <a:solidFill>
                <a:schemeClr val="bg1"/>
              </a:solidFill>
              <a:sym typeface="Wingdings" panose="05000000000000000000" pitchFamily="2" charset="2"/>
            </a:endParaRPr>
          </a:p>
          <a:p>
            <a:pPr marL="285750" indent="-285750">
              <a:buFont typeface="Wingdings" panose="05000000000000000000" pitchFamily="2" charset="2"/>
              <a:buChar char="v"/>
            </a:pPr>
            <a:r>
              <a:rPr lang="en-US" sz="2200" dirty="0">
                <a:solidFill>
                  <a:schemeClr val="bg1"/>
                </a:solidFill>
                <a:sym typeface="Wingdings" panose="05000000000000000000" pitchFamily="2" charset="2"/>
              </a:rPr>
              <a:t>If the land is publically owned, grantees can file either a: </a:t>
            </a:r>
          </a:p>
          <a:p>
            <a:pPr lvl="1"/>
            <a:r>
              <a:rPr lang="en-US" sz="2200" dirty="0">
                <a:solidFill>
                  <a:schemeClr val="bg1"/>
                </a:solidFill>
                <a:sym typeface="Wingdings" panose="05000000000000000000" pitchFamily="2" charset="2"/>
              </a:rPr>
              <a:t>Perpetual Trail Easement, or</a:t>
            </a:r>
          </a:p>
          <a:p>
            <a:r>
              <a:rPr lang="en-US" sz="2200" dirty="0">
                <a:solidFill>
                  <a:schemeClr val="bg1"/>
                </a:solidFill>
                <a:sym typeface="Wingdings" panose="05000000000000000000" pitchFamily="2" charset="2"/>
              </a:rPr>
              <a:t>       Deed Restriction </a:t>
            </a:r>
          </a:p>
          <a:p>
            <a:endParaRPr lang="en-US" sz="2200" dirty="0">
              <a:solidFill>
                <a:schemeClr val="bg1"/>
              </a:solidFill>
              <a:sym typeface="Wingdings" panose="05000000000000000000" pitchFamily="2" charset="2"/>
            </a:endParaRPr>
          </a:p>
          <a:p>
            <a:pPr marL="342900" indent="-342900">
              <a:buFont typeface="Wingdings" panose="05000000000000000000" pitchFamily="2" charset="2"/>
              <a:buChar char="v"/>
            </a:pPr>
            <a:r>
              <a:rPr lang="en-US" sz="2200" dirty="0">
                <a:solidFill>
                  <a:schemeClr val="bg1"/>
                </a:solidFill>
                <a:sym typeface="Wingdings" panose="05000000000000000000" pitchFamily="2" charset="2"/>
              </a:rPr>
              <a:t>If the land is not publically owned, both easements must be filed:</a:t>
            </a:r>
          </a:p>
          <a:p>
            <a:pPr lvl="1"/>
            <a:r>
              <a:rPr lang="en-US" sz="2200" dirty="0">
                <a:solidFill>
                  <a:schemeClr val="bg1"/>
                </a:solidFill>
                <a:sym typeface="Wingdings" panose="05000000000000000000" pitchFamily="2" charset="2"/>
              </a:rPr>
              <a:t>Easement from Citizen to Grantee, and</a:t>
            </a:r>
          </a:p>
          <a:p>
            <a:pPr lvl="1"/>
            <a:r>
              <a:rPr lang="en-US" sz="2200" dirty="0">
                <a:solidFill>
                  <a:schemeClr val="bg1"/>
                </a:solidFill>
                <a:sym typeface="Wingdings" panose="05000000000000000000" pitchFamily="2" charset="2"/>
              </a:rPr>
              <a:t>Easement from Grantee to DLG</a:t>
            </a:r>
          </a:p>
          <a:p>
            <a:pPr lvl="1"/>
            <a:endParaRPr lang="en-US" sz="2200" dirty="0">
              <a:solidFill>
                <a:schemeClr val="bg1"/>
              </a:solidFill>
              <a:sym typeface="Wingdings" panose="05000000000000000000" pitchFamily="2" charset="2"/>
            </a:endParaRPr>
          </a:p>
          <a:p>
            <a:pPr marL="0" lvl="1"/>
            <a:r>
              <a:rPr lang="en-US" sz="2200" dirty="0">
                <a:solidFill>
                  <a:schemeClr val="bg1"/>
                </a:solidFill>
                <a:sym typeface="Wingdings" panose="05000000000000000000" pitchFamily="2" charset="2"/>
              </a:rPr>
              <a:t> Both guarantee the trail will be maintained and open to the public in perpetuity. </a:t>
            </a:r>
          </a:p>
          <a:p>
            <a:pPr>
              <a:spcAft>
                <a:spcPts val="1200"/>
              </a:spcAft>
            </a:pPr>
            <a:endParaRPr lang="en-US" sz="2000" dirty="0">
              <a:solidFill>
                <a:schemeClr val="bg1"/>
              </a:solidFill>
              <a:sym typeface="Wingdings" panose="05000000000000000000" pitchFamily="2" charset="2"/>
            </a:endParaRPr>
          </a:p>
        </p:txBody>
      </p:sp>
      <p:sp>
        <p:nvSpPr>
          <p:cNvPr id="3" name="TextBox 2"/>
          <p:cNvSpPr txBox="1"/>
          <p:nvPr/>
        </p:nvSpPr>
        <p:spPr>
          <a:xfrm>
            <a:off x="173525" y="485865"/>
            <a:ext cx="10881359" cy="923330"/>
          </a:xfrm>
          <a:prstGeom prst="rect">
            <a:avLst/>
          </a:prstGeom>
          <a:noFill/>
        </p:spPr>
        <p:txBody>
          <a:bodyPr wrap="square" rtlCol="0">
            <a:spAutoFit/>
          </a:bodyPr>
          <a:lstStyle/>
          <a:p>
            <a:r>
              <a:rPr lang="en-US" sz="5400" dirty="0"/>
              <a:t>RTP Perpetual Trail Easement </a:t>
            </a:r>
          </a:p>
        </p:txBody>
      </p:sp>
      <p:pic>
        <p:nvPicPr>
          <p:cNvPr id="7" name="Picture 6" descr="A picture containing text, outdoor, sign&#10;&#10;Description automatically generated">
            <a:extLst>
              <a:ext uri="{FF2B5EF4-FFF2-40B4-BE49-F238E27FC236}">
                <a16:creationId xmlns:a16="http://schemas.microsoft.com/office/drawing/2014/main" id="{4D4045BB-D4A7-4503-8859-62710279ED4E}"/>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42865469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8" name="TextBox 7"/>
          <p:cNvSpPr txBox="1"/>
          <p:nvPr/>
        </p:nvSpPr>
        <p:spPr>
          <a:xfrm>
            <a:off x="6316717" y="547165"/>
            <a:ext cx="5013434" cy="1107996"/>
          </a:xfrm>
          <a:prstGeom prst="rect">
            <a:avLst/>
          </a:prstGeom>
          <a:noFill/>
        </p:spPr>
        <p:txBody>
          <a:bodyPr wrap="square" rtlCol="0">
            <a:spAutoFit/>
          </a:bodyPr>
          <a:lstStyle/>
          <a:p>
            <a:r>
              <a:rPr lang="en-US" sz="2200" dirty="0">
                <a:solidFill>
                  <a:schemeClr val="bg1"/>
                </a:solidFill>
              </a:rPr>
              <a:t>City of Owensboro</a:t>
            </a:r>
          </a:p>
          <a:p>
            <a:r>
              <a:rPr lang="en-US" sz="2200" dirty="0">
                <a:solidFill>
                  <a:schemeClr val="bg1"/>
                </a:solidFill>
              </a:rPr>
              <a:t>$15,896</a:t>
            </a:r>
          </a:p>
          <a:p>
            <a:r>
              <a:rPr lang="en-US" sz="2200" dirty="0">
                <a:solidFill>
                  <a:schemeClr val="bg1"/>
                </a:solidFill>
              </a:rPr>
              <a:t>Joe Ford Nature Center Trail Enhancement</a:t>
            </a:r>
          </a:p>
        </p:txBody>
      </p:sp>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307349" y="1986455"/>
            <a:ext cx="6639020" cy="4113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4612" y="3241842"/>
            <a:ext cx="4900867" cy="28584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4613" y="220718"/>
            <a:ext cx="4904679" cy="28362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A picture containing text, outdoor, sign&#10;&#10;Description automatically generated">
            <a:extLst>
              <a:ext uri="{FF2B5EF4-FFF2-40B4-BE49-F238E27FC236}">
                <a16:creationId xmlns:a16="http://schemas.microsoft.com/office/drawing/2014/main" id="{52C930C8-EA3A-4F48-B82A-535CABF0C058}"/>
              </a:ext>
            </a:extLst>
          </p:cNvPr>
          <p:cNvPicPr>
            <a:picLocks noChangeAspect="1"/>
          </p:cNvPicPr>
          <p:nvPr/>
        </p:nvPicPr>
        <p:blipFill>
          <a:blip r:embed="rId5">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37831530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8" name="TextBox 7"/>
          <p:cNvSpPr txBox="1"/>
          <p:nvPr/>
        </p:nvSpPr>
        <p:spPr>
          <a:xfrm>
            <a:off x="6064469" y="337926"/>
            <a:ext cx="5013434" cy="1107996"/>
          </a:xfrm>
          <a:prstGeom prst="rect">
            <a:avLst/>
          </a:prstGeom>
          <a:noFill/>
        </p:spPr>
        <p:txBody>
          <a:bodyPr wrap="square" rtlCol="0">
            <a:spAutoFit/>
          </a:bodyPr>
          <a:lstStyle/>
          <a:p>
            <a:r>
              <a:rPr lang="en-US" sz="2200" dirty="0">
                <a:solidFill>
                  <a:schemeClr val="bg1"/>
                </a:solidFill>
              </a:rPr>
              <a:t>City of Paducah</a:t>
            </a:r>
          </a:p>
          <a:p>
            <a:r>
              <a:rPr lang="en-US" sz="2200" dirty="0">
                <a:solidFill>
                  <a:schemeClr val="bg1"/>
                </a:solidFill>
              </a:rPr>
              <a:t>$100,000</a:t>
            </a:r>
          </a:p>
          <a:p>
            <a:r>
              <a:rPr lang="en-US" sz="2200" dirty="0">
                <a:solidFill>
                  <a:schemeClr val="bg1"/>
                </a:solidFill>
              </a:rPr>
              <a:t>Perkins Creek Pedestrian Bridge</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4735" y="1786263"/>
            <a:ext cx="6127153" cy="43677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381" y="337926"/>
            <a:ext cx="4363887" cy="58160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A picture containing text, outdoor, sign&#10;&#10;Description automatically generated">
            <a:extLst>
              <a:ext uri="{FF2B5EF4-FFF2-40B4-BE49-F238E27FC236}">
                <a16:creationId xmlns:a16="http://schemas.microsoft.com/office/drawing/2014/main" id="{F253251F-B1E3-4CAD-A5DD-04708BC52E22}"/>
              </a:ext>
            </a:extLst>
          </p:cNvPr>
          <p:cNvPicPr>
            <a:picLocks noChangeAspect="1"/>
          </p:cNvPicPr>
          <p:nvPr/>
        </p:nvPicPr>
        <p:blipFill>
          <a:blip r:embed="rId4">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29890539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8" name="TextBox 7"/>
          <p:cNvSpPr txBox="1"/>
          <p:nvPr/>
        </p:nvSpPr>
        <p:spPr>
          <a:xfrm>
            <a:off x="8513379" y="2432080"/>
            <a:ext cx="2732690" cy="1446550"/>
          </a:xfrm>
          <a:prstGeom prst="rect">
            <a:avLst/>
          </a:prstGeom>
          <a:noFill/>
        </p:spPr>
        <p:txBody>
          <a:bodyPr wrap="square" rtlCol="0">
            <a:spAutoFit/>
          </a:bodyPr>
          <a:lstStyle/>
          <a:p>
            <a:r>
              <a:rPr lang="en-US" sz="2200" dirty="0">
                <a:solidFill>
                  <a:schemeClr val="bg1"/>
                </a:solidFill>
              </a:rPr>
              <a:t>Shelby County </a:t>
            </a:r>
          </a:p>
          <a:p>
            <a:r>
              <a:rPr lang="en-US" sz="2200" dirty="0">
                <a:solidFill>
                  <a:schemeClr val="bg1"/>
                </a:solidFill>
              </a:rPr>
              <a:t>$100,000</a:t>
            </a:r>
          </a:p>
          <a:p>
            <a:r>
              <a:rPr lang="en-US" sz="2200" dirty="0">
                <a:solidFill>
                  <a:schemeClr val="bg1"/>
                </a:solidFill>
              </a:rPr>
              <a:t>Clear Creek Greenway Phase III</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186" y="337926"/>
            <a:ext cx="7513145" cy="56348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A picture containing text, outdoor, sign&#10;&#10;Description automatically generated">
            <a:extLst>
              <a:ext uri="{FF2B5EF4-FFF2-40B4-BE49-F238E27FC236}">
                <a16:creationId xmlns:a16="http://schemas.microsoft.com/office/drawing/2014/main" id="{0B47E83E-18FE-40EE-BF02-9AECAF3DE789}"/>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20705033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3" name="TextBox 2"/>
          <p:cNvSpPr txBox="1"/>
          <p:nvPr/>
        </p:nvSpPr>
        <p:spPr>
          <a:xfrm>
            <a:off x="264822" y="445883"/>
            <a:ext cx="10881359" cy="923330"/>
          </a:xfrm>
          <a:prstGeom prst="rect">
            <a:avLst/>
          </a:prstGeom>
          <a:noFill/>
        </p:spPr>
        <p:txBody>
          <a:bodyPr wrap="square" rtlCol="0">
            <a:spAutoFit/>
          </a:bodyPr>
          <a:lstStyle/>
          <a:p>
            <a:r>
              <a:rPr lang="en-US" sz="5400" dirty="0"/>
              <a:t>Questions?</a:t>
            </a:r>
          </a:p>
        </p:txBody>
      </p:sp>
      <p:pic>
        <p:nvPicPr>
          <p:cNvPr id="7" name="Picture 6" descr="A picture containing text, outdoor, sign&#10;&#10;Description automatically generated">
            <a:extLst>
              <a:ext uri="{FF2B5EF4-FFF2-40B4-BE49-F238E27FC236}">
                <a16:creationId xmlns:a16="http://schemas.microsoft.com/office/drawing/2014/main" id="{15507C3E-CB5E-40D9-BCE3-4F1F04765E35}"/>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pic>
        <p:nvPicPr>
          <p:cNvPr id="2" name="Picture 1"/>
          <p:cNvPicPr>
            <a:picLocks noChangeAspect="1"/>
          </p:cNvPicPr>
          <p:nvPr/>
        </p:nvPicPr>
        <p:blipFill>
          <a:blip r:embed="rId3"/>
          <a:stretch>
            <a:fillRect/>
          </a:stretch>
        </p:blipFill>
        <p:spPr>
          <a:xfrm>
            <a:off x="3571738" y="2241655"/>
            <a:ext cx="4797968" cy="3426249"/>
          </a:xfrm>
          <a:prstGeom prst="rect">
            <a:avLst/>
          </a:prstGeom>
        </p:spPr>
      </p:pic>
    </p:spTree>
    <p:extLst>
      <p:ext uri="{BB962C8B-B14F-4D97-AF65-F5344CB8AC3E}">
        <p14:creationId xmlns:p14="http://schemas.microsoft.com/office/powerpoint/2010/main" val="3784701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3" name="TextBox 2"/>
          <p:cNvSpPr txBox="1"/>
          <p:nvPr/>
        </p:nvSpPr>
        <p:spPr>
          <a:xfrm>
            <a:off x="251506" y="490125"/>
            <a:ext cx="10881359" cy="923330"/>
          </a:xfrm>
          <a:prstGeom prst="rect">
            <a:avLst/>
          </a:prstGeom>
          <a:noFill/>
        </p:spPr>
        <p:txBody>
          <a:bodyPr wrap="square" rtlCol="0">
            <a:spAutoFit/>
          </a:bodyPr>
          <a:lstStyle/>
          <a:p>
            <a:r>
              <a:rPr lang="en-US" sz="5400" dirty="0"/>
              <a:t>LWCF Application Timeline</a:t>
            </a:r>
          </a:p>
        </p:txBody>
      </p:sp>
      <p:sp>
        <p:nvSpPr>
          <p:cNvPr id="7" name="Rectangle 6"/>
          <p:cNvSpPr/>
          <p:nvPr/>
        </p:nvSpPr>
        <p:spPr>
          <a:xfrm>
            <a:off x="80018" y="2062367"/>
            <a:ext cx="2223233" cy="1172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521361" y="2073420"/>
            <a:ext cx="2228903" cy="1172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971669" y="2073420"/>
            <a:ext cx="2212046" cy="1172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433357" y="2073420"/>
            <a:ext cx="2212046" cy="1172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251506" y="2255321"/>
            <a:ext cx="1880291" cy="923330"/>
          </a:xfrm>
          <a:prstGeom prst="rect">
            <a:avLst/>
          </a:prstGeom>
          <a:noFill/>
        </p:spPr>
        <p:txBody>
          <a:bodyPr wrap="square" rtlCol="0">
            <a:spAutoFit/>
          </a:bodyPr>
          <a:lstStyle/>
          <a:p>
            <a:r>
              <a:rPr lang="en-US" dirty="0"/>
              <a:t>Application Cycle</a:t>
            </a:r>
          </a:p>
          <a:p>
            <a:r>
              <a:rPr lang="en-US" dirty="0"/>
              <a:t>January – May</a:t>
            </a:r>
            <a:br>
              <a:rPr lang="en-US" dirty="0"/>
            </a:br>
            <a:r>
              <a:rPr lang="en-US" dirty="0"/>
              <a:t>Year 1</a:t>
            </a:r>
          </a:p>
        </p:txBody>
      </p:sp>
      <p:sp>
        <p:nvSpPr>
          <p:cNvPr id="15" name="TextBox 14"/>
          <p:cNvSpPr txBox="1"/>
          <p:nvPr/>
        </p:nvSpPr>
        <p:spPr>
          <a:xfrm>
            <a:off x="5958127" y="3876260"/>
            <a:ext cx="2266122" cy="646331"/>
          </a:xfrm>
          <a:prstGeom prst="rect">
            <a:avLst/>
          </a:prstGeom>
          <a:noFill/>
        </p:spPr>
        <p:txBody>
          <a:bodyPr wrap="square" rtlCol="0">
            <a:spAutoFit/>
          </a:bodyPr>
          <a:lstStyle/>
          <a:p>
            <a:r>
              <a:rPr lang="en-US" dirty="0"/>
              <a:t>Notification Letters: </a:t>
            </a:r>
          </a:p>
          <a:p>
            <a:r>
              <a:rPr lang="en-US" dirty="0"/>
              <a:t>January – February </a:t>
            </a:r>
          </a:p>
        </p:txBody>
      </p:sp>
      <p:sp>
        <p:nvSpPr>
          <p:cNvPr id="17" name="TextBox 16"/>
          <p:cNvSpPr txBox="1"/>
          <p:nvPr/>
        </p:nvSpPr>
        <p:spPr>
          <a:xfrm>
            <a:off x="7663886" y="2239328"/>
            <a:ext cx="1969547" cy="646331"/>
          </a:xfrm>
          <a:prstGeom prst="rect">
            <a:avLst/>
          </a:prstGeom>
          <a:noFill/>
        </p:spPr>
        <p:txBody>
          <a:bodyPr wrap="square" rtlCol="0">
            <a:spAutoFit/>
          </a:bodyPr>
          <a:lstStyle/>
          <a:p>
            <a:r>
              <a:rPr lang="en-US" dirty="0"/>
              <a:t>Submit to the NPS</a:t>
            </a:r>
          </a:p>
          <a:p>
            <a:r>
              <a:rPr lang="en-US" dirty="0" smtClean="0"/>
              <a:t>April </a:t>
            </a:r>
            <a:r>
              <a:rPr lang="en-US" dirty="0"/>
              <a:t>- December</a:t>
            </a:r>
          </a:p>
        </p:txBody>
      </p:sp>
      <p:sp>
        <p:nvSpPr>
          <p:cNvPr id="19" name="Rectangle 18"/>
          <p:cNvSpPr/>
          <p:nvPr/>
        </p:nvSpPr>
        <p:spPr>
          <a:xfrm>
            <a:off x="9866808" y="2062367"/>
            <a:ext cx="2221040" cy="1172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10119496" y="2255321"/>
            <a:ext cx="1919510" cy="646331"/>
          </a:xfrm>
          <a:prstGeom prst="rect">
            <a:avLst/>
          </a:prstGeom>
          <a:noFill/>
        </p:spPr>
        <p:txBody>
          <a:bodyPr wrap="square" rtlCol="0">
            <a:spAutoFit/>
          </a:bodyPr>
          <a:lstStyle/>
          <a:p>
            <a:r>
              <a:rPr lang="en-US" dirty="0"/>
              <a:t>Notice to Proceed</a:t>
            </a:r>
          </a:p>
          <a:p>
            <a:r>
              <a:rPr lang="en-US" dirty="0" smtClean="0"/>
              <a:t>August +</a:t>
            </a:r>
            <a:endParaRPr lang="en-US" dirty="0"/>
          </a:p>
        </p:txBody>
      </p:sp>
      <p:sp>
        <p:nvSpPr>
          <p:cNvPr id="2" name="Right Arrow 1"/>
          <p:cNvSpPr/>
          <p:nvPr/>
        </p:nvSpPr>
        <p:spPr>
          <a:xfrm>
            <a:off x="2080865" y="2445785"/>
            <a:ext cx="659385" cy="337172"/>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8" name="Right Arrow 17"/>
          <p:cNvSpPr/>
          <p:nvPr/>
        </p:nvSpPr>
        <p:spPr>
          <a:xfrm>
            <a:off x="4639802" y="2459524"/>
            <a:ext cx="659385" cy="337172"/>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0" name="Right Arrow 19"/>
          <p:cNvSpPr/>
          <p:nvPr/>
        </p:nvSpPr>
        <p:spPr>
          <a:xfrm>
            <a:off x="7068998" y="2412505"/>
            <a:ext cx="659385" cy="337172"/>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1" name="Right Arrow 20"/>
          <p:cNvSpPr/>
          <p:nvPr/>
        </p:nvSpPr>
        <p:spPr>
          <a:xfrm>
            <a:off x="9506845" y="2393907"/>
            <a:ext cx="659385" cy="337172"/>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4" name="TextBox 3"/>
          <p:cNvSpPr txBox="1"/>
          <p:nvPr/>
        </p:nvSpPr>
        <p:spPr>
          <a:xfrm>
            <a:off x="0" y="3240737"/>
            <a:ext cx="12192000" cy="3247043"/>
          </a:xfrm>
          <a:prstGeom prst="rect">
            <a:avLst/>
          </a:prstGeom>
          <a:noFill/>
        </p:spPr>
        <p:txBody>
          <a:bodyPr wrap="square" rtlCol="0">
            <a:spAutoFit/>
          </a:bodyPr>
          <a:lstStyle/>
          <a:p>
            <a:endParaRPr lang="en-US" sz="900" dirty="0">
              <a:solidFill>
                <a:schemeClr val="bg1"/>
              </a:solidFill>
              <a:sym typeface="Wingdings" panose="05000000000000000000" pitchFamily="2" charset="2"/>
            </a:endParaRP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It usually takes 1 ½ years from the time you apply to when the project can start construction.</a:t>
            </a:r>
          </a:p>
          <a:p>
            <a:pPr marL="285750" indent="-285750">
              <a:buFont typeface="Wingdings" panose="05000000000000000000" pitchFamily="2" charset="2"/>
              <a:buChar char="v"/>
            </a:pPr>
            <a:r>
              <a:rPr lang="en-US" sz="2200" dirty="0">
                <a:solidFill>
                  <a:schemeClr val="bg1"/>
                </a:solidFill>
                <a:sym typeface="Wingdings" panose="05000000000000000000" pitchFamily="2" charset="2"/>
              </a:rPr>
              <a:t>Notification letters are only </a:t>
            </a:r>
            <a:r>
              <a:rPr lang="en-US" sz="2200" b="1" dirty="0">
                <a:solidFill>
                  <a:schemeClr val="bg1"/>
                </a:solidFill>
                <a:sym typeface="Wingdings" panose="05000000000000000000" pitchFamily="2" charset="2"/>
              </a:rPr>
              <a:t>Preliminary Approval.</a:t>
            </a:r>
          </a:p>
          <a:p>
            <a:pPr lvl="1">
              <a:spcAft>
                <a:spcPts val="1200"/>
              </a:spcAft>
            </a:pPr>
            <a:r>
              <a:rPr lang="en-US" sz="2200" dirty="0">
                <a:solidFill>
                  <a:schemeClr val="bg1"/>
                </a:solidFill>
                <a:sym typeface="Wingdings" panose="05000000000000000000" pitchFamily="2" charset="2"/>
              </a:rPr>
              <a:t>LWCF is a federal grant. All projects must be submitted to and reviewed by the National Park Service before funding is secured. The National Park Service conducts their own environmental and compliance review, which can take up to 3 months. </a:t>
            </a:r>
          </a:p>
          <a:p>
            <a:pPr marL="285750" lvl="1"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NPS only accepts LWCF projects in cycles. Each cycle is open for 30 – 60 days and occurs two to four times a year. Once the cycle closes, we have to wait for the window to re-open to submit more projects. </a:t>
            </a:r>
          </a:p>
        </p:txBody>
      </p:sp>
      <p:pic>
        <p:nvPicPr>
          <p:cNvPr id="22" name="Picture 21" descr="A picture containing text, outdoor, sign&#10;&#10;Description automatically generated">
            <a:extLst>
              <a:ext uri="{FF2B5EF4-FFF2-40B4-BE49-F238E27FC236}">
                <a16:creationId xmlns:a16="http://schemas.microsoft.com/office/drawing/2014/main" id="{5C2329D3-5E86-4E55-8B0D-0069BC2E76D2}"/>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
        <p:nvSpPr>
          <p:cNvPr id="12" name="TextBox 11"/>
          <p:cNvSpPr txBox="1"/>
          <p:nvPr/>
        </p:nvSpPr>
        <p:spPr>
          <a:xfrm>
            <a:off x="2645559" y="2255321"/>
            <a:ext cx="2148569" cy="646331"/>
          </a:xfrm>
          <a:prstGeom prst="rect">
            <a:avLst/>
          </a:prstGeom>
          <a:noFill/>
        </p:spPr>
        <p:txBody>
          <a:bodyPr wrap="square" rtlCol="0">
            <a:spAutoFit/>
          </a:bodyPr>
          <a:lstStyle/>
          <a:p>
            <a:r>
              <a:rPr lang="en-US" dirty="0"/>
              <a:t>Advisory Committee</a:t>
            </a:r>
          </a:p>
          <a:p>
            <a:r>
              <a:rPr lang="en-US" dirty="0" smtClean="0"/>
              <a:t>October</a:t>
            </a:r>
            <a:endParaRPr lang="en-US" dirty="0"/>
          </a:p>
        </p:txBody>
      </p:sp>
      <p:sp>
        <p:nvSpPr>
          <p:cNvPr id="16" name="TextBox 15"/>
          <p:cNvSpPr txBox="1"/>
          <p:nvPr/>
        </p:nvSpPr>
        <p:spPr>
          <a:xfrm>
            <a:off x="5169952" y="2255321"/>
            <a:ext cx="1995397" cy="923330"/>
          </a:xfrm>
          <a:prstGeom prst="rect">
            <a:avLst/>
          </a:prstGeom>
          <a:noFill/>
        </p:spPr>
        <p:txBody>
          <a:bodyPr wrap="square" rtlCol="0">
            <a:spAutoFit/>
          </a:bodyPr>
          <a:lstStyle/>
          <a:p>
            <a:r>
              <a:rPr lang="en-US" dirty="0"/>
              <a:t>Notification Letters </a:t>
            </a:r>
          </a:p>
          <a:p>
            <a:r>
              <a:rPr lang="en-US" dirty="0"/>
              <a:t>January – February</a:t>
            </a:r>
            <a:br>
              <a:rPr lang="en-US" dirty="0"/>
            </a:br>
            <a:r>
              <a:rPr lang="en-US" dirty="0"/>
              <a:t>Year 2 </a:t>
            </a:r>
          </a:p>
        </p:txBody>
      </p:sp>
    </p:spTree>
    <p:extLst>
      <p:ext uri="{BB962C8B-B14F-4D97-AF65-F5344CB8AC3E}">
        <p14:creationId xmlns:p14="http://schemas.microsoft.com/office/powerpoint/2010/main" val="24702886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3" name="TextBox 2"/>
          <p:cNvSpPr txBox="1"/>
          <p:nvPr/>
        </p:nvSpPr>
        <p:spPr>
          <a:xfrm>
            <a:off x="244449" y="489760"/>
            <a:ext cx="10881359" cy="923330"/>
          </a:xfrm>
          <a:prstGeom prst="rect">
            <a:avLst/>
          </a:prstGeom>
          <a:noFill/>
        </p:spPr>
        <p:txBody>
          <a:bodyPr wrap="square" rtlCol="0">
            <a:spAutoFit/>
          </a:bodyPr>
          <a:lstStyle/>
          <a:p>
            <a:r>
              <a:rPr lang="en-US" sz="5400" dirty="0"/>
              <a:t>RTP Application Timeline</a:t>
            </a:r>
          </a:p>
        </p:txBody>
      </p:sp>
      <p:sp>
        <p:nvSpPr>
          <p:cNvPr id="7" name="Rectangle 6"/>
          <p:cNvSpPr/>
          <p:nvPr/>
        </p:nvSpPr>
        <p:spPr>
          <a:xfrm>
            <a:off x="80018" y="2062367"/>
            <a:ext cx="2223233" cy="1172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521361" y="2073420"/>
            <a:ext cx="2228903" cy="1172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971669" y="2073420"/>
            <a:ext cx="2212046" cy="1172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433357" y="2073420"/>
            <a:ext cx="2212046" cy="1172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251506" y="2255321"/>
            <a:ext cx="1880291" cy="923330"/>
          </a:xfrm>
          <a:prstGeom prst="rect">
            <a:avLst/>
          </a:prstGeom>
          <a:noFill/>
        </p:spPr>
        <p:txBody>
          <a:bodyPr wrap="square" rtlCol="0">
            <a:spAutoFit/>
          </a:bodyPr>
          <a:lstStyle/>
          <a:p>
            <a:r>
              <a:rPr lang="en-US" dirty="0"/>
              <a:t>Application Cycle</a:t>
            </a:r>
          </a:p>
          <a:p>
            <a:r>
              <a:rPr lang="en-US" dirty="0"/>
              <a:t>January – May</a:t>
            </a:r>
            <a:br>
              <a:rPr lang="en-US" dirty="0"/>
            </a:br>
            <a:r>
              <a:rPr lang="en-US" dirty="0"/>
              <a:t>Year 1</a:t>
            </a:r>
          </a:p>
        </p:txBody>
      </p:sp>
      <p:sp>
        <p:nvSpPr>
          <p:cNvPr id="15" name="TextBox 14"/>
          <p:cNvSpPr txBox="1"/>
          <p:nvPr/>
        </p:nvSpPr>
        <p:spPr>
          <a:xfrm>
            <a:off x="5958127" y="3876260"/>
            <a:ext cx="2266122" cy="646331"/>
          </a:xfrm>
          <a:prstGeom prst="rect">
            <a:avLst/>
          </a:prstGeom>
          <a:noFill/>
        </p:spPr>
        <p:txBody>
          <a:bodyPr wrap="square" rtlCol="0">
            <a:spAutoFit/>
          </a:bodyPr>
          <a:lstStyle/>
          <a:p>
            <a:r>
              <a:rPr lang="en-US" dirty="0"/>
              <a:t>Notification Letters: </a:t>
            </a:r>
          </a:p>
          <a:p>
            <a:r>
              <a:rPr lang="en-US" dirty="0"/>
              <a:t>January – February </a:t>
            </a:r>
          </a:p>
        </p:txBody>
      </p:sp>
      <p:sp>
        <p:nvSpPr>
          <p:cNvPr id="16" name="TextBox 15"/>
          <p:cNvSpPr txBox="1"/>
          <p:nvPr/>
        </p:nvSpPr>
        <p:spPr>
          <a:xfrm>
            <a:off x="5193403" y="2255321"/>
            <a:ext cx="1995397" cy="923330"/>
          </a:xfrm>
          <a:prstGeom prst="rect">
            <a:avLst/>
          </a:prstGeom>
          <a:noFill/>
        </p:spPr>
        <p:txBody>
          <a:bodyPr wrap="square" rtlCol="0">
            <a:spAutoFit/>
          </a:bodyPr>
          <a:lstStyle/>
          <a:p>
            <a:r>
              <a:rPr lang="en-US" dirty="0"/>
              <a:t>Notification Letters </a:t>
            </a:r>
          </a:p>
          <a:p>
            <a:r>
              <a:rPr lang="en-US" dirty="0"/>
              <a:t>January</a:t>
            </a:r>
            <a:br>
              <a:rPr lang="en-US" dirty="0"/>
            </a:br>
            <a:r>
              <a:rPr lang="en-US" dirty="0"/>
              <a:t>Year 2</a:t>
            </a:r>
          </a:p>
        </p:txBody>
      </p:sp>
      <p:sp>
        <p:nvSpPr>
          <p:cNvPr id="17" name="TextBox 16"/>
          <p:cNvSpPr txBox="1"/>
          <p:nvPr/>
        </p:nvSpPr>
        <p:spPr>
          <a:xfrm>
            <a:off x="7763638" y="2187111"/>
            <a:ext cx="1969547" cy="923330"/>
          </a:xfrm>
          <a:prstGeom prst="rect">
            <a:avLst/>
          </a:prstGeom>
          <a:noFill/>
        </p:spPr>
        <p:txBody>
          <a:bodyPr wrap="square" rtlCol="0">
            <a:spAutoFit/>
          </a:bodyPr>
          <a:lstStyle/>
          <a:p>
            <a:r>
              <a:rPr lang="en-US" dirty="0"/>
              <a:t>Submit to the </a:t>
            </a:r>
            <a:br>
              <a:rPr lang="en-US" dirty="0"/>
            </a:br>
            <a:r>
              <a:rPr lang="en-US" dirty="0"/>
              <a:t>KYTC &amp; FHWA </a:t>
            </a:r>
          </a:p>
          <a:p>
            <a:r>
              <a:rPr lang="en-US" dirty="0"/>
              <a:t>February - March</a:t>
            </a:r>
          </a:p>
        </p:txBody>
      </p:sp>
      <p:sp>
        <p:nvSpPr>
          <p:cNvPr id="19" name="Rectangle 18"/>
          <p:cNvSpPr/>
          <p:nvPr/>
        </p:nvSpPr>
        <p:spPr>
          <a:xfrm>
            <a:off x="9866808" y="2062367"/>
            <a:ext cx="2221040" cy="1172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10119496" y="2255321"/>
            <a:ext cx="1919510" cy="646331"/>
          </a:xfrm>
          <a:prstGeom prst="rect">
            <a:avLst/>
          </a:prstGeom>
          <a:noFill/>
        </p:spPr>
        <p:txBody>
          <a:bodyPr wrap="square" rtlCol="0">
            <a:spAutoFit/>
          </a:bodyPr>
          <a:lstStyle/>
          <a:p>
            <a:r>
              <a:rPr lang="en-US" dirty="0"/>
              <a:t>Notice to Proceed</a:t>
            </a:r>
          </a:p>
          <a:p>
            <a:r>
              <a:rPr lang="en-US" dirty="0"/>
              <a:t>March - April</a:t>
            </a:r>
          </a:p>
        </p:txBody>
      </p:sp>
      <p:sp>
        <p:nvSpPr>
          <p:cNvPr id="2" name="Right Arrow 1"/>
          <p:cNvSpPr/>
          <p:nvPr/>
        </p:nvSpPr>
        <p:spPr>
          <a:xfrm>
            <a:off x="2080865" y="2445785"/>
            <a:ext cx="659385" cy="337172"/>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8" name="Right Arrow 17"/>
          <p:cNvSpPr/>
          <p:nvPr/>
        </p:nvSpPr>
        <p:spPr>
          <a:xfrm>
            <a:off x="4639802" y="2459524"/>
            <a:ext cx="659385" cy="337172"/>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2" name="TextBox 11"/>
          <p:cNvSpPr txBox="1"/>
          <p:nvPr/>
        </p:nvSpPr>
        <p:spPr>
          <a:xfrm>
            <a:off x="2650272" y="2255321"/>
            <a:ext cx="2106285" cy="646331"/>
          </a:xfrm>
          <a:prstGeom prst="rect">
            <a:avLst/>
          </a:prstGeom>
          <a:noFill/>
        </p:spPr>
        <p:txBody>
          <a:bodyPr wrap="square" rtlCol="0">
            <a:spAutoFit/>
          </a:bodyPr>
          <a:lstStyle/>
          <a:p>
            <a:r>
              <a:rPr lang="en-US" dirty="0"/>
              <a:t>Advisory Committee</a:t>
            </a:r>
          </a:p>
          <a:p>
            <a:r>
              <a:rPr lang="en-US" dirty="0"/>
              <a:t>September</a:t>
            </a:r>
          </a:p>
        </p:txBody>
      </p:sp>
      <p:sp>
        <p:nvSpPr>
          <p:cNvPr id="20" name="Right Arrow 19"/>
          <p:cNvSpPr/>
          <p:nvPr/>
        </p:nvSpPr>
        <p:spPr>
          <a:xfrm>
            <a:off x="7068998" y="2412505"/>
            <a:ext cx="659385" cy="337172"/>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1" name="Right Arrow 20"/>
          <p:cNvSpPr/>
          <p:nvPr/>
        </p:nvSpPr>
        <p:spPr>
          <a:xfrm>
            <a:off x="9506845" y="2393907"/>
            <a:ext cx="659385" cy="337172"/>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4" name="TextBox 3"/>
          <p:cNvSpPr txBox="1"/>
          <p:nvPr/>
        </p:nvSpPr>
        <p:spPr>
          <a:xfrm>
            <a:off x="0" y="3229926"/>
            <a:ext cx="12192000" cy="2569934"/>
          </a:xfrm>
          <a:prstGeom prst="rect">
            <a:avLst/>
          </a:prstGeom>
          <a:noFill/>
        </p:spPr>
        <p:txBody>
          <a:bodyPr wrap="square" rtlCol="0">
            <a:spAutoFit/>
          </a:bodyPr>
          <a:lstStyle/>
          <a:p>
            <a:endParaRPr lang="en-US" sz="900" dirty="0">
              <a:solidFill>
                <a:schemeClr val="bg1"/>
              </a:solidFill>
              <a:sym typeface="Wingdings" panose="05000000000000000000" pitchFamily="2" charset="2"/>
            </a:endParaRP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It usually takes a year from the time you apply to when the project can begin. </a:t>
            </a:r>
          </a:p>
          <a:p>
            <a:pPr marL="285750" indent="-285750">
              <a:buFont typeface="Wingdings" panose="05000000000000000000" pitchFamily="2" charset="2"/>
              <a:buChar char="v"/>
            </a:pPr>
            <a:r>
              <a:rPr lang="en-US" sz="2200" dirty="0">
                <a:solidFill>
                  <a:schemeClr val="bg1"/>
                </a:solidFill>
                <a:sym typeface="Wingdings" panose="05000000000000000000" pitchFamily="2" charset="2"/>
              </a:rPr>
              <a:t>Notification letters are only </a:t>
            </a:r>
            <a:r>
              <a:rPr lang="en-US" sz="2200" b="1" dirty="0">
                <a:solidFill>
                  <a:schemeClr val="bg1"/>
                </a:solidFill>
                <a:sym typeface="Wingdings" panose="05000000000000000000" pitchFamily="2" charset="2"/>
              </a:rPr>
              <a:t>Preliminary Approval</a:t>
            </a:r>
          </a:p>
          <a:p>
            <a:pPr lvl="1">
              <a:spcAft>
                <a:spcPts val="1200"/>
              </a:spcAft>
            </a:pPr>
            <a:r>
              <a:rPr lang="en-US" sz="2200" dirty="0">
                <a:solidFill>
                  <a:schemeClr val="bg1"/>
                </a:solidFill>
                <a:sym typeface="Wingdings" panose="05000000000000000000" pitchFamily="2" charset="2"/>
              </a:rPr>
              <a:t>All projects must be reviewed by the KYTC and FHWA before funding is secured. </a:t>
            </a:r>
          </a:p>
          <a:p>
            <a:pPr marL="285750" lvl="1" indent="-285750">
              <a:buFont typeface="Wingdings" panose="05000000000000000000" pitchFamily="2" charset="2"/>
              <a:buChar char="v"/>
            </a:pPr>
            <a:r>
              <a:rPr lang="en-US" sz="2200" dirty="0">
                <a:solidFill>
                  <a:schemeClr val="bg1"/>
                </a:solidFill>
                <a:sym typeface="Wingdings" panose="05000000000000000000" pitchFamily="2" charset="2"/>
              </a:rPr>
              <a:t>There are no application cycles for the RTP. However, projects must be ready to start construction and able to submit a reimbursement request 6 months after grant approval. Failure to do so will put the project on the federal inactive list. </a:t>
            </a:r>
          </a:p>
        </p:txBody>
      </p:sp>
      <p:pic>
        <p:nvPicPr>
          <p:cNvPr id="22" name="Picture 21" descr="A picture containing text, outdoor, sign&#10;&#10;Description automatically generated">
            <a:extLst>
              <a:ext uri="{FF2B5EF4-FFF2-40B4-BE49-F238E27FC236}">
                <a16:creationId xmlns:a16="http://schemas.microsoft.com/office/drawing/2014/main" id="{7BC3346D-DF26-417A-9649-9C413D2BEF4D}"/>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22828460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3" name="TextBox 2"/>
          <p:cNvSpPr txBox="1"/>
          <p:nvPr/>
        </p:nvSpPr>
        <p:spPr>
          <a:xfrm>
            <a:off x="227254" y="485865"/>
            <a:ext cx="10881359" cy="923330"/>
          </a:xfrm>
          <a:prstGeom prst="rect">
            <a:avLst/>
          </a:prstGeom>
          <a:noFill/>
        </p:spPr>
        <p:txBody>
          <a:bodyPr wrap="square" rtlCol="0">
            <a:spAutoFit/>
          </a:bodyPr>
          <a:lstStyle/>
          <a:p>
            <a:r>
              <a:rPr lang="en-US" sz="5400" dirty="0"/>
              <a:t>Application Do’s and Don’ts</a:t>
            </a:r>
          </a:p>
        </p:txBody>
      </p:sp>
      <p:sp>
        <p:nvSpPr>
          <p:cNvPr id="2" name="TextBox 1"/>
          <p:cNvSpPr txBox="1"/>
          <p:nvPr/>
        </p:nvSpPr>
        <p:spPr>
          <a:xfrm>
            <a:off x="12213" y="1895060"/>
            <a:ext cx="12179787" cy="3970318"/>
          </a:xfrm>
          <a:prstGeom prst="rect">
            <a:avLst/>
          </a:prstGeom>
          <a:noFill/>
        </p:spPr>
        <p:txBody>
          <a:bodyPr wrap="square" rtlCol="0">
            <a:spAutoFit/>
          </a:bodyPr>
          <a:lstStyle/>
          <a:p>
            <a:pPr>
              <a:spcAft>
                <a:spcPts val="1200"/>
              </a:spcAft>
            </a:pPr>
            <a:r>
              <a:rPr lang="en-US" sz="2200" dirty="0">
                <a:solidFill>
                  <a:schemeClr val="bg1"/>
                </a:solidFill>
              </a:rPr>
              <a:t>DO!</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Review the scoring criteria for both programs. Ensure each application includes the necessary detail to score well. </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Reach out early with any questions or concerns regarding eligibility. </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For larger projects ($250,000+), develop a multi-phased plan for developing the park. You can submit new applications for each phase of development. </a:t>
            </a:r>
          </a:p>
          <a:p>
            <a:pPr marL="285750" indent="-285750">
              <a:buFont typeface="Wingdings" panose="05000000000000000000" pitchFamily="2" charset="2"/>
              <a:buChar char="v"/>
            </a:pPr>
            <a:r>
              <a:rPr lang="en-US" sz="2200" dirty="0">
                <a:solidFill>
                  <a:schemeClr val="bg1"/>
                </a:solidFill>
                <a:sym typeface="Wingdings" panose="05000000000000000000" pitchFamily="2" charset="2"/>
              </a:rPr>
              <a:t>Start the SHPO and USFW consultation early! Their review is important to the validity of your application, and both can take 30+ days to compete. </a:t>
            </a:r>
          </a:p>
          <a:p>
            <a:pPr marL="285750" indent="-285750">
              <a:buFont typeface="Wingdings" panose="05000000000000000000" pitchFamily="2" charset="2"/>
              <a:buChar char="v"/>
            </a:pPr>
            <a:endParaRPr lang="en-US" dirty="0">
              <a:solidFill>
                <a:schemeClr val="bg1"/>
              </a:solidFill>
              <a:sym typeface="Wingdings" panose="05000000000000000000" pitchFamily="2" charset="2"/>
            </a:endParaRPr>
          </a:p>
          <a:p>
            <a:pPr marL="285750" indent="-285750">
              <a:buFont typeface="Wingdings" panose="05000000000000000000" pitchFamily="2" charset="2"/>
              <a:buChar char="v"/>
            </a:pPr>
            <a:endParaRPr lang="en-US" dirty="0">
              <a:solidFill>
                <a:schemeClr val="bg1"/>
              </a:solidFill>
            </a:endParaRPr>
          </a:p>
        </p:txBody>
      </p:sp>
      <p:pic>
        <p:nvPicPr>
          <p:cNvPr id="7" name="Picture 6" descr="A picture containing text, outdoor, sign&#10;&#10;Description automatically generated">
            <a:extLst>
              <a:ext uri="{FF2B5EF4-FFF2-40B4-BE49-F238E27FC236}">
                <a16:creationId xmlns:a16="http://schemas.microsoft.com/office/drawing/2014/main" id="{45D96814-6AAA-4DE5-842B-1612C7E3179E}"/>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35316622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3" name="TextBox 2"/>
          <p:cNvSpPr txBox="1"/>
          <p:nvPr/>
        </p:nvSpPr>
        <p:spPr>
          <a:xfrm>
            <a:off x="204008" y="485865"/>
            <a:ext cx="10881359" cy="923330"/>
          </a:xfrm>
          <a:prstGeom prst="rect">
            <a:avLst/>
          </a:prstGeom>
          <a:noFill/>
        </p:spPr>
        <p:txBody>
          <a:bodyPr wrap="square" rtlCol="0">
            <a:spAutoFit/>
          </a:bodyPr>
          <a:lstStyle/>
          <a:p>
            <a:r>
              <a:rPr lang="en-US" sz="5400" dirty="0"/>
              <a:t>Application Do’s and Don’ts</a:t>
            </a:r>
          </a:p>
        </p:txBody>
      </p:sp>
      <p:sp>
        <p:nvSpPr>
          <p:cNvPr id="2" name="TextBox 1"/>
          <p:cNvSpPr txBox="1"/>
          <p:nvPr/>
        </p:nvSpPr>
        <p:spPr>
          <a:xfrm>
            <a:off x="0" y="1895060"/>
            <a:ext cx="12192000" cy="4739759"/>
          </a:xfrm>
          <a:prstGeom prst="rect">
            <a:avLst/>
          </a:prstGeom>
          <a:noFill/>
        </p:spPr>
        <p:txBody>
          <a:bodyPr wrap="square" rtlCol="0">
            <a:spAutoFit/>
          </a:bodyPr>
          <a:lstStyle/>
          <a:p>
            <a:pPr>
              <a:spcAft>
                <a:spcPts val="1200"/>
              </a:spcAft>
            </a:pPr>
            <a:r>
              <a:rPr lang="en-US" sz="2200" dirty="0">
                <a:solidFill>
                  <a:schemeClr val="bg1"/>
                </a:solidFill>
              </a:rPr>
              <a:t>DON’T!</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Submit an incomplete application. Applications must be complete before the federal review process can begin. Each application includes a list of needed attachments. Ensure all the information has been gathered and submitted.</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Add details regarding projects happening simultaneously. Only highlight specifically what grant funding will be used for on the site plan and detailed budget. </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Occur ANY costs associated with the project. Projects can only begin once federal approval has been achieved. Any expenses that occurred before grant approval cannot be reimbursed and puts the project in jeopardy. </a:t>
            </a:r>
          </a:p>
          <a:p>
            <a:pPr marL="285750" indent="-285750">
              <a:spcAft>
                <a:spcPts val="1200"/>
              </a:spcAft>
              <a:buFont typeface="Wingdings" panose="05000000000000000000" pitchFamily="2" charset="2"/>
              <a:buChar char="v"/>
            </a:pPr>
            <a:endParaRPr lang="en-US" dirty="0">
              <a:solidFill>
                <a:schemeClr val="bg1"/>
              </a:solidFill>
              <a:sym typeface="Wingdings" panose="05000000000000000000" pitchFamily="2" charset="2"/>
            </a:endParaRPr>
          </a:p>
          <a:p>
            <a:pPr marL="285750" indent="-285750">
              <a:buFont typeface="Wingdings" panose="05000000000000000000" pitchFamily="2" charset="2"/>
              <a:buChar char="v"/>
            </a:pPr>
            <a:endParaRPr lang="en-US" dirty="0">
              <a:solidFill>
                <a:schemeClr val="bg1"/>
              </a:solidFill>
              <a:sym typeface="Wingdings" panose="05000000000000000000" pitchFamily="2" charset="2"/>
            </a:endParaRPr>
          </a:p>
          <a:p>
            <a:pPr marL="285750" indent="-285750">
              <a:buFont typeface="Wingdings" panose="05000000000000000000" pitchFamily="2" charset="2"/>
              <a:buChar char="v"/>
            </a:pPr>
            <a:endParaRPr lang="en-US" dirty="0">
              <a:solidFill>
                <a:schemeClr val="bg1"/>
              </a:solidFill>
            </a:endParaRPr>
          </a:p>
        </p:txBody>
      </p:sp>
      <p:pic>
        <p:nvPicPr>
          <p:cNvPr id="7" name="Picture 6" descr="A picture containing text, outdoor, sign&#10;&#10;Description automatically generated">
            <a:extLst>
              <a:ext uri="{FF2B5EF4-FFF2-40B4-BE49-F238E27FC236}">
                <a16:creationId xmlns:a16="http://schemas.microsoft.com/office/drawing/2014/main" id="{4258E926-0445-4F8F-A3C8-10876BCBE12A}"/>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28820497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3" name="TextBox 2"/>
          <p:cNvSpPr txBox="1"/>
          <p:nvPr/>
        </p:nvSpPr>
        <p:spPr>
          <a:xfrm>
            <a:off x="173011" y="485865"/>
            <a:ext cx="10881359" cy="923330"/>
          </a:xfrm>
          <a:prstGeom prst="rect">
            <a:avLst/>
          </a:prstGeom>
          <a:noFill/>
        </p:spPr>
        <p:txBody>
          <a:bodyPr wrap="square" rtlCol="0">
            <a:spAutoFit/>
          </a:bodyPr>
          <a:lstStyle/>
          <a:p>
            <a:r>
              <a:rPr lang="en-US" sz="5400" dirty="0"/>
              <a:t>LWCF Application Scoring Criteria </a:t>
            </a:r>
          </a:p>
        </p:txBody>
      </p:sp>
      <p:sp>
        <p:nvSpPr>
          <p:cNvPr id="2" name="TextBox 1"/>
          <p:cNvSpPr txBox="1"/>
          <p:nvPr/>
        </p:nvSpPr>
        <p:spPr>
          <a:xfrm>
            <a:off x="0" y="1895060"/>
            <a:ext cx="12192000" cy="5539978"/>
          </a:xfrm>
          <a:prstGeom prst="rect">
            <a:avLst/>
          </a:prstGeom>
          <a:noFill/>
        </p:spPr>
        <p:txBody>
          <a:bodyPr wrap="square" rtlCol="0">
            <a:spAutoFit/>
          </a:bodyPr>
          <a:lstStyle/>
          <a:p>
            <a:endParaRPr lang="en-US" sz="1100" dirty="0">
              <a:solidFill>
                <a:schemeClr val="bg1"/>
              </a:solidFill>
            </a:endParaRPr>
          </a:p>
          <a:p>
            <a:pPr>
              <a:spcAft>
                <a:spcPts val="1200"/>
              </a:spcAft>
            </a:pPr>
            <a:r>
              <a:rPr lang="en-US" sz="2200" dirty="0">
                <a:solidFill>
                  <a:schemeClr val="bg1"/>
                </a:solidFill>
              </a:rPr>
              <a:t>1. Applicant’s administration of previous LWCF grants. 0 – 25 pts </a:t>
            </a:r>
          </a:p>
          <a:p>
            <a:pPr>
              <a:spcAft>
                <a:spcPts val="1200"/>
              </a:spcAft>
            </a:pPr>
            <a:r>
              <a:rPr lang="en-US" sz="2200" dirty="0">
                <a:solidFill>
                  <a:schemeClr val="bg1"/>
                </a:solidFill>
                <a:sym typeface="Wingdings" panose="05000000000000000000" pitchFamily="2" charset="2"/>
              </a:rPr>
              <a:t>2. Project facility is located at a site which can be effectively used by user population. 0 – 15 pts </a:t>
            </a:r>
          </a:p>
          <a:p>
            <a:pPr>
              <a:spcAft>
                <a:spcPts val="1200"/>
              </a:spcAft>
            </a:pPr>
            <a:r>
              <a:rPr lang="en-US" sz="2200" dirty="0">
                <a:solidFill>
                  <a:schemeClr val="bg1"/>
                </a:solidFill>
                <a:sym typeface="Wingdings" panose="05000000000000000000" pitchFamily="2" charset="2"/>
              </a:rPr>
              <a:t>3. At least 50% of the grant request is directly attributable to the primary recreation facility being          developed or renovated. 0 or 10 pts </a:t>
            </a:r>
          </a:p>
          <a:p>
            <a:pPr>
              <a:spcAft>
                <a:spcPts val="1200"/>
              </a:spcAft>
            </a:pPr>
            <a:r>
              <a:rPr lang="en-US" sz="2200" dirty="0">
                <a:solidFill>
                  <a:schemeClr val="bg1"/>
                </a:solidFill>
                <a:sym typeface="Wingdings" panose="05000000000000000000" pitchFamily="2" charset="2"/>
              </a:rPr>
              <a:t>4. Applicant has the capability to operate and maintain the project once completed. 5 – 25 pts</a:t>
            </a:r>
          </a:p>
          <a:p>
            <a:pPr>
              <a:spcAft>
                <a:spcPts val="1200"/>
              </a:spcAft>
            </a:pPr>
            <a:r>
              <a:rPr lang="en-US" sz="2200" dirty="0">
                <a:solidFill>
                  <a:schemeClr val="bg1"/>
                </a:solidFill>
                <a:sym typeface="Wingdings" panose="05000000000000000000" pitchFamily="2" charset="2"/>
              </a:rPr>
              <a:t>5. Applicant currently has an open LWCF project. 0 or 10 pts </a:t>
            </a:r>
          </a:p>
          <a:p>
            <a:pPr>
              <a:spcAft>
                <a:spcPts val="1200"/>
              </a:spcAft>
            </a:pPr>
            <a:r>
              <a:rPr lang="en-US" sz="2200" dirty="0">
                <a:solidFill>
                  <a:schemeClr val="bg1"/>
                </a:solidFill>
                <a:sym typeface="Wingdings" panose="05000000000000000000" pitchFamily="2" charset="2"/>
              </a:rPr>
              <a:t>6. Project provides and/or improves outdoor recreation by persons with disabilities, older citizens, economically disadvantaged, and other special population groups. 0 – 10 pts </a:t>
            </a:r>
          </a:p>
          <a:p>
            <a:pPr>
              <a:spcAft>
                <a:spcPts val="1200"/>
              </a:spcAft>
            </a:pPr>
            <a:r>
              <a:rPr lang="en-US" sz="2200" dirty="0">
                <a:solidFill>
                  <a:schemeClr val="bg1"/>
                </a:solidFill>
                <a:sym typeface="Wingdings" panose="05000000000000000000" pitchFamily="2" charset="2"/>
              </a:rPr>
              <a:t>7. Project aligns with the Statewide Outdoor Recreation Plan (SCORP) goals. 0 – 30 pts </a:t>
            </a:r>
          </a:p>
          <a:p>
            <a:pPr marL="285750" indent="-285750">
              <a:spcAft>
                <a:spcPts val="1200"/>
              </a:spcAft>
              <a:buFont typeface="Wingdings" panose="05000000000000000000" pitchFamily="2" charset="2"/>
              <a:buChar char="v"/>
            </a:pPr>
            <a:endParaRPr lang="en-US" dirty="0">
              <a:solidFill>
                <a:schemeClr val="bg1"/>
              </a:solidFill>
              <a:sym typeface="Wingdings" panose="05000000000000000000" pitchFamily="2" charset="2"/>
            </a:endParaRPr>
          </a:p>
          <a:p>
            <a:pPr marL="285750" indent="-285750">
              <a:buFont typeface="Wingdings" panose="05000000000000000000" pitchFamily="2" charset="2"/>
              <a:buChar char="v"/>
            </a:pPr>
            <a:endParaRPr lang="en-US" dirty="0">
              <a:solidFill>
                <a:schemeClr val="bg1"/>
              </a:solidFill>
              <a:sym typeface="Wingdings" panose="05000000000000000000" pitchFamily="2" charset="2"/>
            </a:endParaRPr>
          </a:p>
          <a:p>
            <a:pPr marL="285750" indent="-285750">
              <a:buFont typeface="Wingdings" panose="05000000000000000000" pitchFamily="2" charset="2"/>
              <a:buChar char="v"/>
            </a:pPr>
            <a:endParaRPr lang="en-US" dirty="0">
              <a:solidFill>
                <a:schemeClr val="bg1"/>
              </a:solidFill>
            </a:endParaRPr>
          </a:p>
        </p:txBody>
      </p:sp>
      <p:pic>
        <p:nvPicPr>
          <p:cNvPr id="7" name="Picture 6" descr="A picture containing text, outdoor, sign&#10;&#10;Description automatically generated">
            <a:extLst>
              <a:ext uri="{FF2B5EF4-FFF2-40B4-BE49-F238E27FC236}">
                <a16:creationId xmlns:a16="http://schemas.microsoft.com/office/drawing/2014/main" id="{4258E926-0445-4F8F-A3C8-10876BCBE12A}"/>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4002272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2" name="TextBox 1"/>
          <p:cNvSpPr txBox="1"/>
          <p:nvPr/>
        </p:nvSpPr>
        <p:spPr>
          <a:xfrm>
            <a:off x="0" y="1895060"/>
            <a:ext cx="12192000" cy="3447098"/>
          </a:xfrm>
          <a:prstGeom prst="rect">
            <a:avLst/>
          </a:prstGeom>
          <a:noFill/>
        </p:spPr>
        <p:txBody>
          <a:bodyPr wrap="square" rtlCol="0">
            <a:spAutoFit/>
          </a:bodyPr>
          <a:lstStyle/>
          <a:p>
            <a:endParaRPr lang="en-US" sz="2200" dirty="0">
              <a:solidFill>
                <a:schemeClr val="bg1"/>
              </a:solidFill>
              <a:sym typeface="Wingdings" panose="05000000000000000000" pitchFamily="2" charset="2"/>
            </a:endParaRP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In 1964, Congress established the Land and Water Conservation Fund thanks to the passage of the LWCF Act. </a:t>
            </a:r>
          </a:p>
          <a:p>
            <a:pPr marL="285750" indent="-285750">
              <a:buFont typeface="Wingdings" panose="05000000000000000000" pitchFamily="2" charset="2"/>
              <a:buChar char="v"/>
            </a:pPr>
            <a:r>
              <a:rPr lang="en-US" sz="2200" dirty="0">
                <a:solidFill>
                  <a:schemeClr val="bg1"/>
                </a:solidFill>
                <a:sym typeface="Wingdings" panose="05000000000000000000" pitchFamily="2" charset="2"/>
              </a:rPr>
              <a:t>Zero taxpayer dollars are used to invest in the LWCF. The primary source of revenue is from federal oil and gas leases on the Outer Continental Shelf. </a:t>
            </a:r>
          </a:p>
          <a:p>
            <a:pPr marL="285750" indent="-285750">
              <a:lnSpc>
                <a:spcPct val="200000"/>
              </a:lnSpc>
              <a:spcAft>
                <a:spcPts val="1200"/>
              </a:spcAft>
              <a:buFont typeface="Wingdings" panose="05000000000000000000" pitchFamily="2" charset="2"/>
              <a:buChar char="v"/>
            </a:pPr>
            <a:r>
              <a:rPr lang="en-US" sz="2200" dirty="0">
                <a:solidFill>
                  <a:schemeClr val="bg1"/>
                </a:solidFill>
                <a:sym typeface="Wingdings" panose="05000000000000000000" pitchFamily="2" charset="2"/>
              </a:rPr>
              <a:t>The LWCF program is administered by the Department of the Interior, National Park Service. </a:t>
            </a:r>
          </a:p>
          <a:p>
            <a:pPr marL="285750" indent="-285750">
              <a:buFont typeface="Wingdings" panose="05000000000000000000" pitchFamily="2" charset="2"/>
              <a:buChar char="v"/>
            </a:pPr>
            <a:r>
              <a:rPr lang="en-US" sz="2200" dirty="0">
                <a:solidFill>
                  <a:schemeClr val="bg1"/>
                </a:solidFill>
                <a:sym typeface="Wingdings" panose="05000000000000000000" pitchFamily="2" charset="2"/>
              </a:rPr>
              <a:t>On August 4, 2020, the Great American Outdoor Act went into effect, and the LWCF became permanently fully funded at $900 million every year.</a:t>
            </a:r>
          </a:p>
        </p:txBody>
      </p:sp>
      <p:sp>
        <p:nvSpPr>
          <p:cNvPr id="3" name="TextBox 2"/>
          <p:cNvSpPr txBox="1"/>
          <p:nvPr/>
        </p:nvSpPr>
        <p:spPr>
          <a:xfrm>
            <a:off x="220020" y="485865"/>
            <a:ext cx="10881359" cy="923330"/>
          </a:xfrm>
          <a:prstGeom prst="rect">
            <a:avLst/>
          </a:prstGeom>
          <a:noFill/>
        </p:spPr>
        <p:txBody>
          <a:bodyPr wrap="square" rtlCol="0">
            <a:spAutoFit/>
          </a:bodyPr>
          <a:lstStyle/>
          <a:p>
            <a:r>
              <a:rPr lang="en-US" sz="5400" dirty="0"/>
              <a:t>LWCF Fun Facts</a:t>
            </a:r>
          </a:p>
        </p:txBody>
      </p:sp>
      <p:pic>
        <p:nvPicPr>
          <p:cNvPr id="7" name="Picture 6" descr="A picture containing text, outdoor, sign&#10;&#10;Description automatically generated">
            <a:extLst>
              <a:ext uri="{FF2B5EF4-FFF2-40B4-BE49-F238E27FC236}">
                <a16:creationId xmlns:a16="http://schemas.microsoft.com/office/drawing/2014/main" id="{63485BC5-4915-4D07-9C7B-3882B242B539}"/>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24882922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3" name="TextBox 2"/>
          <p:cNvSpPr txBox="1"/>
          <p:nvPr/>
        </p:nvSpPr>
        <p:spPr>
          <a:xfrm>
            <a:off x="242753" y="485865"/>
            <a:ext cx="10881359" cy="923330"/>
          </a:xfrm>
          <a:prstGeom prst="rect">
            <a:avLst/>
          </a:prstGeom>
          <a:noFill/>
        </p:spPr>
        <p:txBody>
          <a:bodyPr wrap="square" rtlCol="0">
            <a:spAutoFit/>
          </a:bodyPr>
          <a:lstStyle/>
          <a:p>
            <a:r>
              <a:rPr lang="en-US" sz="5400" dirty="0" smtClean="0"/>
              <a:t>SCORP </a:t>
            </a:r>
            <a:r>
              <a:rPr lang="en-US" sz="5400" dirty="0"/>
              <a:t>Goals</a:t>
            </a:r>
          </a:p>
        </p:txBody>
      </p:sp>
      <p:sp>
        <p:nvSpPr>
          <p:cNvPr id="2" name="TextBox 1"/>
          <p:cNvSpPr txBox="1"/>
          <p:nvPr/>
        </p:nvSpPr>
        <p:spPr>
          <a:xfrm>
            <a:off x="0" y="1895060"/>
            <a:ext cx="10484603" cy="3585597"/>
          </a:xfrm>
          <a:prstGeom prst="rect">
            <a:avLst/>
          </a:prstGeom>
          <a:noFill/>
        </p:spPr>
        <p:txBody>
          <a:bodyPr wrap="square" rtlCol="0">
            <a:spAutoFit/>
          </a:bodyPr>
          <a:lstStyle/>
          <a:p>
            <a:endParaRPr lang="en-US" sz="1100" dirty="0" smtClean="0">
              <a:solidFill>
                <a:schemeClr val="bg1"/>
              </a:solidFill>
            </a:endParaRPr>
          </a:p>
          <a:p>
            <a:pPr>
              <a:spcAft>
                <a:spcPts val="1200"/>
              </a:spcAft>
            </a:pPr>
            <a:r>
              <a:rPr lang="en-US" sz="2200" dirty="0" smtClean="0">
                <a:solidFill>
                  <a:schemeClr val="bg1"/>
                </a:solidFill>
              </a:rPr>
              <a:t>1</a:t>
            </a:r>
            <a:r>
              <a:rPr lang="en-US" sz="2200" dirty="0">
                <a:solidFill>
                  <a:schemeClr val="bg1"/>
                </a:solidFill>
              </a:rPr>
              <a:t>: Expand and improve the quantity and variety of outdoor recreation opportunities, with emphasis on areas and population segments where these are most lacking.</a:t>
            </a:r>
          </a:p>
          <a:p>
            <a:pPr>
              <a:spcAft>
                <a:spcPts val="1200"/>
              </a:spcAft>
            </a:pPr>
            <a:r>
              <a:rPr lang="en-US" sz="2200" dirty="0">
                <a:solidFill>
                  <a:schemeClr val="bg1"/>
                </a:solidFill>
                <a:sym typeface="Wingdings" panose="05000000000000000000" pitchFamily="2" charset="2"/>
              </a:rPr>
              <a:t>2: Develop and promote recreational opportunities associated with tourism. </a:t>
            </a:r>
          </a:p>
          <a:p>
            <a:pPr>
              <a:spcAft>
                <a:spcPts val="1200"/>
              </a:spcAft>
            </a:pPr>
            <a:r>
              <a:rPr lang="en-US" sz="2200" dirty="0">
                <a:solidFill>
                  <a:schemeClr val="bg1"/>
                </a:solidFill>
                <a:sym typeface="Wingdings" panose="05000000000000000000" pitchFamily="2" charset="2"/>
              </a:rPr>
              <a:t>3: Implement an integrated strategy of trail development utilizing the funding resources of the RTP, LWCF, etc. </a:t>
            </a:r>
          </a:p>
          <a:p>
            <a:pPr>
              <a:spcAft>
                <a:spcPts val="1200"/>
              </a:spcAft>
            </a:pPr>
            <a:r>
              <a:rPr lang="en-US" sz="2200" dirty="0">
                <a:solidFill>
                  <a:schemeClr val="bg1"/>
                </a:solidFill>
                <a:sym typeface="Wingdings" panose="05000000000000000000" pitchFamily="2" charset="2"/>
              </a:rPr>
              <a:t>4: Facilitate the public’s awareness of KY’s outdoor recreation resources and promote the social and health benefits of their use. </a:t>
            </a:r>
          </a:p>
          <a:p>
            <a:pPr>
              <a:spcAft>
                <a:spcPts val="1200"/>
              </a:spcAft>
            </a:pPr>
            <a:r>
              <a:rPr lang="en-US" sz="2200" dirty="0">
                <a:solidFill>
                  <a:schemeClr val="bg1"/>
                </a:solidFill>
                <a:sym typeface="Wingdings" panose="05000000000000000000" pitchFamily="2" charset="2"/>
              </a:rPr>
              <a:t>5: Preserve the state’s natural, environmental, historical, and cultural assets. </a:t>
            </a:r>
          </a:p>
        </p:txBody>
      </p:sp>
      <p:pic>
        <p:nvPicPr>
          <p:cNvPr id="6" name="Picture 5" descr="A picture containing text, outdoor, sign&#10;&#10;Description automatically generated">
            <a:extLst>
              <a:ext uri="{FF2B5EF4-FFF2-40B4-BE49-F238E27FC236}">
                <a16:creationId xmlns:a16="http://schemas.microsoft.com/office/drawing/2014/main" id="{4258E926-0445-4F8F-A3C8-10876BCBE12A}"/>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11492450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3" name="TextBox 2"/>
          <p:cNvSpPr txBox="1"/>
          <p:nvPr/>
        </p:nvSpPr>
        <p:spPr>
          <a:xfrm>
            <a:off x="242753" y="485865"/>
            <a:ext cx="10881359" cy="923330"/>
          </a:xfrm>
          <a:prstGeom prst="rect">
            <a:avLst/>
          </a:prstGeom>
          <a:noFill/>
        </p:spPr>
        <p:txBody>
          <a:bodyPr wrap="square" rtlCol="0">
            <a:spAutoFit/>
          </a:bodyPr>
          <a:lstStyle/>
          <a:p>
            <a:r>
              <a:rPr lang="en-US" sz="5400" dirty="0" smtClean="0"/>
              <a:t>SCORP </a:t>
            </a:r>
            <a:r>
              <a:rPr lang="en-US" sz="5400" dirty="0"/>
              <a:t>Goals Continued</a:t>
            </a:r>
          </a:p>
        </p:txBody>
      </p:sp>
      <p:sp>
        <p:nvSpPr>
          <p:cNvPr id="2" name="TextBox 1"/>
          <p:cNvSpPr txBox="1"/>
          <p:nvPr/>
        </p:nvSpPr>
        <p:spPr>
          <a:xfrm>
            <a:off x="0" y="1895060"/>
            <a:ext cx="11453247" cy="3585597"/>
          </a:xfrm>
          <a:prstGeom prst="rect">
            <a:avLst/>
          </a:prstGeom>
          <a:noFill/>
        </p:spPr>
        <p:txBody>
          <a:bodyPr wrap="square" rtlCol="0">
            <a:spAutoFit/>
          </a:bodyPr>
          <a:lstStyle/>
          <a:p>
            <a:endParaRPr lang="en-US" sz="1100" dirty="0" smtClean="0">
              <a:solidFill>
                <a:schemeClr val="bg1"/>
              </a:solidFill>
              <a:sym typeface="Wingdings" panose="05000000000000000000" pitchFamily="2" charset="2"/>
            </a:endParaRPr>
          </a:p>
          <a:p>
            <a:pPr>
              <a:spcAft>
                <a:spcPts val="1200"/>
              </a:spcAft>
            </a:pPr>
            <a:r>
              <a:rPr lang="en-US" sz="2200" dirty="0" smtClean="0">
                <a:solidFill>
                  <a:schemeClr val="bg1"/>
                </a:solidFill>
                <a:sym typeface="Wingdings" panose="05000000000000000000" pitchFamily="2" charset="2"/>
              </a:rPr>
              <a:t>6</a:t>
            </a:r>
            <a:r>
              <a:rPr lang="en-US" sz="2200" dirty="0">
                <a:solidFill>
                  <a:schemeClr val="bg1"/>
                </a:solidFill>
                <a:sym typeface="Wingdings" panose="05000000000000000000" pitchFamily="2" charset="2"/>
              </a:rPr>
              <a:t>: Establish and maintain a strong element of public participation.</a:t>
            </a:r>
          </a:p>
          <a:p>
            <a:pPr>
              <a:spcAft>
                <a:spcPts val="1200"/>
              </a:spcAft>
            </a:pPr>
            <a:r>
              <a:rPr lang="en-US" sz="2200" dirty="0">
                <a:solidFill>
                  <a:schemeClr val="bg1"/>
                </a:solidFill>
                <a:sym typeface="Wingdings" panose="05000000000000000000" pitchFamily="2" charset="2"/>
              </a:rPr>
              <a:t>7. Increase and promote coordination among various federal, state, local, and private agencies responsible for outdoor recreation facilities. </a:t>
            </a:r>
          </a:p>
          <a:p>
            <a:pPr>
              <a:spcAft>
                <a:spcPts val="1200"/>
              </a:spcAft>
            </a:pPr>
            <a:r>
              <a:rPr lang="en-US" sz="2200" dirty="0">
                <a:solidFill>
                  <a:schemeClr val="bg1"/>
                </a:solidFill>
                <a:sym typeface="Wingdings" panose="05000000000000000000" pitchFamily="2" charset="2"/>
              </a:rPr>
              <a:t>8. Make the most efficient use of existing recreational facilities and resources. </a:t>
            </a:r>
          </a:p>
          <a:p>
            <a:pPr>
              <a:spcAft>
                <a:spcPts val="1200"/>
              </a:spcAft>
            </a:pPr>
            <a:r>
              <a:rPr lang="en-US" sz="2200" dirty="0">
                <a:solidFill>
                  <a:schemeClr val="bg1"/>
                </a:solidFill>
                <a:sym typeface="Wingdings" panose="05000000000000000000" pitchFamily="2" charset="2"/>
              </a:rPr>
              <a:t>9. Fully exploit all existing funding resources for recreation and seek to develop other funding possibilities. </a:t>
            </a:r>
          </a:p>
          <a:p>
            <a:pPr>
              <a:spcAft>
                <a:spcPts val="1200"/>
              </a:spcAft>
            </a:pPr>
            <a:r>
              <a:rPr lang="en-US" sz="2200" dirty="0">
                <a:solidFill>
                  <a:schemeClr val="bg1"/>
                </a:solidFill>
                <a:sym typeface="Wingdings" panose="05000000000000000000" pitchFamily="2" charset="2"/>
              </a:rPr>
              <a:t>10. Promote the use of SCORP as a planning tool and the implementation of its identified objectives. </a:t>
            </a:r>
            <a:endParaRPr lang="en-US" sz="2200" dirty="0">
              <a:solidFill>
                <a:schemeClr val="bg1"/>
              </a:solidFill>
            </a:endParaRPr>
          </a:p>
        </p:txBody>
      </p:sp>
      <p:pic>
        <p:nvPicPr>
          <p:cNvPr id="6" name="Picture 5" descr="A picture containing text, outdoor, sign&#10;&#10;Description automatically generated">
            <a:extLst>
              <a:ext uri="{FF2B5EF4-FFF2-40B4-BE49-F238E27FC236}">
                <a16:creationId xmlns:a16="http://schemas.microsoft.com/office/drawing/2014/main" id="{4258E926-0445-4F8F-A3C8-10876BCBE12A}"/>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16936558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3" name="TextBox 2"/>
          <p:cNvSpPr txBox="1"/>
          <p:nvPr/>
        </p:nvSpPr>
        <p:spPr>
          <a:xfrm>
            <a:off x="204007" y="485865"/>
            <a:ext cx="10881359" cy="923330"/>
          </a:xfrm>
          <a:prstGeom prst="rect">
            <a:avLst/>
          </a:prstGeom>
          <a:noFill/>
        </p:spPr>
        <p:txBody>
          <a:bodyPr wrap="square" rtlCol="0">
            <a:spAutoFit/>
          </a:bodyPr>
          <a:lstStyle/>
          <a:p>
            <a:r>
              <a:rPr lang="en-US" sz="5400" dirty="0"/>
              <a:t>RTP Application Scoring Criteria </a:t>
            </a:r>
          </a:p>
        </p:txBody>
      </p:sp>
      <p:sp>
        <p:nvSpPr>
          <p:cNvPr id="2" name="TextBox 1"/>
          <p:cNvSpPr txBox="1"/>
          <p:nvPr/>
        </p:nvSpPr>
        <p:spPr>
          <a:xfrm>
            <a:off x="0" y="1895060"/>
            <a:ext cx="10554346" cy="3893374"/>
          </a:xfrm>
          <a:prstGeom prst="rect">
            <a:avLst/>
          </a:prstGeom>
          <a:noFill/>
        </p:spPr>
        <p:txBody>
          <a:bodyPr wrap="square" rtlCol="0">
            <a:spAutoFit/>
          </a:bodyPr>
          <a:lstStyle/>
          <a:p>
            <a:endParaRPr lang="en-US" sz="1100" dirty="0" smtClean="0">
              <a:solidFill>
                <a:schemeClr val="bg1"/>
              </a:solidFill>
              <a:sym typeface="Wingdings" panose="05000000000000000000" pitchFamily="2" charset="2"/>
            </a:endParaRPr>
          </a:p>
          <a:p>
            <a:pPr>
              <a:spcAft>
                <a:spcPts val="1200"/>
              </a:spcAft>
            </a:pPr>
            <a:r>
              <a:rPr lang="en-US" sz="2200" dirty="0" smtClean="0">
                <a:solidFill>
                  <a:schemeClr val="bg1"/>
                </a:solidFill>
                <a:sym typeface="Wingdings" panose="05000000000000000000" pitchFamily="2" charset="2"/>
              </a:rPr>
              <a:t>1</a:t>
            </a:r>
            <a:r>
              <a:rPr lang="en-US" sz="2200" dirty="0">
                <a:solidFill>
                  <a:schemeClr val="bg1"/>
                </a:solidFill>
                <a:sym typeface="Wingdings" panose="05000000000000000000" pitchFamily="2" charset="2"/>
              </a:rPr>
              <a:t>. The length of recreational trail developed and/or improved by the proposed project. 4 – 15 pts</a:t>
            </a:r>
          </a:p>
          <a:p>
            <a:pPr>
              <a:spcAft>
                <a:spcPts val="1200"/>
              </a:spcAft>
            </a:pPr>
            <a:r>
              <a:rPr lang="en-US" sz="2200" dirty="0">
                <a:solidFill>
                  <a:schemeClr val="bg1"/>
                </a:solidFill>
                <a:sym typeface="Wingdings" panose="05000000000000000000" pitchFamily="2" charset="2"/>
              </a:rPr>
              <a:t>2. The number of recreational trail opportunities enhanced by the proposed project. 4 – 15 pts</a:t>
            </a:r>
          </a:p>
          <a:p>
            <a:pPr>
              <a:spcAft>
                <a:spcPts val="1200"/>
              </a:spcAft>
            </a:pPr>
            <a:r>
              <a:rPr lang="en-US" sz="2200" dirty="0">
                <a:solidFill>
                  <a:schemeClr val="bg1"/>
                </a:solidFill>
                <a:sym typeface="Wingdings" panose="05000000000000000000" pitchFamily="2" charset="2"/>
              </a:rPr>
              <a:t>3. Project provides and/or improves outdoor recreation by persons with disabilities, older citizens, economically disadvantaged, and other special population groups. 0 – 10 pts </a:t>
            </a:r>
          </a:p>
          <a:p>
            <a:pPr>
              <a:spcAft>
                <a:spcPts val="1200"/>
              </a:spcAft>
            </a:pPr>
            <a:r>
              <a:rPr lang="en-US" sz="2200" dirty="0">
                <a:solidFill>
                  <a:schemeClr val="bg1"/>
                </a:solidFill>
                <a:sym typeface="Wingdings" panose="05000000000000000000" pitchFamily="2" charset="2"/>
              </a:rPr>
              <a:t>4. Project is identified or referenced as a specific goal of a local or regional plan. 0 or 10 </a:t>
            </a:r>
            <a:r>
              <a:rPr lang="en-US" sz="2200" dirty="0" smtClean="0">
                <a:solidFill>
                  <a:schemeClr val="bg1"/>
                </a:solidFill>
                <a:sym typeface="Wingdings" panose="05000000000000000000" pitchFamily="2" charset="2"/>
              </a:rPr>
              <a:t>pts</a:t>
            </a:r>
          </a:p>
          <a:p>
            <a:pPr>
              <a:spcAft>
                <a:spcPts val="1200"/>
              </a:spcAft>
            </a:pPr>
            <a:r>
              <a:rPr lang="en-US" sz="2200" dirty="0">
                <a:solidFill>
                  <a:schemeClr val="bg1"/>
                </a:solidFill>
                <a:sym typeface="Wingdings" panose="05000000000000000000" pitchFamily="2" charset="2"/>
              </a:rPr>
              <a:t>5. Proposed trail ties into other trails, greenways or scenic corridors, and/or links natural, cultural, historic, and/or recreation areas. 0 – 15 pts </a:t>
            </a:r>
            <a:r>
              <a:rPr lang="en-US" sz="2200" dirty="0" smtClean="0">
                <a:solidFill>
                  <a:schemeClr val="bg1"/>
                </a:solidFill>
                <a:sym typeface="Wingdings" panose="05000000000000000000" pitchFamily="2" charset="2"/>
              </a:rPr>
              <a:t> </a:t>
            </a:r>
            <a:endParaRPr lang="en-US" sz="2200" dirty="0">
              <a:solidFill>
                <a:schemeClr val="bg1"/>
              </a:solidFill>
              <a:sym typeface="Wingdings" panose="05000000000000000000" pitchFamily="2" charset="2"/>
            </a:endParaRPr>
          </a:p>
        </p:txBody>
      </p:sp>
      <p:pic>
        <p:nvPicPr>
          <p:cNvPr id="6" name="Picture 5" descr="A picture containing text, outdoor, sign&#10;&#10;Description automatically generated">
            <a:extLst>
              <a:ext uri="{FF2B5EF4-FFF2-40B4-BE49-F238E27FC236}">
                <a16:creationId xmlns:a16="http://schemas.microsoft.com/office/drawing/2014/main" id="{4258E926-0445-4F8F-A3C8-10876BCBE12A}"/>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28655873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3" name="TextBox 2"/>
          <p:cNvSpPr txBox="1"/>
          <p:nvPr/>
        </p:nvSpPr>
        <p:spPr>
          <a:xfrm>
            <a:off x="204006" y="485865"/>
            <a:ext cx="11373227" cy="923330"/>
          </a:xfrm>
          <a:prstGeom prst="rect">
            <a:avLst/>
          </a:prstGeom>
          <a:noFill/>
        </p:spPr>
        <p:txBody>
          <a:bodyPr wrap="square" rtlCol="0">
            <a:spAutoFit/>
          </a:bodyPr>
          <a:lstStyle/>
          <a:p>
            <a:r>
              <a:rPr lang="en-US" sz="5400" dirty="0"/>
              <a:t>RTP Application Scoring Criteria, Cont’d </a:t>
            </a:r>
          </a:p>
        </p:txBody>
      </p:sp>
      <p:sp>
        <p:nvSpPr>
          <p:cNvPr id="2" name="TextBox 1"/>
          <p:cNvSpPr txBox="1"/>
          <p:nvPr/>
        </p:nvSpPr>
        <p:spPr>
          <a:xfrm>
            <a:off x="0" y="1895060"/>
            <a:ext cx="11151031" cy="2262158"/>
          </a:xfrm>
          <a:prstGeom prst="rect">
            <a:avLst/>
          </a:prstGeom>
          <a:noFill/>
        </p:spPr>
        <p:txBody>
          <a:bodyPr wrap="square" rtlCol="0">
            <a:spAutoFit/>
          </a:bodyPr>
          <a:lstStyle/>
          <a:p>
            <a:endParaRPr lang="en-US" sz="1100" dirty="0" smtClean="0">
              <a:solidFill>
                <a:schemeClr val="bg1"/>
              </a:solidFill>
              <a:sym typeface="Wingdings" panose="05000000000000000000" pitchFamily="2" charset="2"/>
            </a:endParaRPr>
          </a:p>
          <a:p>
            <a:pPr>
              <a:spcAft>
                <a:spcPts val="1200"/>
              </a:spcAft>
            </a:pPr>
            <a:r>
              <a:rPr lang="en-US" sz="2200" dirty="0" smtClean="0">
                <a:solidFill>
                  <a:schemeClr val="bg1"/>
                </a:solidFill>
                <a:sym typeface="Wingdings" panose="05000000000000000000" pitchFamily="2" charset="2"/>
              </a:rPr>
              <a:t>6</a:t>
            </a:r>
            <a:r>
              <a:rPr lang="en-US" sz="2200" dirty="0">
                <a:solidFill>
                  <a:schemeClr val="bg1"/>
                </a:solidFill>
                <a:sym typeface="Wingdings" panose="05000000000000000000" pitchFamily="2" charset="2"/>
              </a:rPr>
              <a:t>. Is the project sponsor a Trail Town? 0 – 10 pts. </a:t>
            </a:r>
          </a:p>
          <a:p>
            <a:pPr>
              <a:spcAft>
                <a:spcPts val="1200"/>
              </a:spcAft>
            </a:pPr>
            <a:r>
              <a:rPr lang="en-US" sz="2200" dirty="0">
                <a:solidFill>
                  <a:schemeClr val="bg1"/>
                </a:solidFill>
                <a:sym typeface="Wingdings" panose="05000000000000000000" pitchFamily="2" charset="2"/>
              </a:rPr>
              <a:t>7. Project includes signs, maps, brochures, etc. educating trail users of the proper uses and conduct while on the trail; And gives users the opportunity to learn about any natural and/or cultural resources along the trail. 0 – 10 pts</a:t>
            </a:r>
          </a:p>
          <a:p>
            <a:pPr>
              <a:spcAft>
                <a:spcPts val="1200"/>
              </a:spcAft>
            </a:pPr>
            <a:r>
              <a:rPr lang="en-US" sz="2200" dirty="0">
                <a:solidFill>
                  <a:schemeClr val="bg1"/>
                </a:solidFill>
                <a:sym typeface="Wingdings" panose="05000000000000000000" pitchFamily="2" charset="2"/>
              </a:rPr>
              <a:t>8. Applicant currently has an open RTP project. 0 or 10 pts</a:t>
            </a:r>
            <a:endParaRPr lang="en-US" sz="2200" dirty="0">
              <a:solidFill>
                <a:schemeClr val="bg1"/>
              </a:solidFill>
            </a:endParaRPr>
          </a:p>
        </p:txBody>
      </p:sp>
      <p:pic>
        <p:nvPicPr>
          <p:cNvPr id="6" name="Picture 5" descr="A picture containing text, outdoor, sign&#10;&#10;Description automatically generated">
            <a:extLst>
              <a:ext uri="{FF2B5EF4-FFF2-40B4-BE49-F238E27FC236}">
                <a16:creationId xmlns:a16="http://schemas.microsoft.com/office/drawing/2014/main" id="{4258E926-0445-4F8F-A3C8-10876BCBE12A}"/>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1430477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3" name="TextBox 2"/>
          <p:cNvSpPr txBox="1"/>
          <p:nvPr/>
        </p:nvSpPr>
        <p:spPr>
          <a:xfrm>
            <a:off x="264822" y="445883"/>
            <a:ext cx="10881359" cy="923330"/>
          </a:xfrm>
          <a:prstGeom prst="rect">
            <a:avLst/>
          </a:prstGeom>
          <a:noFill/>
        </p:spPr>
        <p:txBody>
          <a:bodyPr wrap="square" rtlCol="0">
            <a:spAutoFit/>
          </a:bodyPr>
          <a:lstStyle/>
          <a:p>
            <a:r>
              <a:rPr lang="en-US" sz="5400" dirty="0"/>
              <a:t>Questions?</a:t>
            </a:r>
          </a:p>
        </p:txBody>
      </p:sp>
      <p:pic>
        <p:nvPicPr>
          <p:cNvPr id="7" name="Picture 6" descr="A picture containing text, outdoor, sign&#10;&#10;Description automatically generated">
            <a:extLst>
              <a:ext uri="{FF2B5EF4-FFF2-40B4-BE49-F238E27FC236}">
                <a16:creationId xmlns:a16="http://schemas.microsoft.com/office/drawing/2014/main" id="{15507C3E-CB5E-40D9-BCE3-4F1F04765E35}"/>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
        <p:nvSpPr>
          <p:cNvPr id="4" name="TextBox 3"/>
          <p:cNvSpPr txBox="1"/>
          <p:nvPr/>
        </p:nvSpPr>
        <p:spPr>
          <a:xfrm>
            <a:off x="4477591" y="3674581"/>
            <a:ext cx="3987139" cy="830997"/>
          </a:xfrm>
          <a:prstGeom prst="rect">
            <a:avLst/>
          </a:prstGeom>
          <a:noFill/>
        </p:spPr>
        <p:txBody>
          <a:bodyPr wrap="square" rtlCol="0">
            <a:spAutoFit/>
          </a:bodyPr>
          <a:lstStyle/>
          <a:p>
            <a:r>
              <a:rPr lang="en-US" sz="4800" dirty="0">
                <a:solidFill>
                  <a:schemeClr val="bg1"/>
                </a:solidFill>
              </a:rPr>
              <a:t>Thank you!</a:t>
            </a:r>
          </a:p>
        </p:txBody>
      </p:sp>
    </p:spTree>
    <p:extLst>
      <p:ext uri="{BB962C8B-B14F-4D97-AF65-F5344CB8AC3E}">
        <p14:creationId xmlns:p14="http://schemas.microsoft.com/office/powerpoint/2010/main" val="571752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2" name="TextBox 1"/>
          <p:cNvSpPr txBox="1"/>
          <p:nvPr/>
        </p:nvSpPr>
        <p:spPr>
          <a:xfrm>
            <a:off x="0" y="1895060"/>
            <a:ext cx="12192000" cy="4585871"/>
          </a:xfrm>
          <a:prstGeom prst="rect">
            <a:avLst/>
          </a:prstGeom>
          <a:noFill/>
        </p:spPr>
        <p:txBody>
          <a:bodyPr wrap="square" rtlCol="0">
            <a:spAutoFit/>
          </a:bodyPr>
          <a:lstStyle/>
          <a:p>
            <a:endParaRPr lang="en-US" sz="2200" dirty="0">
              <a:solidFill>
                <a:schemeClr val="bg1"/>
              </a:solidFill>
              <a:sym typeface="Wingdings" panose="05000000000000000000" pitchFamily="2" charset="2"/>
            </a:endParaRPr>
          </a:p>
          <a:p>
            <a:pPr marL="285750" indent="-285750">
              <a:buFont typeface="Wingdings" panose="05000000000000000000" pitchFamily="2" charset="2"/>
              <a:buChar char="v"/>
            </a:pPr>
            <a:r>
              <a:rPr lang="en-US" sz="2200" dirty="0">
                <a:solidFill>
                  <a:schemeClr val="bg1"/>
                </a:solidFill>
                <a:sym typeface="Wingdings" panose="05000000000000000000" pitchFamily="2" charset="2"/>
              </a:rPr>
              <a:t>The purpose of the LWCF is to provide funding for:</a:t>
            </a:r>
          </a:p>
          <a:p>
            <a:r>
              <a:rPr lang="en-US" sz="2200" dirty="0">
                <a:solidFill>
                  <a:schemeClr val="bg1"/>
                </a:solidFill>
                <a:sym typeface="Wingdings" panose="05000000000000000000" pitchFamily="2" charset="2"/>
              </a:rPr>
              <a:t>	The development of outdoor recreational facilities </a:t>
            </a:r>
          </a:p>
          <a:p>
            <a:pPr lvl="1">
              <a:spcAft>
                <a:spcPts val="1200"/>
              </a:spcAft>
            </a:pPr>
            <a:r>
              <a:rPr lang="en-US" sz="2200" dirty="0">
                <a:solidFill>
                  <a:schemeClr val="bg1"/>
                </a:solidFill>
                <a:sym typeface="Wingdings" panose="05000000000000000000" pitchFamily="2" charset="2"/>
              </a:rPr>
              <a:t>	The acquisition of land for future outdoor recreational facilities</a:t>
            </a:r>
          </a:p>
          <a:p>
            <a:pPr marL="342900" lvl="1" indent="-342900">
              <a:spcAft>
                <a:spcPts val="1200"/>
              </a:spcAft>
              <a:buFont typeface="Wingdings" panose="05000000000000000000" pitchFamily="2" charset="2"/>
              <a:buChar char="v"/>
            </a:pPr>
            <a:r>
              <a:rPr lang="en-US" sz="2200" dirty="0">
                <a:solidFill>
                  <a:schemeClr val="bg1"/>
                </a:solidFill>
                <a:sym typeface="Wingdings" panose="05000000000000000000" pitchFamily="2" charset="2"/>
              </a:rPr>
              <a:t>Funding available ranges from $25,000 - $250,000 </a:t>
            </a:r>
          </a:p>
          <a:p>
            <a:pPr marL="342900" lvl="1" indent="-342900">
              <a:buFont typeface="Wingdings" panose="05000000000000000000" pitchFamily="2" charset="2"/>
              <a:buChar char="v"/>
            </a:pPr>
            <a:r>
              <a:rPr lang="en-US" sz="2200" dirty="0">
                <a:solidFill>
                  <a:schemeClr val="bg1"/>
                </a:solidFill>
                <a:sym typeface="Wingdings" panose="05000000000000000000" pitchFamily="2" charset="2"/>
              </a:rPr>
              <a:t>1:1 match (50% of the total project costs). LWCF funding can be matched the following ways: </a:t>
            </a:r>
          </a:p>
          <a:p>
            <a:pPr marL="0" lvl="1"/>
            <a:r>
              <a:rPr lang="en-US" sz="2200" dirty="0">
                <a:solidFill>
                  <a:schemeClr val="bg1"/>
                </a:solidFill>
                <a:sym typeface="Wingdings" panose="05000000000000000000" pitchFamily="2" charset="2"/>
              </a:rPr>
              <a:t>	General Funds</a:t>
            </a:r>
          </a:p>
          <a:p>
            <a:pPr marL="0" lvl="1"/>
            <a:r>
              <a:rPr lang="en-US" sz="2200" dirty="0">
                <a:solidFill>
                  <a:schemeClr val="bg1"/>
                </a:solidFill>
                <a:sym typeface="Wingdings" panose="05000000000000000000" pitchFamily="2" charset="2"/>
              </a:rPr>
              <a:t>	Force Account: Labor, materials, equipment (City or County resources) </a:t>
            </a:r>
          </a:p>
          <a:p>
            <a:pPr marL="0" lvl="1"/>
            <a:r>
              <a:rPr lang="en-US" sz="2200" dirty="0">
                <a:solidFill>
                  <a:schemeClr val="bg1"/>
                </a:solidFill>
                <a:sym typeface="Wingdings" panose="05000000000000000000" pitchFamily="2" charset="2"/>
              </a:rPr>
              <a:t>	In-Kind: Volunteer labor, donated professional services, equipment, donations </a:t>
            </a:r>
          </a:p>
          <a:p>
            <a:pPr marL="0" lvl="1">
              <a:spcAft>
                <a:spcPts val="1200"/>
              </a:spcAft>
            </a:pPr>
            <a:r>
              <a:rPr lang="en-US" sz="2200" dirty="0">
                <a:solidFill>
                  <a:schemeClr val="bg1"/>
                </a:solidFill>
                <a:sym typeface="Wingdings" panose="05000000000000000000" pitchFamily="2" charset="2"/>
              </a:rPr>
              <a:t>	*Cannot be matched with other federal funds (Exception: CDBG and RTP)</a:t>
            </a:r>
          </a:p>
          <a:p>
            <a:pPr marL="0" lvl="1"/>
            <a:r>
              <a:rPr lang="en-US" sz="2200" dirty="0">
                <a:solidFill>
                  <a:schemeClr val="bg1"/>
                </a:solidFill>
                <a:sym typeface="Wingdings" panose="05000000000000000000" pitchFamily="2" charset="2"/>
              </a:rPr>
              <a:t> Last year, Kentucky received $4.3 million in LWCF funds. </a:t>
            </a:r>
          </a:p>
          <a:p>
            <a:pPr lvl="1">
              <a:spcAft>
                <a:spcPts val="1200"/>
              </a:spcAft>
            </a:pPr>
            <a:endParaRPr lang="en-US" sz="2000" dirty="0">
              <a:solidFill>
                <a:schemeClr val="bg1"/>
              </a:solidFill>
              <a:sym typeface="Wingdings" panose="05000000000000000000" pitchFamily="2" charset="2"/>
            </a:endParaRPr>
          </a:p>
        </p:txBody>
      </p:sp>
      <p:sp>
        <p:nvSpPr>
          <p:cNvPr id="3" name="TextBox 2"/>
          <p:cNvSpPr txBox="1"/>
          <p:nvPr/>
        </p:nvSpPr>
        <p:spPr>
          <a:xfrm>
            <a:off x="189024" y="485865"/>
            <a:ext cx="10881359" cy="923330"/>
          </a:xfrm>
          <a:prstGeom prst="rect">
            <a:avLst/>
          </a:prstGeom>
          <a:noFill/>
        </p:spPr>
        <p:txBody>
          <a:bodyPr wrap="square" rtlCol="0">
            <a:spAutoFit/>
          </a:bodyPr>
          <a:lstStyle/>
          <a:p>
            <a:r>
              <a:rPr lang="en-US" sz="5400" dirty="0"/>
              <a:t>LWCF Basics</a:t>
            </a:r>
          </a:p>
        </p:txBody>
      </p:sp>
      <p:pic>
        <p:nvPicPr>
          <p:cNvPr id="7" name="Picture 6" descr="A picture containing text, outdoor, sign&#10;&#10;Description automatically generated">
            <a:extLst>
              <a:ext uri="{FF2B5EF4-FFF2-40B4-BE49-F238E27FC236}">
                <a16:creationId xmlns:a16="http://schemas.microsoft.com/office/drawing/2014/main" id="{EE68E14C-B404-4527-953F-692CC6D403E5}"/>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2749063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2" name="TextBox 1"/>
          <p:cNvSpPr txBox="1"/>
          <p:nvPr/>
        </p:nvSpPr>
        <p:spPr>
          <a:xfrm>
            <a:off x="0" y="1895060"/>
            <a:ext cx="12192000" cy="3416320"/>
          </a:xfrm>
          <a:prstGeom prst="rect">
            <a:avLst/>
          </a:prstGeom>
          <a:noFill/>
        </p:spPr>
        <p:txBody>
          <a:bodyPr wrap="square" rtlCol="0">
            <a:spAutoFit/>
          </a:bodyPr>
          <a:lstStyle/>
          <a:p>
            <a:endParaRPr lang="en-US" sz="2200" dirty="0">
              <a:solidFill>
                <a:schemeClr val="bg1"/>
              </a:solidFill>
              <a:sym typeface="Wingdings" panose="05000000000000000000" pitchFamily="2" charset="2"/>
            </a:endParaRP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Provide basic facilities for outdoor recreation, as well as facilities for access, safety, security, health, and protection of the area. </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Can apply to an area of one park, or multiple sites under the same project sponsor</a:t>
            </a:r>
          </a:p>
          <a:p>
            <a:pPr marL="285750" indent="-285750">
              <a:buFont typeface="Wingdings" panose="05000000000000000000" pitchFamily="2" charset="2"/>
              <a:buChar char="v"/>
            </a:pPr>
            <a:r>
              <a:rPr lang="en-US" sz="2200" dirty="0">
                <a:solidFill>
                  <a:schemeClr val="bg1"/>
                </a:solidFill>
                <a:sym typeface="Wingdings" panose="05000000000000000000" pitchFamily="2" charset="2"/>
              </a:rPr>
              <a:t>Project sponsor must have adequate permanent control of the property</a:t>
            </a:r>
          </a:p>
          <a:p>
            <a:r>
              <a:rPr lang="en-US" sz="2200" dirty="0">
                <a:solidFill>
                  <a:schemeClr val="bg1"/>
                </a:solidFill>
                <a:sym typeface="Wingdings" panose="05000000000000000000" pitchFamily="2" charset="2"/>
              </a:rPr>
              <a:t>	Owned in fee simple</a:t>
            </a:r>
          </a:p>
          <a:p>
            <a:r>
              <a:rPr lang="en-US" sz="2200" dirty="0">
                <a:solidFill>
                  <a:schemeClr val="bg1"/>
                </a:solidFill>
                <a:sym typeface="Wingdings" panose="05000000000000000000" pitchFamily="2" charset="2"/>
              </a:rPr>
              <a:t>	Permanent easement </a:t>
            </a:r>
          </a:p>
          <a:p>
            <a:r>
              <a:rPr lang="en-US" sz="2200" dirty="0">
                <a:solidFill>
                  <a:schemeClr val="bg1"/>
                </a:solidFill>
                <a:sym typeface="Wingdings" panose="05000000000000000000" pitchFamily="2" charset="2"/>
              </a:rPr>
              <a:t>	Lease with at minimum 25 years remaining at the time of project approval</a:t>
            </a:r>
          </a:p>
          <a:p>
            <a:pPr lvl="1">
              <a:spcAft>
                <a:spcPts val="1200"/>
              </a:spcAft>
            </a:pPr>
            <a:endParaRPr lang="en-US" sz="2000" dirty="0">
              <a:solidFill>
                <a:schemeClr val="bg1"/>
              </a:solidFill>
              <a:sym typeface="Wingdings" panose="05000000000000000000" pitchFamily="2" charset="2"/>
            </a:endParaRPr>
          </a:p>
        </p:txBody>
      </p:sp>
      <p:sp>
        <p:nvSpPr>
          <p:cNvPr id="3" name="TextBox 2"/>
          <p:cNvSpPr txBox="1"/>
          <p:nvPr/>
        </p:nvSpPr>
        <p:spPr>
          <a:xfrm>
            <a:off x="204521" y="485865"/>
            <a:ext cx="10881359" cy="923330"/>
          </a:xfrm>
          <a:prstGeom prst="rect">
            <a:avLst/>
          </a:prstGeom>
          <a:noFill/>
        </p:spPr>
        <p:txBody>
          <a:bodyPr wrap="square" rtlCol="0">
            <a:spAutoFit/>
          </a:bodyPr>
          <a:lstStyle/>
          <a:p>
            <a:r>
              <a:rPr lang="en-US" sz="5400" dirty="0"/>
              <a:t>LWCF Development </a:t>
            </a:r>
          </a:p>
        </p:txBody>
      </p:sp>
      <p:pic>
        <p:nvPicPr>
          <p:cNvPr id="7" name="Picture 6" descr="A picture containing text, outdoor, sign&#10;&#10;Description automatically generated">
            <a:extLst>
              <a:ext uri="{FF2B5EF4-FFF2-40B4-BE49-F238E27FC236}">
                <a16:creationId xmlns:a16="http://schemas.microsoft.com/office/drawing/2014/main" id="{EEC9FF00-3CD1-4240-8F90-3C1208C6F1BB}"/>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42644085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3" name="TextBox 2"/>
          <p:cNvSpPr txBox="1"/>
          <p:nvPr/>
        </p:nvSpPr>
        <p:spPr>
          <a:xfrm>
            <a:off x="243268" y="485865"/>
            <a:ext cx="10881359" cy="923330"/>
          </a:xfrm>
          <a:prstGeom prst="rect">
            <a:avLst/>
          </a:prstGeom>
          <a:noFill/>
        </p:spPr>
        <p:txBody>
          <a:bodyPr wrap="square" rtlCol="0">
            <a:spAutoFit/>
          </a:bodyPr>
          <a:lstStyle/>
          <a:p>
            <a:r>
              <a:rPr lang="en-US" sz="5400" dirty="0"/>
              <a:t>LWCF Eligible Projects</a:t>
            </a:r>
          </a:p>
        </p:txBody>
      </p:sp>
      <p:sp>
        <p:nvSpPr>
          <p:cNvPr id="12" name="Content Placeholder 11"/>
          <p:cNvSpPr>
            <a:spLocks noGrp="1"/>
          </p:cNvSpPr>
          <p:nvPr>
            <p:ph sz="half" idx="1"/>
          </p:nvPr>
        </p:nvSpPr>
        <p:spPr>
          <a:xfrm>
            <a:off x="1225187" y="2250597"/>
            <a:ext cx="4002678" cy="3395160"/>
          </a:xfrm>
        </p:spPr>
        <p:txBody>
          <a:bodyPr/>
          <a:lstStyle/>
          <a:p>
            <a:pPr>
              <a:buFont typeface="Wingdings" panose="05000000000000000000" pitchFamily="2" charset="2"/>
              <a:buChar char="v"/>
            </a:pPr>
            <a:r>
              <a:rPr lang="en-US" sz="2200" dirty="0">
                <a:solidFill>
                  <a:schemeClr val="bg1"/>
                </a:solidFill>
                <a:sym typeface="Wingdings" panose="05000000000000000000" pitchFamily="2" charset="2"/>
              </a:rPr>
              <a:t>Court Sports </a:t>
            </a:r>
          </a:p>
          <a:p>
            <a:pPr>
              <a:buFont typeface="Wingdings" panose="05000000000000000000" pitchFamily="2" charset="2"/>
              <a:buChar char="v"/>
            </a:pPr>
            <a:r>
              <a:rPr lang="en-US" sz="2200" dirty="0">
                <a:solidFill>
                  <a:schemeClr val="bg1"/>
                </a:solidFill>
                <a:sym typeface="Wingdings" panose="05000000000000000000" pitchFamily="2" charset="2"/>
              </a:rPr>
              <a:t>Playfields </a:t>
            </a:r>
          </a:p>
          <a:p>
            <a:pPr>
              <a:buFont typeface="Wingdings" panose="05000000000000000000" pitchFamily="2" charset="2"/>
              <a:buChar char="v"/>
            </a:pPr>
            <a:r>
              <a:rPr lang="en-US" sz="2200" dirty="0">
                <a:solidFill>
                  <a:schemeClr val="bg1"/>
                </a:solidFill>
                <a:sym typeface="Wingdings" panose="05000000000000000000" pitchFamily="2" charset="2"/>
              </a:rPr>
              <a:t>Playgrounds</a:t>
            </a:r>
          </a:p>
          <a:p>
            <a:pPr>
              <a:buFont typeface="Wingdings" panose="05000000000000000000" pitchFamily="2" charset="2"/>
              <a:buChar char="v"/>
            </a:pPr>
            <a:r>
              <a:rPr lang="en-US" sz="2200" dirty="0">
                <a:solidFill>
                  <a:schemeClr val="bg1"/>
                </a:solidFill>
                <a:sym typeface="Wingdings" panose="05000000000000000000" pitchFamily="2" charset="2"/>
              </a:rPr>
              <a:t>Golf Courses</a:t>
            </a:r>
          </a:p>
          <a:p>
            <a:pPr>
              <a:buFont typeface="Wingdings" panose="05000000000000000000" pitchFamily="2" charset="2"/>
              <a:buChar char="v"/>
            </a:pPr>
            <a:r>
              <a:rPr lang="en-US" sz="2200" dirty="0">
                <a:solidFill>
                  <a:schemeClr val="bg1"/>
                </a:solidFill>
                <a:sym typeface="Wingdings" panose="05000000000000000000" pitchFamily="2" charset="2"/>
              </a:rPr>
              <a:t>Skate Parks </a:t>
            </a:r>
          </a:p>
          <a:p>
            <a:pPr>
              <a:buFont typeface="Wingdings" panose="05000000000000000000" pitchFamily="2" charset="2"/>
              <a:buChar char="v"/>
            </a:pPr>
            <a:r>
              <a:rPr lang="en-US" sz="2200" dirty="0">
                <a:solidFill>
                  <a:schemeClr val="bg1"/>
                </a:solidFill>
                <a:sym typeface="Wingdings" panose="05000000000000000000" pitchFamily="2" charset="2"/>
              </a:rPr>
              <a:t>Running Tracks &amp; Walking Trails</a:t>
            </a:r>
          </a:p>
          <a:p>
            <a:pPr>
              <a:buFont typeface="Wingdings" panose="05000000000000000000" pitchFamily="2" charset="2"/>
              <a:buChar char="v"/>
            </a:pPr>
            <a:r>
              <a:rPr lang="en-US" sz="2200" dirty="0">
                <a:solidFill>
                  <a:schemeClr val="bg1"/>
                </a:solidFill>
                <a:sym typeface="Wingdings" panose="05000000000000000000" pitchFamily="2" charset="2"/>
              </a:rPr>
              <a:t>Picnic Shelters </a:t>
            </a:r>
          </a:p>
          <a:p>
            <a:pPr>
              <a:buFont typeface="Wingdings" panose="05000000000000000000" pitchFamily="2" charset="2"/>
              <a:buChar char="v"/>
            </a:pPr>
            <a:r>
              <a:rPr lang="en-US" sz="2200" dirty="0">
                <a:solidFill>
                  <a:schemeClr val="bg1"/>
                </a:solidFill>
                <a:sym typeface="Wingdings" panose="05000000000000000000" pitchFamily="2" charset="2"/>
              </a:rPr>
              <a:t>Recreational Trails</a:t>
            </a:r>
            <a:endParaRPr lang="en-US" sz="2200" dirty="0">
              <a:solidFill>
                <a:schemeClr val="bg1"/>
              </a:solidFill>
            </a:endParaRPr>
          </a:p>
        </p:txBody>
      </p:sp>
      <p:sp>
        <p:nvSpPr>
          <p:cNvPr id="13" name="Content Placeholder 12"/>
          <p:cNvSpPr>
            <a:spLocks noGrp="1"/>
          </p:cNvSpPr>
          <p:nvPr>
            <p:ph sz="half" idx="2"/>
          </p:nvPr>
        </p:nvSpPr>
        <p:spPr>
          <a:xfrm>
            <a:off x="7135613" y="2250597"/>
            <a:ext cx="3419175" cy="3673834"/>
          </a:xfrm>
        </p:spPr>
        <p:txBody>
          <a:bodyPr/>
          <a:lstStyle/>
          <a:p>
            <a:pPr>
              <a:buFont typeface="Wingdings" panose="05000000000000000000" pitchFamily="2" charset="2"/>
              <a:buChar char="v"/>
            </a:pPr>
            <a:r>
              <a:rPr lang="en-US" sz="2200" dirty="0">
                <a:solidFill>
                  <a:schemeClr val="bg1"/>
                </a:solidFill>
                <a:sym typeface="Wingdings" panose="05000000000000000000" pitchFamily="2" charset="2"/>
              </a:rPr>
              <a:t>Pool &amp; Splash Pads</a:t>
            </a:r>
          </a:p>
          <a:p>
            <a:pPr>
              <a:buFont typeface="Wingdings" panose="05000000000000000000" pitchFamily="2" charset="2"/>
              <a:buChar char="v"/>
            </a:pPr>
            <a:r>
              <a:rPr lang="en-US" sz="2200" dirty="0">
                <a:solidFill>
                  <a:schemeClr val="bg1"/>
                </a:solidFill>
                <a:sym typeface="Wingdings" panose="05000000000000000000" pitchFamily="2" charset="2"/>
              </a:rPr>
              <a:t>Docks &amp; Fishing Piers</a:t>
            </a:r>
          </a:p>
          <a:p>
            <a:pPr>
              <a:buFont typeface="Wingdings" panose="05000000000000000000" pitchFamily="2" charset="2"/>
              <a:buChar char="v"/>
            </a:pPr>
            <a:r>
              <a:rPr lang="en-US" sz="2200" dirty="0">
                <a:solidFill>
                  <a:schemeClr val="bg1"/>
                </a:solidFill>
                <a:sym typeface="Wingdings" panose="05000000000000000000" pitchFamily="2" charset="2"/>
              </a:rPr>
              <a:t>Camping </a:t>
            </a:r>
          </a:p>
          <a:p>
            <a:pPr>
              <a:buFont typeface="Wingdings" panose="05000000000000000000" pitchFamily="2" charset="2"/>
              <a:buChar char="v"/>
            </a:pPr>
            <a:r>
              <a:rPr lang="en-US" sz="2200" dirty="0">
                <a:solidFill>
                  <a:schemeClr val="bg1"/>
                </a:solidFill>
                <a:sym typeface="Wingdings" panose="05000000000000000000" pitchFamily="2" charset="2"/>
              </a:rPr>
              <a:t>Outdoor Nature Exhibits </a:t>
            </a:r>
          </a:p>
          <a:p>
            <a:pPr>
              <a:buFont typeface="Wingdings" panose="05000000000000000000" pitchFamily="2" charset="2"/>
              <a:buChar char="v"/>
            </a:pPr>
            <a:r>
              <a:rPr lang="en-US" sz="2200" dirty="0">
                <a:solidFill>
                  <a:schemeClr val="bg1"/>
                </a:solidFill>
                <a:sym typeface="Wingdings" panose="05000000000000000000" pitchFamily="2" charset="2"/>
              </a:rPr>
              <a:t>Amphitheaters </a:t>
            </a:r>
          </a:p>
          <a:p>
            <a:pPr>
              <a:buFont typeface="Wingdings" panose="05000000000000000000" pitchFamily="2" charset="2"/>
              <a:buChar char="v"/>
            </a:pPr>
            <a:r>
              <a:rPr lang="en-US" sz="2200" dirty="0">
                <a:solidFill>
                  <a:schemeClr val="bg1"/>
                </a:solidFill>
                <a:sym typeface="Wingdings" panose="05000000000000000000" pitchFamily="2" charset="2"/>
              </a:rPr>
              <a:t>Restrooms </a:t>
            </a:r>
          </a:p>
          <a:p>
            <a:pPr>
              <a:buFont typeface="Wingdings" panose="05000000000000000000" pitchFamily="2" charset="2"/>
              <a:buChar char="v"/>
            </a:pPr>
            <a:r>
              <a:rPr lang="en-US" sz="2200" dirty="0">
                <a:solidFill>
                  <a:schemeClr val="bg1"/>
                </a:solidFill>
                <a:sym typeface="Wingdings" panose="05000000000000000000" pitchFamily="2" charset="2"/>
              </a:rPr>
              <a:t>Parking </a:t>
            </a:r>
          </a:p>
          <a:p>
            <a:pPr>
              <a:buFont typeface="Wingdings" panose="05000000000000000000" pitchFamily="2" charset="2"/>
              <a:buChar char="v"/>
            </a:pPr>
            <a:r>
              <a:rPr lang="en-US" sz="2200" dirty="0">
                <a:solidFill>
                  <a:schemeClr val="bg1"/>
                </a:solidFill>
                <a:sym typeface="Wingdings" panose="05000000000000000000" pitchFamily="2" charset="2"/>
              </a:rPr>
              <a:t>Landscaping </a:t>
            </a:r>
            <a:endParaRPr lang="en-US" sz="2200" dirty="0">
              <a:solidFill>
                <a:schemeClr val="bg1"/>
              </a:solidFill>
            </a:endParaRPr>
          </a:p>
        </p:txBody>
      </p:sp>
      <p:pic>
        <p:nvPicPr>
          <p:cNvPr id="7" name="Picture 6" descr="A picture containing text, outdoor, sign&#10;&#10;Description automatically generated">
            <a:extLst>
              <a:ext uri="{FF2B5EF4-FFF2-40B4-BE49-F238E27FC236}">
                <a16:creationId xmlns:a16="http://schemas.microsoft.com/office/drawing/2014/main" id="{6C4F0236-C472-498B-B58D-DD1FFF99C7CB}"/>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104805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3" name="TextBox 2"/>
          <p:cNvSpPr txBox="1"/>
          <p:nvPr/>
        </p:nvSpPr>
        <p:spPr>
          <a:xfrm>
            <a:off x="227770" y="485865"/>
            <a:ext cx="10881359" cy="923330"/>
          </a:xfrm>
          <a:prstGeom prst="rect">
            <a:avLst/>
          </a:prstGeom>
          <a:noFill/>
        </p:spPr>
        <p:txBody>
          <a:bodyPr wrap="square" rtlCol="0">
            <a:spAutoFit/>
          </a:bodyPr>
          <a:lstStyle/>
          <a:p>
            <a:r>
              <a:rPr lang="en-US" sz="5400" dirty="0"/>
              <a:t>LWCF Ineligible Projects</a:t>
            </a:r>
          </a:p>
        </p:txBody>
      </p:sp>
      <p:sp>
        <p:nvSpPr>
          <p:cNvPr id="12" name="Content Placeholder 11"/>
          <p:cNvSpPr>
            <a:spLocks noGrp="1"/>
          </p:cNvSpPr>
          <p:nvPr>
            <p:ph sz="half" idx="1"/>
          </p:nvPr>
        </p:nvSpPr>
        <p:spPr>
          <a:xfrm>
            <a:off x="0" y="1895060"/>
            <a:ext cx="12192000" cy="3323555"/>
          </a:xfrm>
        </p:spPr>
        <p:txBody>
          <a:bodyPr/>
          <a:lstStyle/>
          <a:p>
            <a:pPr marL="0" indent="0">
              <a:spcBef>
                <a:spcPts val="0"/>
              </a:spcBef>
              <a:buNone/>
            </a:pPr>
            <a:endParaRPr lang="en-US" sz="2200" dirty="0">
              <a:solidFill>
                <a:schemeClr val="bg1"/>
              </a:solidFill>
              <a:sym typeface="Wingdings" panose="05000000000000000000" pitchFamily="2" charset="2"/>
            </a:endParaRPr>
          </a:p>
          <a:p>
            <a:pPr>
              <a:spcBef>
                <a:spcPts val="0"/>
              </a:spcBef>
              <a:buFont typeface="Wingdings" panose="05000000000000000000" pitchFamily="2" charset="2"/>
              <a:buChar char="v"/>
            </a:pPr>
            <a:r>
              <a:rPr lang="en-US" sz="2200" dirty="0">
                <a:solidFill>
                  <a:schemeClr val="bg1"/>
                </a:solidFill>
                <a:sym typeface="Wingdings" panose="05000000000000000000" pitchFamily="2" charset="2"/>
              </a:rPr>
              <a:t>Indoor Facilities: Meeting Rooms, Auditoriums, Restaurants, Kitchens </a:t>
            </a:r>
          </a:p>
          <a:p>
            <a:pPr>
              <a:buFont typeface="Wingdings" panose="05000000000000000000" pitchFamily="2" charset="2"/>
              <a:buChar char="v"/>
            </a:pPr>
            <a:r>
              <a:rPr lang="en-US" sz="2200" dirty="0">
                <a:solidFill>
                  <a:schemeClr val="bg1"/>
                </a:solidFill>
                <a:sym typeface="Wingdings" panose="05000000000000000000" pitchFamily="2" charset="2"/>
              </a:rPr>
              <a:t>Luxury Cabins</a:t>
            </a:r>
          </a:p>
          <a:p>
            <a:pPr>
              <a:buFont typeface="Wingdings" panose="05000000000000000000" pitchFamily="2" charset="2"/>
              <a:buChar char="v"/>
            </a:pPr>
            <a:r>
              <a:rPr lang="en-US" sz="2200" dirty="0">
                <a:solidFill>
                  <a:schemeClr val="bg1"/>
                </a:solidFill>
                <a:sym typeface="Wingdings" panose="05000000000000000000" pitchFamily="2" charset="2"/>
              </a:rPr>
              <a:t>Operational Equipment (Besides what is needed to make the recreation facility initially operational)</a:t>
            </a:r>
          </a:p>
          <a:p>
            <a:pPr>
              <a:buFont typeface="Wingdings" panose="05000000000000000000" pitchFamily="2" charset="2"/>
              <a:buChar char="v"/>
            </a:pPr>
            <a:r>
              <a:rPr lang="en-US" sz="2200" dirty="0">
                <a:solidFill>
                  <a:schemeClr val="bg1"/>
                </a:solidFill>
                <a:sym typeface="Wingdings" panose="05000000000000000000" pitchFamily="2" charset="2"/>
              </a:rPr>
              <a:t>Nature exhibits if they function primarily for academic, economic, historic, or entertainment purposes</a:t>
            </a:r>
          </a:p>
          <a:p>
            <a:pPr>
              <a:buFont typeface="Wingdings" panose="05000000000000000000" pitchFamily="2" charset="2"/>
              <a:buChar char="v"/>
            </a:pPr>
            <a:r>
              <a:rPr lang="en-US" sz="2200" dirty="0">
                <a:solidFill>
                  <a:schemeClr val="bg1"/>
                </a:solidFill>
                <a:sym typeface="Wingdings" panose="05000000000000000000" pitchFamily="2" charset="2"/>
              </a:rPr>
              <a:t>Playfields designed primarily for professional or semiprofessional arts or athletics, or intercollegiate sports</a:t>
            </a:r>
          </a:p>
          <a:p>
            <a:pPr>
              <a:buFont typeface="Wingdings" panose="05000000000000000000" pitchFamily="2" charset="2"/>
              <a:buChar char="v"/>
            </a:pPr>
            <a:r>
              <a:rPr lang="en-US" sz="2200" dirty="0">
                <a:solidFill>
                  <a:schemeClr val="bg1"/>
                </a:solidFill>
                <a:sym typeface="Wingdings" panose="05000000000000000000" pitchFamily="2" charset="2"/>
              </a:rPr>
              <a:t>Roads constructed outside the boundaries of the recreation area </a:t>
            </a:r>
            <a:endParaRPr lang="en-US" sz="2200" dirty="0">
              <a:solidFill>
                <a:schemeClr val="bg1"/>
              </a:solidFill>
            </a:endParaRPr>
          </a:p>
        </p:txBody>
      </p:sp>
      <p:pic>
        <p:nvPicPr>
          <p:cNvPr id="7" name="Picture 6" descr="A picture containing text, outdoor, sign&#10;&#10;Description automatically generated">
            <a:extLst>
              <a:ext uri="{FF2B5EF4-FFF2-40B4-BE49-F238E27FC236}">
                <a16:creationId xmlns:a16="http://schemas.microsoft.com/office/drawing/2014/main" id="{594971CC-BD7E-4EB7-8594-C05B93BEB40B}"/>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2116763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2" name="TextBox 1"/>
          <p:cNvSpPr txBox="1"/>
          <p:nvPr/>
        </p:nvSpPr>
        <p:spPr>
          <a:xfrm>
            <a:off x="0" y="2003548"/>
            <a:ext cx="12192000" cy="3108543"/>
          </a:xfrm>
          <a:prstGeom prst="rect">
            <a:avLst/>
          </a:prstGeom>
          <a:noFill/>
        </p:spPr>
        <p:txBody>
          <a:bodyPr wrap="square" rtlCol="0">
            <a:spAutoFit/>
          </a:bodyPr>
          <a:lstStyle/>
          <a:p>
            <a:endParaRPr lang="en-US" sz="2200" dirty="0">
              <a:solidFill>
                <a:schemeClr val="bg1"/>
              </a:solidFill>
              <a:sym typeface="Wingdings" panose="05000000000000000000" pitchFamily="2" charset="2"/>
            </a:endParaRP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Acquisition of lands or waters for public outdoor recreation, including a new area or additional acreage to an existing park.</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LWCF funding may be used to acquire a structure only if it will be used to support the outdoor recreational area. </a:t>
            </a: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LWCF may be available to acquire property for which development of outdoor recreation is planned for a future date. In the interim, property should remain open to the public for recreational purposes. Must be developed in 3 years. </a:t>
            </a:r>
          </a:p>
        </p:txBody>
      </p:sp>
      <p:sp>
        <p:nvSpPr>
          <p:cNvPr id="3" name="TextBox 2"/>
          <p:cNvSpPr txBox="1"/>
          <p:nvPr/>
        </p:nvSpPr>
        <p:spPr>
          <a:xfrm>
            <a:off x="212271" y="485865"/>
            <a:ext cx="10881359" cy="923330"/>
          </a:xfrm>
          <a:prstGeom prst="rect">
            <a:avLst/>
          </a:prstGeom>
          <a:noFill/>
        </p:spPr>
        <p:txBody>
          <a:bodyPr wrap="square" rtlCol="0">
            <a:spAutoFit/>
          </a:bodyPr>
          <a:lstStyle/>
          <a:p>
            <a:r>
              <a:rPr lang="en-US" sz="5400" dirty="0"/>
              <a:t>LWCF Acquisition</a:t>
            </a:r>
          </a:p>
        </p:txBody>
      </p:sp>
      <p:pic>
        <p:nvPicPr>
          <p:cNvPr id="7" name="Picture 6" descr="A picture containing text, outdoor, sign&#10;&#10;Description automatically generated">
            <a:extLst>
              <a:ext uri="{FF2B5EF4-FFF2-40B4-BE49-F238E27FC236}">
                <a16:creationId xmlns:a16="http://schemas.microsoft.com/office/drawing/2014/main" id="{18A0EDFE-E464-4D94-AFF8-D39928A8B96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2870420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895060"/>
          </a:xfrm>
          <a:prstGeom prst="rect">
            <a:avLst/>
          </a:prstGeom>
          <a:solidFill>
            <a:schemeClr val="accent1">
              <a:lumMod val="75000"/>
            </a:schemeClr>
          </a:solidFill>
        </p:spPr>
        <p:txBody>
          <a:bodyPr wrap="square" rtlCol="0">
            <a:spAutoFit/>
          </a:bodyPr>
          <a:lstStyle/>
          <a:p>
            <a:endParaRPr lang="en-US" dirty="0"/>
          </a:p>
        </p:txBody>
      </p:sp>
      <p:sp>
        <p:nvSpPr>
          <p:cNvPr id="2" name="TextBox 1"/>
          <p:cNvSpPr txBox="1"/>
          <p:nvPr/>
        </p:nvSpPr>
        <p:spPr>
          <a:xfrm>
            <a:off x="-48432" y="1895060"/>
            <a:ext cx="12240432" cy="3231654"/>
          </a:xfrm>
          <a:prstGeom prst="rect">
            <a:avLst/>
          </a:prstGeom>
          <a:noFill/>
        </p:spPr>
        <p:txBody>
          <a:bodyPr wrap="square" rtlCol="0">
            <a:spAutoFit/>
          </a:bodyPr>
          <a:lstStyle/>
          <a:p>
            <a:endParaRPr lang="en-US" sz="2200" dirty="0">
              <a:solidFill>
                <a:schemeClr val="bg1"/>
              </a:solidFill>
              <a:sym typeface="Wingdings" panose="05000000000000000000" pitchFamily="2" charset="2"/>
            </a:endParaRPr>
          </a:p>
          <a:p>
            <a:pPr marL="285750" indent="-285750">
              <a:spcAft>
                <a:spcPts val="1200"/>
              </a:spcAft>
              <a:buFont typeface="Wingdings" panose="05000000000000000000" pitchFamily="2" charset="2"/>
              <a:buChar char="v"/>
            </a:pPr>
            <a:r>
              <a:rPr lang="en-US" sz="2200" dirty="0">
                <a:solidFill>
                  <a:schemeClr val="bg1"/>
                </a:solidFill>
                <a:sym typeface="Wingdings" panose="05000000000000000000" pitchFamily="2" charset="2"/>
              </a:rPr>
              <a:t>Property acquired or developed with LWCF assistance shall be operated and maintained as follows: </a:t>
            </a:r>
          </a:p>
          <a:p>
            <a:pPr lvl="1">
              <a:spcAft>
                <a:spcPts val="1200"/>
              </a:spcAft>
            </a:pPr>
            <a:r>
              <a:rPr lang="en-US" sz="2200" dirty="0">
                <a:solidFill>
                  <a:schemeClr val="bg1"/>
                </a:solidFill>
                <a:sym typeface="Wingdings" panose="05000000000000000000" pitchFamily="2" charset="2"/>
              </a:rPr>
              <a:t>	Appear inviting to the public</a:t>
            </a:r>
          </a:p>
          <a:p>
            <a:pPr lvl="1">
              <a:spcAft>
                <a:spcPts val="1200"/>
              </a:spcAft>
            </a:pPr>
            <a:r>
              <a:rPr lang="en-US" sz="2200" dirty="0">
                <a:solidFill>
                  <a:schemeClr val="bg1"/>
                </a:solidFill>
                <a:sym typeface="Wingdings" panose="05000000000000000000" pitchFamily="2" charset="2"/>
              </a:rPr>
              <a:t>	Comply with health standards</a:t>
            </a:r>
          </a:p>
          <a:p>
            <a:pPr lvl="1">
              <a:spcAft>
                <a:spcPts val="1200"/>
              </a:spcAft>
            </a:pPr>
            <a:r>
              <a:rPr lang="en-US" sz="2200" dirty="0">
                <a:solidFill>
                  <a:schemeClr val="bg1"/>
                </a:solidFill>
                <a:sym typeface="Wingdings" panose="05000000000000000000" pitchFamily="2" charset="2"/>
              </a:rPr>
              <a:t>	Shall be kept reasonably open, accessible, and safe for public use </a:t>
            </a:r>
            <a:r>
              <a:rPr lang="en-US" sz="2200" b="1" dirty="0">
                <a:solidFill>
                  <a:schemeClr val="bg1"/>
                </a:solidFill>
                <a:sym typeface="Wingdings" panose="05000000000000000000" pitchFamily="2" charset="2"/>
              </a:rPr>
              <a:t>in perpetuity</a:t>
            </a:r>
          </a:p>
          <a:p>
            <a:pPr lvl="1">
              <a:spcAft>
                <a:spcPts val="1200"/>
              </a:spcAft>
            </a:pPr>
            <a:r>
              <a:rPr lang="en-US" sz="2200" b="1" dirty="0">
                <a:solidFill>
                  <a:schemeClr val="bg1"/>
                </a:solidFill>
                <a:sym typeface="Wingdings" panose="05000000000000000000" pitchFamily="2" charset="2"/>
              </a:rPr>
              <a:t>	</a:t>
            </a:r>
            <a:r>
              <a:rPr lang="en-US" sz="2200" dirty="0">
                <a:solidFill>
                  <a:schemeClr val="bg1"/>
                </a:solidFill>
                <a:sym typeface="Wingdings" panose="05000000000000000000" pitchFamily="2" charset="2"/>
              </a:rPr>
              <a:t>Be kept in reasonable repair throughout the facilities estimated lifetime (~20 years)</a:t>
            </a:r>
          </a:p>
          <a:p>
            <a:pPr lvl="1">
              <a:spcAft>
                <a:spcPts val="1200"/>
              </a:spcAft>
            </a:pPr>
            <a:r>
              <a:rPr lang="en-US" sz="2200" b="1" dirty="0">
                <a:solidFill>
                  <a:schemeClr val="bg1"/>
                </a:solidFill>
                <a:sym typeface="Wingdings" panose="05000000000000000000" pitchFamily="2" charset="2"/>
              </a:rPr>
              <a:t>	</a:t>
            </a:r>
            <a:r>
              <a:rPr lang="en-US" sz="2200" dirty="0">
                <a:solidFill>
                  <a:schemeClr val="bg1"/>
                </a:solidFill>
                <a:sym typeface="Wingdings" panose="05000000000000000000" pitchFamily="2" charset="2"/>
              </a:rPr>
              <a:t>LWCF acknowledgement sign shall remain on display </a:t>
            </a:r>
            <a:endParaRPr lang="en-US" sz="2200" b="1" dirty="0">
              <a:solidFill>
                <a:schemeClr val="bg1"/>
              </a:solidFill>
              <a:sym typeface="Wingdings" panose="05000000000000000000" pitchFamily="2" charset="2"/>
            </a:endParaRPr>
          </a:p>
        </p:txBody>
      </p:sp>
      <p:sp>
        <p:nvSpPr>
          <p:cNvPr id="3" name="TextBox 2"/>
          <p:cNvSpPr txBox="1"/>
          <p:nvPr/>
        </p:nvSpPr>
        <p:spPr>
          <a:xfrm>
            <a:off x="204522" y="485865"/>
            <a:ext cx="10881359" cy="923330"/>
          </a:xfrm>
          <a:prstGeom prst="rect">
            <a:avLst/>
          </a:prstGeom>
          <a:noFill/>
        </p:spPr>
        <p:txBody>
          <a:bodyPr wrap="square" rtlCol="0">
            <a:spAutoFit/>
          </a:bodyPr>
          <a:lstStyle/>
          <a:p>
            <a:r>
              <a:rPr lang="en-US" sz="5400" dirty="0"/>
              <a:t>LWCF Post-Completion</a:t>
            </a:r>
          </a:p>
        </p:txBody>
      </p:sp>
      <p:pic>
        <p:nvPicPr>
          <p:cNvPr id="7" name="Picture 6" descr="A picture containing text, outdoor, sign&#10;&#10;Description automatically generated">
            <a:extLst>
              <a:ext uri="{FF2B5EF4-FFF2-40B4-BE49-F238E27FC236}">
                <a16:creationId xmlns:a16="http://schemas.microsoft.com/office/drawing/2014/main" id="{D108200F-C897-4472-9C1E-BFE5BF181836}"/>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66468" y="6285100"/>
            <a:ext cx="2208508" cy="506914"/>
          </a:xfrm>
          <a:prstGeom prst="rect">
            <a:avLst/>
          </a:prstGeom>
        </p:spPr>
      </p:pic>
    </p:spTree>
    <p:extLst>
      <p:ext uri="{BB962C8B-B14F-4D97-AF65-F5344CB8AC3E}">
        <p14:creationId xmlns:p14="http://schemas.microsoft.com/office/powerpoint/2010/main" val="34627919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LIC 2021 PP- Template [Read-Only]" id="{66D857F4-53FA-4BCA-A601-F265218CE816}" vid="{1CF95ACF-3713-429D-A856-756E23858EB7}"/>
    </a:ext>
  </a:extLst>
</a:theme>
</file>

<file path=docProps/app.xml><?xml version="1.0" encoding="utf-8"?>
<Properties xmlns="http://schemas.openxmlformats.org/officeDocument/2006/extended-properties" xmlns:vt="http://schemas.openxmlformats.org/officeDocument/2006/docPropsVTypes">
  <Template>LWCF &amp; RTP Powerpoint</Template>
  <TotalTime>1299</TotalTime>
  <Words>2184</Words>
  <Application>Microsoft Office PowerPoint</Application>
  <PresentationFormat>Widescreen</PresentationFormat>
  <Paragraphs>250</Paragraphs>
  <Slides>34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Commonwealth of Kentucky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Hill, Jessica M (DLG)</dc:creator>
  <cp:lastModifiedBy>Hill, Jessica M (DLG)</cp:lastModifiedBy>
  <cp:revision>63</cp:revision>
  <dcterms:created xsi:type="dcterms:W3CDTF">2021-08-09T14:16:12Z</dcterms:created>
  <dcterms:modified xsi:type="dcterms:W3CDTF">2021-08-17T14:38:03Z</dcterms:modified>
</cp:coreProperties>
</file>