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2" r:id="rId1"/>
  </p:sldMasterIdLst>
  <p:notesMasterIdLst>
    <p:notesMasterId r:id="rId23"/>
  </p:notesMasterIdLst>
  <p:sldIdLst>
    <p:sldId id="260" r:id="rId2"/>
    <p:sldId id="262" r:id="rId3"/>
    <p:sldId id="280" r:id="rId4"/>
    <p:sldId id="281" r:id="rId5"/>
    <p:sldId id="283" r:id="rId6"/>
    <p:sldId id="263" r:id="rId7"/>
    <p:sldId id="279" r:id="rId8"/>
    <p:sldId id="264" r:id="rId9"/>
    <p:sldId id="265" r:id="rId10"/>
    <p:sldId id="266" r:id="rId11"/>
    <p:sldId id="267" r:id="rId12"/>
    <p:sldId id="268" r:id="rId13"/>
    <p:sldId id="269" r:id="rId14"/>
    <p:sldId id="270" r:id="rId15"/>
    <p:sldId id="271" r:id="rId16"/>
    <p:sldId id="272" r:id="rId17"/>
    <p:sldId id="273" r:id="rId18"/>
    <p:sldId id="274" r:id="rId19"/>
    <p:sldId id="278" r:id="rId20"/>
    <p:sldId id="284" r:id="rId21"/>
    <p:sldId id="259"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5" autoAdjust="0"/>
    <p:restoredTop sz="94660"/>
  </p:normalViewPr>
  <p:slideViewPr>
    <p:cSldViewPr snapToGrid="0">
      <p:cViewPr varScale="1">
        <p:scale>
          <a:sx n="80" d="100"/>
          <a:sy n="80" d="100"/>
        </p:scale>
        <p:origin x="306" y="96"/>
      </p:cViewPr>
      <p:guideLst>
        <p:guide orient="horz" pos="2160"/>
        <p:guide pos="3840"/>
      </p:guideLst>
    </p:cSldViewPr>
  </p:slideViewPr>
  <p:notesTextViewPr>
    <p:cViewPr>
      <p:scale>
        <a:sx n="3" d="2"/>
        <a:sy n="3" d="2"/>
      </p:scale>
      <p:origin x="0" y="0"/>
    </p:cViewPr>
  </p:notesTextViewPr>
  <p:notesViewPr>
    <p:cSldViewPr snapToGrid="0">
      <p:cViewPr varScale="1">
        <p:scale>
          <a:sx n="89" d="100"/>
          <a:sy n="89" d="100"/>
        </p:scale>
        <p:origin x="3606"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population served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1CA-4F7D-8478-7B1FEF5E408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1CA-4F7D-8478-7B1FEF5E408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1CA-4F7D-8478-7B1FEF5E408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1-7287-407E-A259-2546DBB262A9}"/>
              </c:ext>
            </c:extLst>
          </c:dPt>
          <c:cat>
            <c:strRef>
              <c:f>Sheet1!$A$2:$A$5</c:f>
              <c:strCache>
                <c:ptCount val="4"/>
                <c:pt idx="0">
                  <c:v>Lville Metrosafe</c:v>
                </c:pt>
                <c:pt idx="1">
                  <c:v>Lexington 911</c:v>
                </c:pt>
                <c:pt idx="2">
                  <c:v>Kenton Co 911</c:v>
                </c:pt>
                <c:pt idx="3">
                  <c:v>112 others</c:v>
                </c:pt>
              </c:strCache>
            </c:strRef>
          </c:cat>
          <c:val>
            <c:numRef>
              <c:f>Sheet1!$B$2:$B$5</c:f>
              <c:numCache>
                <c:formatCode>General</c:formatCode>
                <c:ptCount val="4"/>
                <c:pt idx="0">
                  <c:v>16.66</c:v>
                </c:pt>
                <c:pt idx="1">
                  <c:v>6.6</c:v>
                </c:pt>
                <c:pt idx="2">
                  <c:v>3.6</c:v>
                </c:pt>
                <c:pt idx="3">
                  <c:v>77</c:v>
                </c:pt>
              </c:numCache>
            </c:numRef>
          </c:val>
          <c:extLst>
            <c:ext xmlns:c16="http://schemas.microsoft.com/office/drawing/2014/chart" uri="{C3380CC4-5D6E-409C-BE32-E72D297353CC}">
              <c16:uniqueId val="{00000000-7287-407E-A259-2546DBB262A9}"/>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52E272-87EB-4187-B829-173D611CBC2B}" type="datetimeFigureOut">
              <a:rPr lang="en-US" smtClean="0"/>
              <a:t>8/23/2021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63D156-E5B8-4163-9B95-02B77BDD9E45}" type="slidenum">
              <a:rPr lang="en-US" smtClean="0"/>
              <a:t>‹#›</a:t>
            </a:fld>
            <a:endParaRPr lang="en-US"/>
          </a:p>
        </p:txBody>
      </p:sp>
    </p:spTree>
    <p:extLst>
      <p:ext uri="{BB962C8B-B14F-4D97-AF65-F5344CB8AC3E}">
        <p14:creationId xmlns:p14="http://schemas.microsoft.com/office/powerpoint/2010/main" val="2230104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63D156-E5B8-4163-9B95-02B77BDD9E45}" type="slidenum">
              <a:rPr lang="en-US" smtClean="0"/>
              <a:t>1</a:t>
            </a:fld>
            <a:endParaRPr lang="en-US"/>
          </a:p>
        </p:txBody>
      </p:sp>
    </p:spTree>
    <p:extLst>
      <p:ext uri="{BB962C8B-B14F-4D97-AF65-F5344CB8AC3E}">
        <p14:creationId xmlns:p14="http://schemas.microsoft.com/office/powerpoint/2010/main" val="851099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63D156-E5B8-4163-9B95-02B77BDD9E45}" type="slidenum">
              <a:rPr lang="en-US" smtClean="0"/>
              <a:t>3</a:t>
            </a:fld>
            <a:endParaRPr lang="en-US"/>
          </a:p>
        </p:txBody>
      </p:sp>
    </p:spTree>
    <p:extLst>
      <p:ext uri="{BB962C8B-B14F-4D97-AF65-F5344CB8AC3E}">
        <p14:creationId xmlns:p14="http://schemas.microsoft.com/office/powerpoint/2010/main" val="3773106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r>
              <a:rPr lang="en-US" b="1" dirty="0"/>
              <a:t>WE PRIORITIZE local, national and global THREATS AND HAZARDS BASED ON INCIDENT ACTIVITY AND PROBABILITY USING TECHNIQUES OF ANALYSIS, PRIMARILY PREDICTIVE, apply methods of critical thinking, constant partner engagement, in order to produce and disseminate timely, accurate, usable and relevant intelligence to an entire state, border states, nation and it’s first responders</a:t>
            </a:r>
          </a:p>
          <a:p>
            <a:endParaRPr lang="en-US" dirty="0"/>
          </a:p>
        </p:txBody>
      </p:sp>
      <p:sp>
        <p:nvSpPr>
          <p:cNvPr id="4" name="Slide Number Placeholder 3"/>
          <p:cNvSpPr>
            <a:spLocks noGrp="1"/>
          </p:cNvSpPr>
          <p:nvPr>
            <p:ph type="sldNum" sz="quarter" idx="10"/>
          </p:nvPr>
        </p:nvSpPr>
        <p:spPr/>
        <p:txBody>
          <a:bodyPr/>
          <a:lstStyle/>
          <a:p>
            <a:fld id="{AD63D156-E5B8-4163-9B95-02B77BDD9E45}" type="slidenum">
              <a:rPr lang="en-US" smtClean="0"/>
              <a:t>4</a:t>
            </a:fld>
            <a:endParaRPr lang="en-US"/>
          </a:p>
        </p:txBody>
      </p:sp>
    </p:spTree>
    <p:extLst>
      <p:ext uri="{BB962C8B-B14F-4D97-AF65-F5344CB8AC3E}">
        <p14:creationId xmlns:p14="http://schemas.microsoft.com/office/powerpoint/2010/main" val="2827112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1" cap="all" dirty="0"/>
              <a:t>the Kentucky office of homeland security’s most fundamental MISSION IS TO GET RELEVANT AND TIMELY INFORMATION and  intelligence, and as many RESOURCES as we can INTO THE HANDS OF PEOPLE WHO need THEM TO maximize the safety and security of us ALL.  </a:t>
            </a:r>
          </a:p>
          <a:p>
            <a:pPr defTabSz="933237">
              <a:defRPr/>
            </a:pPr>
            <a:r>
              <a:rPr lang="en-US" b="1" u="sng" dirty="0"/>
              <a:t>Our work at the Kentucky office of homeland security contributes to the national security strategy of the united states and</a:t>
            </a:r>
            <a:r>
              <a:rPr lang="en-US" b="1" u="sng" cap="all" dirty="0"/>
              <a:t> each of Governor Bevin's priorities for Kentucky:</a:t>
            </a:r>
            <a:r>
              <a:rPr lang="en-US" b="1" cap="all" dirty="0"/>
              <a:t>	</a:t>
            </a:r>
            <a:r>
              <a:rPr lang="en-US" b="1" u="sng" cap="all" dirty="0"/>
              <a:t>strengthening </a:t>
            </a:r>
            <a:r>
              <a:rPr lang="en-US" b="1" u="sng" cap="all" dirty="0" err="1"/>
              <a:t>kentuckys</a:t>
            </a:r>
            <a:r>
              <a:rPr lang="en-US" b="1" u="sng" cap="all" dirty="0"/>
              <a:t> financial foundation</a:t>
            </a:r>
            <a:r>
              <a:rPr lang="en-US" b="1" cap="all" dirty="0"/>
              <a:t>,	</a:t>
            </a:r>
            <a:r>
              <a:rPr lang="en-US" b="1" u="sng" cap="all" dirty="0"/>
              <a:t>growing </a:t>
            </a:r>
            <a:r>
              <a:rPr lang="en-US" b="1" u="sng" cap="all" dirty="0" err="1"/>
              <a:t>kentuckys</a:t>
            </a:r>
            <a:r>
              <a:rPr lang="en-US" b="1" u="sng" cap="all" dirty="0"/>
              <a:t> economy</a:t>
            </a:r>
            <a:r>
              <a:rPr lang="en-US" b="1" cap="all" dirty="0"/>
              <a:t>, </a:t>
            </a:r>
            <a:endParaRPr lang="en-US" dirty="0"/>
          </a:p>
          <a:p>
            <a:r>
              <a:rPr lang="en-US" b="1" u="sng" cap="all" dirty="0"/>
              <a:t>creating a </a:t>
            </a:r>
            <a:r>
              <a:rPr lang="en-US" b="1" u="sng" cap="all" dirty="0" err="1"/>
              <a:t>healtheir</a:t>
            </a:r>
            <a:r>
              <a:rPr lang="en-US" b="1" u="sng" cap="all" dirty="0"/>
              <a:t> </a:t>
            </a:r>
            <a:r>
              <a:rPr lang="en-US" b="1" u="sng" cap="all" dirty="0" err="1"/>
              <a:t>kentucky</a:t>
            </a:r>
            <a:r>
              <a:rPr lang="en-US" b="1" cap="all" dirty="0"/>
              <a:t>, 	</a:t>
            </a:r>
            <a:r>
              <a:rPr lang="en-US" b="1" u="sng" cap="all" dirty="0"/>
              <a:t>investing in education &amp; workforce</a:t>
            </a:r>
            <a:r>
              <a:rPr lang="en-US" b="1" cap="all" dirty="0"/>
              <a:t>, 	</a:t>
            </a:r>
            <a:r>
              <a:rPr lang="en-US" b="1" u="sng" cap="all" dirty="0"/>
              <a:t>protecting and strengthening our communities</a:t>
            </a:r>
            <a:r>
              <a:rPr lang="en-US" b="1" cap="all" dirty="0"/>
              <a:t>, </a:t>
            </a:r>
          </a:p>
          <a:p>
            <a:r>
              <a:rPr lang="en-US" b="1" u="sng" cap="all" dirty="0"/>
              <a:t>and of course serving those who serve us</a:t>
            </a:r>
            <a:endParaRPr lang="en-US" dirty="0"/>
          </a:p>
          <a:p>
            <a:r>
              <a:rPr lang="en-US" dirty="0" smtClean="0"/>
              <a:t> </a:t>
            </a:r>
          </a:p>
          <a:p>
            <a:endParaRPr lang="en-US" dirty="0"/>
          </a:p>
        </p:txBody>
      </p:sp>
      <p:sp>
        <p:nvSpPr>
          <p:cNvPr id="4" name="Slide Number Placeholder 3"/>
          <p:cNvSpPr>
            <a:spLocks noGrp="1"/>
          </p:cNvSpPr>
          <p:nvPr>
            <p:ph type="sldNum" sz="quarter" idx="10"/>
          </p:nvPr>
        </p:nvSpPr>
        <p:spPr/>
        <p:txBody>
          <a:bodyPr/>
          <a:lstStyle/>
          <a:p>
            <a:fld id="{AD63D156-E5B8-4163-9B95-02B77BDD9E45}" type="slidenum">
              <a:rPr lang="en-US" smtClean="0"/>
              <a:t>5</a:t>
            </a:fld>
            <a:endParaRPr lang="en-US"/>
          </a:p>
        </p:txBody>
      </p:sp>
    </p:spTree>
    <p:extLst>
      <p:ext uri="{BB962C8B-B14F-4D97-AF65-F5344CB8AC3E}">
        <p14:creationId xmlns:p14="http://schemas.microsoft.com/office/powerpoint/2010/main" val="3626168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time, bring up Pikeville white supremacist demonstration as example of KOHS intelligence in action. </a:t>
            </a:r>
          </a:p>
          <a:p>
            <a:endParaRPr lang="en-US" dirty="0"/>
          </a:p>
          <a:p>
            <a:r>
              <a:rPr lang="en-US" dirty="0" smtClean="0"/>
              <a:t>April 2017 rally in Pikeville</a:t>
            </a:r>
          </a:p>
          <a:p>
            <a:r>
              <a:rPr lang="en-US" dirty="0" smtClean="0"/>
              <a:t>What went right:</a:t>
            </a:r>
          </a:p>
          <a:p>
            <a:r>
              <a:rPr lang="en-US" dirty="0" smtClean="0"/>
              <a:t>KOHS began tracking event in January 2017</a:t>
            </a:r>
          </a:p>
          <a:p>
            <a:r>
              <a:rPr lang="en-US" dirty="0" smtClean="0"/>
              <a:t>Local and state officials contacted KOHS w/concerns</a:t>
            </a:r>
          </a:p>
          <a:p>
            <a:r>
              <a:rPr lang="en-US" dirty="0" smtClean="0"/>
              <a:t>Work group assembled to elevate preparations/response</a:t>
            </a:r>
          </a:p>
          <a:p>
            <a:r>
              <a:rPr lang="en-US" dirty="0" smtClean="0"/>
              <a:t>After consultation, local officials enacted ban on masks</a:t>
            </a:r>
          </a:p>
          <a:p>
            <a:r>
              <a:rPr lang="en-US" dirty="0" smtClean="0"/>
              <a:t>Counter rally at nearby site canceled</a:t>
            </a:r>
          </a:p>
          <a:p>
            <a:r>
              <a:rPr lang="en-US" dirty="0" smtClean="0"/>
              <a:t>Locals encouraged to stay home</a:t>
            </a:r>
          </a:p>
          <a:p>
            <a:r>
              <a:rPr lang="en-US" dirty="0" smtClean="0"/>
              <a:t>Police kept physical separation between </a:t>
            </a:r>
            <a:r>
              <a:rPr lang="en-US" dirty="0" err="1" smtClean="0"/>
              <a:t>nazis</a:t>
            </a:r>
            <a:r>
              <a:rPr lang="en-US" dirty="0" smtClean="0"/>
              <a:t> and counter protestors</a:t>
            </a:r>
          </a:p>
          <a:p>
            <a:endParaRPr lang="en-US" dirty="0"/>
          </a:p>
          <a:p>
            <a:r>
              <a:rPr lang="en-US" dirty="0" smtClean="0"/>
              <a:t>Result</a:t>
            </a:r>
          </a:p>
          <a:p>
            <a:r>
              <a:rPr lang="en-US" dirty="0" smtClean="0"/>
              <a:t>No violence</a:t>
            </a:r>
          </a:p>
          <a:p>
            <a:r>
              <a:rPr lang="en-US" dirty="0" smtClean="0"/>
              <a:t>One arrest</a:t>
            </a:r>
          </a:p>
          <a:p>
            <a:endParaRPr lang="en-US" dirty="0"/>
          </a:p>
          <a:p>
            <a:r>
              <a:rPr lang="en-US" dirty="0" smtClean="0"/>
              <a:t>What followed</a:t>
            </a:r>
          </a:p>
          <a:p>
            <a:r>
              <a:rPr lang="en-US" dirty="0" smtClean="0"/>
              <a:t>Just a few months later, in August of 2017, those same groups protested in Charlottesville VA</a:t>
            </a:r>
          </a:p>
          <a:p>
            <a:endParaRPr lang="en-US" dirty="0"/>
          </a:p>
          <a:p>
            <a:r>
              <a:rPr lang="en-US" dirty="0" smtClean="0"/>
              <a:t>In the wake Charlottesville, Pikeville became a national model on how to prepare for this type </a:t>
            </a:r>
            <a:r>
              <a:rPr lang="en-US" smtClean="0"/>
              <a:t>of protest.</a:t>
            </a:r>
            <a:endParaRPr lang="en-US" dirty="0" smtClean="0"/>
          </a:p>
          <a:p>
            <a:endParaRPr lang="en-US" dirty="0"/>
          </a:p>
        </p:txBody>
      </p:sp>
      <p:sp>
        <p:nvSpPr>
          <p:cNvPr id="4" name="Slide Number Placeholder 3"/>
          <p:cNvSpPr>
            <a:spLocks noGrp="1"/>
          </p:cNvSpPr>
          <p:nvPr>
            <p:ph type="sldNum" sz="quarter" idx="10"/>
          </p:nvPr>
        </p:nvSpPr>
        <p:spPr/>
        <p:txBody>
          <a:bodyPr/>
          <a:lstStyle/>
          <a:p>
            <a:fld id="{AD63D156-E5B8-4163-9B95-02B77BDD9E45}" type="slidenum">
              <a:rPr lang="en-US" smtClean="0"/>
              <a:t>21</a:t>
            </a:fld>
            <a:endParaRPr lang="en-US"/>
          </a:p>
        </p:txBody>
      </p:sp>
    </p:spTree>
    <p:extLst>
      <p:ext uri="{BB962C8B-B14F-4D97-AF65-F5344CB8AC3E}">
        <p14:creationId xmlns:p14="http://schemas.microsoft.com/office/powerpoint/2010/main" val="15718336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03942" y="5612752"/>
            <a:ext cx="6584115" cy="1101991"/>
          </a:xfrm>
          <a:prstGeom prst="rect">
            <a:avLst/>
          </a:prstGeom>
        </p:spPr>
      </p:pic>
    </p:spTree>
    <p:extLst>
      <p:ext uri="{BB962C8B-B14F-4D97-AF65-F5344CB8AC3E}">
        <p14:creationId xmlns:p14="http://schemas.microsoft.com/office/powerpoint/2010/main" val="14523268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6945F52-DCC9-4D3F-9C31-7112C37C1FC0}" type="datetimeFigureOut">
              <a:rPr lang="en-US" smtClean="0"/>
              <a:t>8/23/2021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3DAFC7-FBE5-4C7A-BFB1-0A1F263344C4}" type="slidenum">
              <a:rPr lang="en-US" smtClean="0"/>
              <a:t>‹#›</a:t>
            </a:fld>
            <a:endParaRPr lang="en-US"/>
          </a:p>
        </p:txBody>
      </p:sp>
    </p:spTree>
    <p:extLst>
      <p:ext uri="{BB962C8B-B14F-4D97-AF65-F5344CB8AC3E}">
        <p14:creationId xmlns:p14="http://schemas.microsoft.com/office/powerpoint/2010/main" val="1819305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spTree>
    <p:extLst>
      <p:ext uri="{BB962C8B-B14F-4D97-AF65-F5344CB8AC3E}">
        <p14:creationId xmlns:p14="http://schemas.microsoft.com/office/powerpoint/2010/main" val="17089500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545032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spTree>
    <p:extLst>
      <p:ext uri="{BB962C8B-B14F-4D97-AF65-F5344CB8AC3E}">
        <p14:creationId xmlns:p14="http://schemas.microsoft.com/office/powerpoint/2010/main" val="25208054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spTree>
    <p:extLst>
      <p:ext uri="{BB962C8B-B14F-4D97-AF65-F5344CB8AC3E}">
        <p14:creationId xmlns:p14="http://schemas.microsoft.com/office/powerpoint/2010/main" val="28521999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spTree>
    <p:extLst>
      <p:ext uri="{BB962C8B-B14F-4D97-AF65-F5344CB8AC3E}">
        <p14:creationId xmlns:p14="http://schemas.microsoft.com/office/powerpoint/2010/main" val="396187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03942" y="5612752"/>
            <a:ext cx="6584115" cy="1101991"/>
          </a:xfrm>
          <a:prstGeom prst="rect">
            <a:avLst/>
          </a:prstGeom>
        </p:spPr>
      </p:pic>
    </p:spTree>
    <p:extLst>
      <p:ext uri="{BB962C8B-B14F-4D97-AF65-F5344CB8AC3E}">
        <p14:creationId xmlns:p14="http://schemas.microsoft.com/office/powerpoint/2010/main" val="34289905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spTree>
    <p:extLst>
      <p:ext uri="{BB962C8B-B14F-4D97-AF65-F5344CB8AC3E}">
        <p14:creationId xmlns:p14="http://schemas.microsoft.com/office/powerpoint/2010/main" val="3150217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03942" y="5612752"/>
            <a:ext cx="6584115" cy="1101991"/>
          </a:xfrm>
          <a:prstGeom prst="rect">
            <a:avLst/>
          </a:prstGeom>
        </p:spPr>
      </p:pic>
    </p:spTree>
    <p:extLst>
      <p:ext uri="{BB962C8B-B14F-4D97-AF65-F5344CB8AC3E}">
        <p14:creationId xmlns:p14="http://schemas.microsoft.com/office/powerpoint/2010/main" val="306574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3DAFC7-FBE5-4C7A-BFB1-0A1F263344C4}"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spTree>
    <p:extLst>
      <p:ext uri="{BB962C8B-B14F-4D97-AF65-F5344CB8AC3E}">
        <p14:creationId xmlns:p14="http://schemas.microsoft.com/office/powerpoint/2010/main" val="4122723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6945F52-DCC9-4D3F-9C31-7112C37C1FC0}" type="datetimeFigureOut">
              <a:rPr lang="en-US" smtClean="0"/>
              <a:t>8/23/2021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3DAFC7-FBE5-4C7A-BFB1-0A1F263344C4}" type="slidenum">
              <a:rPr lang="en-US" smtClean="0"/>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03942" y="5612752"/>
            <a:ext cx="6584115" cy="1101991"/>
          </a:xfrm>
          <a:prstGeom prst="rect">
            <a:avLst/>
          </a:prstGeom>
        </p:spPr>
      </p:pic>
    </p:spTree>
    <p:extLst>
      <p:ext uri="{BB962C8B-B14F-4D97-AF65-F5344CB8AC3E}">
        <p14:creationId xmlns:p14="http://schemas.microsoft.com/office/powerpoint/2010/main" val="1363148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6945F52-DCC9-4D3F-9C31-7112C37C1FC0}" type="datetimeFigureOut">
              <a:rPr lang="en-US" smtClean="0"/>
              <a:t>8/23/2021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3DAFC7-FBE5-4C7A-BFB1-0A1F263344C4}" type="slidenum">
              <a:rPr lang="en-US" smtClean="0"/>
              <a:t>‹#›</a:t>
            </a:fld>
            <a:endParaRPr lang="en-US"/>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03942" y="5612752"/>
            <a:ext cx="6584115" cy="1101991"/>
          </a:xfrm>
          <a:prstGeom prst="rect">
            <a:avLst/>
          </a:prstGeom>
        </p:spPr>
      </p:pic>
    </p:spTree>
    <p:extLst>
      <p:ext uri="{BB962C8B-B14F-4D97-AF65-F5344CB8AC3E}">
        <p14:creationId xmlns:p14="http://schemas.microsoft.com/office/powerpoint/2010/main" val="1139525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DD3DAFC7-FBE5-4C7A-BFB1-0A1F263344C4}" type="slidenum">
              <a:rPr lang="en-US" smtClean="0"/>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03942" y="5612752"/>
            <a:ext cx="6584115" cy="1101991"/>
          </a:xfrm>
          <a:prstGeom prst="rect">
            <a:avLst/>
          </a:prstGeom>
        </p:spPr>
      </p:pic>
    </p:spTree>
    <p:extLst>
      <p:ext uri="{BB962C8B-B14F-4D97-AF65-F5344CB8AC3E}">
        <p14:creationId xmlns:p14="http://schemas.microsoft.com/office/powerpoint/2010/main" val="1100137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DD3DAFC7-FBE5-4C7A-BFB1-0A1F263344C4}" type="slidenum">
              <a:rPr lang="en-US" smtClean="0"/>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03942" y="5612752"/>
            <a:ext cx="6584115" cy="1101991"/>
          </a:xfrm>
          <a:prstGeom prst="rect">
            <a:avLst/>
          </a:prstGeom>
        </p:spPr>
      </p:pic>
    </p:spTree>
    <p:extLst>
      <p:ext uri="{BB962C8B-B14F-4D97-AF65-F5344CB8AC3E}">
        <p14:creationId xmlns:p14="http://schemas.microsoft.com/office/powerpoint/2010/main" val="599962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66945F52-DCC9-4D3F-9C31-7112C37C1FC0}" type="datetimeFigureOut">
              <a:rPr lang="en-US" smtClean="0"/>
              <a:t>8/23/2021</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DD3DAFC7-FBE5-4C7A-BFB1-0A1F263344C4}" type="slidenum">
              <a:rPr lang="en-US" smtClean="0"/>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03942" y="5612752"/>
            <a:ext cx="6584115" cy="1101991"/>
          </a:xfrm>
          <a:prstGeom prst="rect">
            <a:avLst/>
          </a:prstGeom>
        </p:spPr>
      </p:pic>
    </p:spTree>
    <p:extLst>
      <p:ext uri="{BB962C8B-B14F-4D97-AF65-F5344CB8AC3E}">
        <p14:creationId xmlns:p14="http://schemas.microsoft.com/office/powerpoint/2010/main" val="2440345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6945F52-DCC9-4D3F-9C31-7112C37C1FC0}" type="datetimeFigureOut">
              <a:rPr lang="en-US" smtClean="0"/>
              <a:t>8/23/2021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3DAFC7-FBE5-4C7A-BFB1-0A1F263344C4}" type="slidenum">
              <a:rPr lang="en-US" smtClean="0"/>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979" y="-1746947"/>
            <a:ext cx="10267407" cy="10371116"/>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03942" y="5612752"/>
            <a:ext cx="6584115" cy="1101991"/>
          </a:xfrm>
          <a:prstGeom prst="rect">
            <a:avLst/>
          </a:prstGeom>
        </p:spPr>
      </p:pic>
    </p:spTree>
    <p:extLst>
      <p:ext uri="{BB962C8B-B14F-4D97-AF65-F5344CB8AC3E}">
        <p14:creationId xmlns:p14="http://schemas.microsoft.com/office/powerpoint/2010/main" val="1608813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6945F52-DCC9-4D3F-9C31-7112C37C1FC0}" type="datetimeFigureOut">
              <a:rPr lang="en-US" smtClean="0"/>
              <a:t>8/23/2021</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D3DAFC7-FBE5-4C7A-BFB1-0A1F263344C4}" type="slidenum">
              <a:rPr lang="en-US" smtClean="0"/>
              <a:t>‹#›</a:t>
            </a:fld>
            <a:endParaRPr lang="en-US"/>
          </a:p>
        </p:txBody>
      </p:sp>
    </p:spTree>
    <p:extLst>
      <p:ext uri="{BB962C8B-B14F-4D97-AF65-F5344CB8AC3E}">
        <p14:creationId xmlns:p14="http://schemas.microsoft.com/office/powerpoint/2010/main" val="3954396572"/>
      </p:ext>
    </p:extLst>
  </p:cSld>
  <p:clrMap bg1="dk1" tx1="lt1" bg2="dk2" tx2="lt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 id="2147483934" r:id="rId12"/>
    <p:sldLayoutId id="2147483935" r:id="rId13"/>
    <p:sldLayoutId id="2147483936" r:id="rId14"/>
    <p:sldLayoutId id="2147483937" r:id="rId15"/>
    <p:sldLayoutId id="2147483938" r:id="rId16"/>
    <p:sldLayoutId id="2147483939"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ohn.holiday@ky.gov"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hyperlink" Target="https://homelandsecurity.ky.gov/"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hyperlink" Target="http://911board.ky.gov/"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1023442" y="6640285"/>
            <a:ext cx="14245786" cy="276999"/>
          </a:xfrm>
          <a:prstGeom prst="rect">
            <a:avLst/>
          </a:prstGeom>
          <a:noFill/>
        </p:spPr>
        <p:txBody>
          <a:bodyPr wrap="square" rtlCol="0">
            <a:spAutoFit/>
          </a:bodyPr>
          <a:lstStyle/>
          <a:p>
            <a:pPr algn="ctr"/>
            <a:r>
              <a:rPr lang="en-US" sz="1200" b="1" dirty="0" smtClean="0"/>
              <a:t>UNCLASSIFIED</a:t>
            </a:r>
            <a:endParaRPr lang="en-US" sz="1200" b="1" dirty="0"/>
          </a:p>
        </p:txBody>
      </p:sp>
      <p:sp>
        <p:nvSpPr>
          <p:cNvPr id="12" name="Title 1"/>
          <p:cNvSpPr>
            <a:spLocks noGrp="1"/>
          </p:cNvSpPr>
          <p:nvPr>
            <p:ph type="ctrTitle"/>
          </p:nvPr>
        </p:nvSpPr>
        <p:spPr>
          <a:xfrm>
            <a:off x="-1023442" y="-611401"/>
            <a:ext cx="14245786" cy="1447362"/>
          </a:xfrm>
        </p:spPr>
        <p:txBody>
          <a:bodyPr>
            <a:noAutofit/>
          </a:bodyPr>
          <a:lstStyle/>
          <a:p>
            <a:pPr algn="ctr"/>
            <a:r>
              <a:rPr lang="en-US" sz="3600" b="1" u="sng" dirty="0" smtClean="0"/>
              <a:t>Kentucky Office of Homeland Security (KOHS)</a:t>
            </a:r>
            <a:endParaRPr lang="en-US" sz="3600" b="1" u="sng" dirty="0"/>
          </a:p>
        </p:txBody>
      </p:sp>
      <p:sp>
        <p:nvSpPr>
          <p:cNvPr id="5" name="TextBox 4"/>
          <p:cNvSpPr txBox="1"/>
          <p:nvPr/>
        </p:nvSpPr>
        <p:spPr>
          <a:xfrm>
            <a:off x="-1023442" y="1429060"/>
            <a:ext cx="14245786" cy="1138773"/>
          </a:xfrm>
          <a:prstGeom prst="rect">
            <a:avLst/>
          </a:prstGeom>
          <a:noFill/>
        </p:spPr>
        <p:txBody>
          <a:bodyPr wrap="square" rtlCol="0">
            <a:spAutoFit/>
          </a:bodyPr>
          <a:lstStyle/>
          <a:p>
            <a:pPr algn="ctr"/>
            <a:r>
              <a:rPr lang="en-US" sz="4000" b="1" dirty="0" smtClean="0"/>
              <a:t>2021 </a:t>
            </a:r>
            <a:r>
              <a:rPr lang="en-US" sz="4000" b="1" dirty="0" smtClean="0"/>
              <a:t>Governor’s Local Issues Conference</a:t>
            </a:r>
            <a:endParaRPr lang="en-US" sz="3600" b="1" dirty="0" smtClean="0"/>
          </a:p>
          <a:p>
            <a:pPr algn="ctr"/>
            <a:r>
              <a:rPr lang="en-US" sz="2800" b="1" dirty="0" smtClean="0"/>
              <a:t>August </a:t>
            </a:r>
            <a:r>
              <a:rPr lang="en-US" sz="2800" b="1" dirty="0" smtClean="0"/>
              <a:t>26, 2021</a:t>
            </a:r>
            <a:endParaRPr lang="en-US" sz="2800" b="1" dirty="0"/>
          </a:p>
        </p:txBody>
      </p:sp>
      <p:sp>
        <p:nvSpPr>
          <p:cNvPr id="8" name="TextBox 7"/>
          <p:cNvSpPr txBox="1"/>
          <p:nvPr/>
        </p:nvSpPr>
        <p:spPr>
          <a:xfrm>
            <a:off x="-1023442" y="-60288"/>
            <a:ext cx="14245786" cy="276999"/>
          </a:xfrm>
          <a:prstGeom prst="rect">
            <a:avLst/>
          </a:prstGeom>
          <a:noFill/>
        </p:spPr>
        <p:txBody>
          <a:bodyPr wrap="square" rtlCol="0">
            <a:spAutoFit/>
          </a:bodyPr>
          <a:lstStyle/>
          <a:p>
            <a:pPr algn="ctr"/>
            <a:r>
              <a:rPr lang="en-US" sz="1200" b="1" dirty="0" smtClean="0"/>
              <a:t>UNCLASSIFIED</a:t>
            </a:r>
            <a:endParaRPr lang="en-US" sz="1200" b="1" dirty="0"/>
          </a:p>
        </p:txBody>
      </p:sp>
      <p:sp>
        <p:nvSpPr>
          <p:cNvPr id="6" name="TextBox 5"/>
          <p:cNvSpPr txBox="1"/>
          <p:nvPr/>
        </p:nvSpPr>
        <p:spPr>
          <a:xfrm>
            <a:off x="-264188" y="794819"/>
            <a:ext cx="12727279" cy="461665"/>
          </a:xfrm>
          <a:prstGeom prst="rect">
            <a:avLst/>
          </a:prstGeom>
          <a:noFill/>
        </p:spPr>
        <p:txBody>
          <a:bodyPr wrap="square" rtlCol="0">
            <a:spAutoFit/>
          </a:bodyPr>
          <a:lstStyle/>
          <a:p>
            <a:pPr algn="ctr"/>
            <a:r>
              <a:rPr lang="en-US" sz="2400" b="1" dirty="0" smtClean="0"/>
              <a:t>Office of the Governor, </a:t>
            </a:r>
            <a:r>
              <a:rPr lang="en-US" sz="2400" b="1" dirty="0" smtClean="0"/>
              <a:t>Andy Beshear</a:t>
            </a:r>
            <a:endParaRPr lang="en-US" sz="2400" b="1" dirty="0"/>
          </a:p>
        </p:txBody>
      </p:sp>
      <p:sp>
        <p:nvSpPr>
          <p:cNvPr id="2" name="Rectangle 1"/>
          <p:cNvSpPr/>
          <p:nvPr/>
        </p:nvSpPr>
        <p:spPr>
          <a:xfrm>
            <a:off x="2538005" y="3811908"/>
            <a:ext cx="7122893" cy="1200329"/>
          </a:xfrm>
          <a:prstGeom prst="rect">
            <a:avLst/>
          </a:prstGeom>
        </p:spPr>
        <p:txBody>
          <a:bodyPr wrap="square">
            <a:spAutoFit/>
          </a:bodyPr>
          <a:lstStyle/>
          <a:p>
            <a:pPr algn="ctr"/>
            <a:r>
              <a:rPr lang="en-US" dirty="0"/>
              <a:t>Deputy Executive Director</a:t>
            </a:r>
          </a:p>
          <a:p>
            <a:pPr algn="ctr"/>
            <a:r>
              <a:rPr lang="en-US" dirty="0"/>
              <a:t>911 Services Board Administrator</a:t>
            </a:r>
          </a:p>
          <a:p>
            <a:pPr algn="ctr"/>
            <a:r>
              <a:rPr lang="en-US" dirty="0"/>
              <a:t>Mike </a:t>
            </a:r>
            <a:r>
              <a:rPr lang="en-US" dirty="0" err="1"/>
              <a:t>Sunseri</a:t>
            </a:r>
            <a:endParaRPr lang="en-US" dirty="0"/>
          </a:p>
          <a:p>
            <a:pPr algn="ctr"/>
            <a:r>
              <a:rPr lang="en-US" dirty="0" smtClean="0">
                <a:hlinkClick r:id="rId3"/>
              </a:rPr>
              <a:t>mike.sunseri@ky.gov</a:t>
            </a:r>
            <a:endParaRPr lang="en-US" dirty="0"/>
          </a:p>
        </p:txBody>
      </p:sp>
      <p:sp>
        <p:nvSpPr>
          <p:cNvPr id="4" name="Rectangle 3"/>
          <p:cNvSpPr/>
          <p:nvPr/>
        </p:nvSpPr>
        <p:spPr>
          <a:xfrm>
            <a:off x="3418966" y="2798143"/>
            <a:ext cx="5124963" cy="769441"/>
          </a:xfrm>
          <a:prstGeom prst="rect">
            <a:avLst/>
          </a:prstGeom>
        </p:spPr>
        <p:txBody>
          <a:bodyPr wrap="square">
            <a:spAutoFit/>
          </a:bodyPr>
          <a:lstStyle/>
          <a:p>
            <a:r>
              <a:rPr lang="en-US" sz="4400" dirty="0"/>
              <a:t>What’s next </a:t>
            </a:r>
            <a:r>
              <a:rPr lang="en-US" sz="4400" dirty="0" smtClean="0"/>
              <a:t>in 911</a:t>
            </a:r>
            <a:endParaRPr lang="en-US" sz="4400" dirty="0"/>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6260" y="5168645"/>
            <a:ext cx="8426382" cy="1410333"/>
          </a:xfrm>
          <a:prstGeom prst="rect">
            <a:avLst/>
          </a:prstGeom>
        </p:spPr>
      </p:pic>
    </p:spTree>
    <p:extLst>
      <p:ext uri="{BB962C8B-B14F-4D97-AF65-F5344CB8AC3E}">
        <p14:creationId xmlns:p14="http://schemas.microsoft.com/office/powerpoint/2010/main" val="24455172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932154" y="186432"/>
            <a:ext cx="11168110" cy="6863417"/>
          </a:xfrm>
          <a:prstGeom prst="rect">
            <a:avLst/>
          </a:prstGeom>
          <a:noFill/>
        </p:spPr>
        <p:txBody>
          <a:bodyPr wrap="square" rtlCol="0">
            <a:spAutoFit/>
          </a:bodyPr>
          <a:lstStyle/>
          <a:p>
            <a:r>
              <a:rPr lang="en-US" sz="4800" dirty="0" smtClean="0">
                <a:solidFill>
                  <a:schemeClr val="accent3"/>
                </a:solidFill>
              </a:rPr>
              <a:t>Funding trends</a:t>
            </a:r>
          </a:p>
          <a:p>
            <a:pPr marL="457200" indent="-457200">
              <a:buFont typeface="Arial" panose="020B0604020202020204" pitchFamily="34" charset="0"/>
              <a:buChar char="•"/>
            </a:pPr>
            <a:endParaRPr lang="en-US" sz="4000" dirty="0" smtClean="0"/>
          </a:p>
          <a:p>
            <a:pPr marL="457200" indent="-457200">
              <a:buFont typeface="Arial" panose="020B0604020202020204" pitchFamily="34" charset="0"/>
              <a:buChar char="•"/>
            </a:pPr>
            <a:r>
              <a:rPr lang="en-US" sz="4000" dirty="0" smtClean="0"/>
              <a:t>Wireless</a:t>
            </a:r>
            <a:endParaRPr lang="en-US" sz="4000" dirty="0" smtClean="0"/>
          </a:p>
          <a:p>
            <a:pPr marL="914400" lvl="1" indent="-457200">
              <a:buFont typeface="Arial" panose="020B0604020202020204" pitchFamily="34" charset="0"/>
              <a:buChar char="•"/>
            </a:pPr>
            <a:r>
              <a:rPr lang="en-US" sz="4000" dirty="0" smtClean="0"/>
              <a:t>$26.5 million FY 2015</a:t>
            </a:r>
          </a:p>
          <a:p>
            <a:pPr marL="914400" lvl="1" indent="-457200">
              <a:buFont typeface="Arial" panose="020B0604020202020204" pitchFamily="34" charset="0"/>
              <a:buChar char="•"/>
            </a:pPr>
            <a:r>
              <a:rPr lang="en-US" sz="4000" dirty="0" smtClean="0"/>
              <a:t>$34.0 million FY 2019</a:t>
            </a:r>
          </a:p>
          <a:p>
            <a:pPr marL="1371600" lvl="2" indent="-457200">
              <a:buFont typeface="Arial" panose="020B0604020202020204" pitchFamily="34" charset="0"/>
              <a:buChar char="•"/>
            </a:pPr>
            <a:r>
              <a:rPr lang="en-US" sz="4000" dirty="0" smtClean="0"/>
              <a:t>Impact of </a:t>
            </a:r>
            <a:r>
              <a:rPr lang="en-US" sz="4000" dirty="0" smtClean="0"/>
              <a:t>prepaid</a:t>
            </a:r>
          </a:p>
          <a:p>
            <a:pPr marL="914400" lvl="1" indent="-457200">
              <a:buFont typeface="Arial" panose="020B0604020202020204" pitchFamily="34" charset="0"/>
              <a:buChar char="•"/>
            </a:pPr>
            <a:r>
              <a:rPr lang="en-US" sz="4000" dirty="0" smtClean="0"/>
              <a:t>$35.6 million FY 2021</a:t>
            </a:r>
            <a:endParaRPr lang="en-US" sz="4000" dirty="0" smtClean="0"/>
          </a:p>
          <a:p>
            <a:pPr marL="457200" indent="-457200">
              <a:buFont typeface="Arial" panose="020B0604020202020204" pitchFamily="34" charset="0"/>
              <a:buChar char="•"/>
            </a:pPr>
            <a:r>
              <a:rPr lang="en-US" sz="4000" dirty="0" smtClean="0"/>
              <a:t>Landline</a:t>
            </a:r>
          </a:p>
          <a:p>
            <a:pPr marL="914400" lvl="1" indent="-457200">
              <a:buFont typeface="Arial" panose="020B0604020202020204" pitchFamily="34" charset="0"/>
              <a:buChar char="•"/>
            </a:pPr>
            <a:r>
              <a:rPr lang="en-US" sz="4000" dirty="0" smtClean="0"/>
              <a:t>Effect of decreasing landline subscribers</a:t>
            </a:r>
          </a:p>
          <a:p>
            <a:pPr marL="914400" lvl="1" indent="-457200">
              <a:buFont typeface="Arial" panose="020B0604020202020204" pitchFamily="34" charset="0"/>
              <a:buChar char="•"/>
            </a:pPr>
            <a:endParaRPr lang="en-US" sz="4000" dirty="0" smtClean="0"/>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4191511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889291" y="515045"/>
            <a:ext cx="11168110" cy="5016758"/>
          </a:xfrm>
          <a:prstGeom prst="rect">
            <a:avLst/>
          </a:prstGeom>
          <a:noFill/>
        </p:spPr>
        <p:txBody>
          <a:bodyPr wrap="square" rtlCol="0">
            <a:spAutoFit/>
          </a:bodyPr>
          <a:lstStyle/>
          <a:p>
            <a:r>
              <a:rPr lang="en-US" sz="4800" dirty="0" smtClean="0">
                <a:solidFill>
                  <a:schemeClr val="accent3"/>
                </a:solidFill>
              </a:rPr>
              <a:t>What does the future hold?</a:t>
            </a:r>
          </a:p>
          <a:p>
            <a:pPr marL="457200" indent="-457200">
              <a:buFont typeface="Arial" panose="020B0604020202020204" pitchFamily="34" charset="0"/>
              <a:buChar char="•"/>
            </a:pPr>
            <a:r>
              <a:rPr lang="en-US" sz="4000" dirty="0" smtClean="0"/>
              <a:t>Second revolution of </a:t>
            </a:r>
            <a:r>
              <a:rPr lang="en-US" sz="4000" dirty="0" smtClean="0"/>
              <a:t>911</a:t>
            </a:r>
          </a:p>
          <a:p>
            <a:pPr marL="1371600" lvl="2" indent="-457200">
              <a:buFont typeface="Arial" panose="020B0604020202020204" pitchFamily="34" charset="0"/>
              <a:buChar char="•"/>
            </a:pPr>
            <a:r>
              <a:rPr lang="en-US" sz="4000" b="1" dirty="0" smtClean="0">
                <a:solidFill>
                  <a:schemeClr val="tx2"/>
                </a:solidFill>
              </a:rPr>
              <a:t>Next </a:t>
            </a:r>
            <a:r>
              <a:rPr lang="en-US" sz="4000" b="1" dirty="0" smtClean="0">
                <a:solidFill>
                  <a:schemeClr val="tx2"/>
                </a:solidFill>
              </a:rPr>
              <a:t>Generation 911</a:t>
            </a:r>
          </a:p>
          <a:p>
            <a:pPr marL="914400" lvl="1" indent="-457200">
              <a:buFont typeface="Arial" panose="020B0604020202020204" pitchFamily="34" charset="0"/>
              <a:buChar char="•"/>
            </a:pPr>
            <a:r>
              <a:rPr lang="en-US" sz="4000" dirty="0" smtClean="0"/>
              <a:t>What is NG911?</a:t>
            </a:r>
          </a:p>
          <a:p>
            <a:pPr marL="914400" lvl="1" indent="-457200">
              <a:buFont typeface="Arial" panose="020B0604020202020204" pitchFamily="34" charset="0"/>
              <a:buChar char="•"/>
            </a:pPr>
            <a:r>
              <a:rPr lang="en-US" sz="4000" dirty="0" smtClean="0"/>
              <a:t>Benefits of network connectivity</a:t>
            </a:r>
          </a:p>
          <a:p>
            <a:pPr marL="914400" lvl="1" indent="-457200">
              <a:buFont typeface="Arial" panose="020B0604020202020204" pitchFamily="34" charset="0"/>
              <a:buChar char="•"/>
            </a:pPr>
            <a:r>
              <a:rPr lang="en-US" sz="4000" dirty="0" smtClean="0"/>
              <a:t>Role of GIS in NG911</a:t>
            </a:r>
          </a:p>
          <a:p>
            <a:pPr marL="914400" lvl="1" indent="-457200">
              <a:buFont typeface="Arial" panose="020B0604020202020204" pitchFamily="34" charset="0"/>
              <a:buChar char="•"/>
            </a:pPr>
            <a:r>
              <a:rPr lang="en-US" sz="4000" dirty="0" smtClean="0"/>
              <a:t>How to pay for NG911?</a:t>
            </a:r>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3302744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932154" y="186432"/>
            <a:ext cx="11168110" cy="4770537"/>
          </a:xfrm>
          <a:prstGeom prst="rect">
            <a:avLst/>
          </a:prstGeom>
          <a:noFill/>
        </p:spPr>
        <p:txBody>
          <a:bodyPr wrap="square" rtlCol="0">
            <a:spAutoFit/>
          </a:bodyPr>
          <a:lstStyle/>
          <a:p>
            <a:r>
              <a:rPr lang="en-US" sz="4800" dirty="0" smtClean="0">
                <a:solidFill>
                  <a:schemeClr val="accent3"/>
                </a:solidFill>
              </a:rPr>
              <a:t>Federal NG911 Grant Program</a:t>
            </a:r>
          </a:p>
          <a:p>
            <a:endParaRPr lang="en-US" sz="4800" dirty="0" smtClean="0"/>
          </a:p>
          <a:p>
            <a:pPr marL="457200" indent="-457200">
              <a:buFont typeface="Arial" panose="020B0604020202020204" pitchFamily="34" charset="0"/>
              <a:buChar char="•"/>
            </a:pPr>
            <a:r>
              <a:rPr lang="en-US" sz="4400" dirty="0" smtClean="0"/>
              <a:t>2019: $3.85 million for statewide foundational NG911 projects</a:t>
            </a:r>
            <a:endParaRPr lang="en-US" sz="4400" dirty="0" smtClean="0"/>
          </a:p>
          <a:p>
            <a:pPr marL="914400" lvl="1" indent="-457200">
              <a:buFont typeface="Arial" panose="020B0604020202020204" pitchFamily="34" charset="0"/>
              <a:buChar char="•"/>
            </a:pPr>
            <a:r>
              <a:rPr lang="en-US" sz="4400" dirty="0" smtClean="0"/>
              <a:t>$2.3 million federal grant</a:t>
            </a:r>
          </a:p>
          <a:p>
            <a:pPr marL="914400" lvl="1" indent="-457200">
              <a:buFont typeface="Arial" panose="020B0604020202020204" pitchFamily="34" charset="0"/>
              <a:buChar char="•"/>
            </a:pPr>
            <a:r>
              <a:rPr lang="en-US" sz="4400" dirty="0" smtClean="0"/>
              <a:t>$1.55 million required local match</a:t>
            </a:r>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3608301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853078" y="285750"/>
            <a:ext cx="11168110" cy="6863417"/>
          </a:xfrm>
          <a:prstGeom prst="rect">
            <a:avLst/>
          </a:prstGeom>
          <a:noFill/>
        </p:spPr>
        <p:txBody>
          <a:bodyPr wrap="square" rtlCol="0">
            <a:spAutoFit/>
          </a:bodyPr>
          <a:lstStyle/>
          <a:p>
            <a:r>
              <a:rPr lang="en-US" sz="4800" dirty="0" smtClean="0">
                <a:solidFill>
                  <a:schemeClr val="accent3"/>
                </a:solidFill>
              </a:rPr>
              <a:t>Federal NG911 Grant Program</a:t>
            </a:r>
          </a:p>
          <a:p>
            <a:pPr marL="914400" lvl="1" indent="-457200">
              <a:buFont typeface="Arial" panose="020B0604020202020204" pitchFamily="34" charset="0"/>
              <a:buChar char="•"/>
            </a:pPr>
            <a:r>
              <a:rPr lang="en-US" sz="4000" dirty="0" smtClean="0"/>
              <a:t>Update </a:t>
            </a:r>
            <a:r>
              <a:rPr lang="en-US" sz="4000" dirty="0" smtClean="0"/>
              <a:t>Kentucky </a:t>
            </a:r>
            <a:r>
              <a:rPr lang="en-US" sz="4000" dirty="0" smtClean="0"/>
              <a:t>NG911 plan</a:t>
            </a:r>
          </a:p>
          <a:p>
            <a:pPr marL="914400" lvl="1" indent="-457200">
              <a:buFont typeface="Arial" panose="020B0604020202020204" pitchFamily="34" charset="0"/>
              <a:buChar char="•"/>
            </a:pPr>
            <a:r>
              <a:rPr lang="en-US" sz="4000" dirty="0" smtClean="0"/>
              <a:t>Statewide GIS mapping</a:t>
            </a:r>
          </a:p>
          <a:p>
            <a:pPr marL="914400" lvl="1" indent="-457200">
              <a:buFont typeface="Arial" panose="020B0604020202020204" pitchFamily="34" charset="0"/>
              <a:buChar char="•"/>
            </a:pPr>
            <a:r>
              <a:rPr lang="en-US" sz="4000" dirty="0" smtClean="0"/>
              <a:t>Supplemental data </a:t>
            </a:r>
            <a:r>
              <a:rPr lang="en-US" sz="4000" dirty="0" smtClean="0"/>
              <a:t>portal</a:t>
            </a:r>
          </a:p>
          <a:p>
            <a:pPr marL="914400" lvl="1" indent="-457200">
              <a:buFont typeface="Arial" panose="020B0604020202020204" pitchFamily="34" charset="0"/>
              <a:buChar char="•"/>
            </a:pPr>
            <a:r>
              <a:rPr lang="en-US" sz="4000" dirty="0" smtClean="0"/>
              <a:t>Aerial </a:t>
            </a:r>
            <a:r>
              <a:rPr lang="en-US" sz="4000" dirty="0"/>
              <a:t>photography</a:t>
            </a:r>
          </a:p>
          <a:p>
            <a:pPr marL="914400" lvl="1" indent="-457200">
              <a:buFont typeface="Arial" panose="020B0604020202020204" pitchFamily="34" charset="0"/>
              <a:buChar char="•"/>
            </a:pPr>
            <a:r>
              <a:rPr lang="en-US" sz="4000" dirty="0"/>
              <a:t>Local GIS projects</a:t>
            </a:r>
          </a:p>
          <a:p>
            <a:pPr marL="914400" lvl="1" indent="-457200">
              <a:buFont typeface="Arial" panose="020B0604020202020204" pitchFamily="34" charset="0"/>
              <a:buChar char="•"/>
            </a:pPr>
            <a:endParaRPr lang="en-US" sz="4000" dirty="0" smtClean="0"/>
          </a:p>
          <a:p>
            <a:pPr marL="914400" lvl="1" indent="-457200">
              <a:buFont typeface="Arial" panose="020B0604020202020204" pitchFamily="34" charset="0"/>
              <a:buChar char="•"/>
            </a:pPr>
            <a:r>
              <a:rPr lang="en-US" sz="4000" dirty="0"/>
              <a:t>Bonus </a:t>
            </a:r>
            <a:r>
              <a:rPr lang="en-US" sz="4000" dirty="0" smtClean="0"/>
              <a:t>projects (if funding allows)</a:t>
            </a:r>
            <a:endParaRPr lang="en-US" sz="4000" dirty="0"/>
          </a:p>
          <a:p>
            <a:pPr marL="1371600" lvl="2" indent="-457200">
              <a:buFont typeface="Arial" panose="020B0604020202020204" pitchFamily="34" charset="0"/>
              <a:buChar char="•"/>
            </a:pPr>
            <a:r>
              <a:rPr lang="en-US" sz="4000" dirty="0" smtClean="0"/>
              <a:t>Statewide text-to-911</a:t>
            </a:r>
          </a:p>
          <a:p>
            <a:pPr marL="1371600" lvl="2" indent="-457200">
              <a:buFont typeface="Arial" panose="020B0604020202020204" pitchFamily="34" charset="0"/>
              <a:buChar char="•"/>
            </a:pPr>
            <a:r>
              <a:rPr lang="en-US" sz="4000" dirty="0" smtClean="0"/>
              <a:t>Training</a:t>
            </a:r>
            <a:endParaRPr lang="en-US" sz="4000" dirty="0" smtClean="0"/>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3124918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449282" y="660832"/>
            <a:ext cx="11337906" cy="5139869"/>
          </a:xfrm>
          <a:prstGeom prst="rect">
            <a:avLst/>
          </a:prstGeom>
          <a:noFill/>
        </p:spPr>
        <p:txBody>
          <a:bodyPr wrap="square" rtlCol="0">
            <a:spAutoFit/>
          </a:bodyPr>
          <a:lstStyle/>
          <a:p>
            <a:r>
              <a:rPr lang="en-US" sz="4800" dirty="0" smtClean="0">
                <a:solidFill>
                  <a:schemeClr val="accent3"/>
                </a:solidFill>
              </a:rPr>
              <a:t>Challenges to NG911 implementation</a:t>
            </a:r>
          </a:p>
          <a:p>
            <a:endParaRPr lang="en-US" sz="4800" dirty="0" smtClean="0"/>
          </a:p>
          <a:p>
            <a:pPr marL="914400" lvl="1" indent="-457200">
              <a:buFont typeface="Arial" panose="020B0604020202020204" pitchFamily="34" charset="0"/>
              <a:buChar char="•"/>
            </a:pPr>
            <a:r>
              <a:rPr lang="en-US" sz="4000" dirty="0" smtClean="0"/>
              <a:t>Ever-diminishing landline fees</a:t>
            </a:r>
          </a:p>
          <a:p>
            <a:pPr marL="914400" lvl="1" indent="-457200">
              <a:buFont typeface="Arial" panose="020B0604020202020204" pitchFamily="34" charset="0"/>
              <a:buChar char="•"/>
            </a:pPr>
            <a:r>
              <a:rPr lang="en-US" sz="4000" dirty="0" smtClean="0"/>
              <a:t>Understaffed PSAPs</a:t>
            </a:r>
          </a:p>
          <a:p>
            <a:pPr marL="914400" lvl="1" indent="-457200">
              <a:buFont typeface="Arial" panose="020B0604020202020204" pitchFamily="34" charset="0"/>
              <a:buChar char="•"/>
            </a:pPr>
            <a:r>
              <a:rPr lang="en-US" sz="4000" dirty="0"/>
              <a:t>Meeting enhanced NG911 mapping standards</a:t>
            </a:r>
          </a:p>
          <a:p>
            <a:pPr marL="914400" lvl="1" indent="-457200">
              <a:buFont typeface="Arial" panose="020B0604020202020204" pitchFamily="34" charset="0"/>
              <a:buChar char="•"/>
            </a:pPr>
            <a:endParaRPr lang="en-US" sz="4000" dirty="0" smtClean="0"/>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3242493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490618" y="1382308"/>
            <a:ext cx="11168110" cy="6247864"/>
          </a:xfrm>
          <a:prstGeom prst="rect">
            <a:avLst/>
          </a:prstGeom>
          <a:noFill/>
        </p:spPr>
        <p:txBody>
          <a:bodyPr wrap="square" rtlCol="0">
            <a:spAutoFit/>
          </a:bodyPr>
          <a:lstStyle/>
          <a:p>
            <a:pPr marL="1028700" lvl="1" indent="-571500">
              <a:buFont typeface="Arial" panose="020B0604020202020204" pitchFamily="34" charset="0"/>
              <a:buChar char="•"/>
            </a:pPr>
            <a:r>
              <a:rPr lang="en-US" sz="4000" dirty="0" smtClean="0"/>
              <a:t>Increase </a:t>
            </a:r>
            <a:r>
              <a:rPr lang="en-US" sz="4000" dirty="0" smtClean="0"/>
              <a:t>landline fees from ever-shrinking pool</a:t>
            </a:r>
          </a:p>
          <a:p>
            <a:pPr marL="914400" lvl="1" indent="-457200">
              <a:buFont typeface="Arial" panose="020B0604020202020204" pitchFamily="34" charset="0"/>
              <a:buChar char="•"/>
            </a:pPr>
            <a:r>
              <a:rPr lang="en-US" sz="4000" dirty="0" smtClean="0"/>
              <a:t>Bolster city/county general fund appropriations</a:t>
            </a:r>
          </a:p>
          <a:p>
            <a:pPr marL="914400" lvl="1" indent="-457200">
              <a:buFont typeface="Arial" panose="020B0604020202020204" pitchFamily="34" charset="0"/>
              <a:buChar char="•"/>
            </a:pPr>
            <a:r>
              <a:rPr lang="en-US" sz="4000" dirty="0" smtClean="0"/>
              <a:t>Ask General Assembly to raise 911 surcharge</a:t>
            </a:r>
          </a:p>
          <a:p>
            <a:pPr marL="914400" lvl="1" indent="-457200">
              <a:buFont typeface="Arial" panose="020B0604020202020204" pitchFamily="34" charset="0"/>
              <a:buChar char="•"/>
            </a:pPr>
            <a:r>
              <a:rPr lang="en-US" sz="4000" dirty="0" smtClean="0"/>
              <a:t>Augment or replace landline fee with utility/property assessment</a:t>
            </a:r>
            <a:endParaRPr lang="en-US" sz="4000" dirty="0"/>
          </a:p>
          <a:p>
            <a:pPr marL="914400" lvl="1" indent="-457200">
              <a:buFont typeface="Arial" panose="020B0604020202020204" pitchFamily="34" charset="0"/>
              <a:buChar char="•"/>
            </a:pPr>
            <a:endParaRPr lang="en-US" sz="4000" dirty="0" smtClean="0"/>
          </a:p>
          <a:p>
            <a:pPr marL="457200" indent="-457200">
              <a:buFont typeface="Arial" panose="020B0604020202020204" pitchFamily="34" charset="0"/>
              <a:buChar char="•"/>
            </a:pPr>
            <a:endParaRPr lang="en-US" sz="3200" dirty="0"/>
          </a:p>
        </p:txBody>
      </p:sp>
      <p:sp>
        <p:nvSpPr>
          <p:cNvPr id="3" name="TextBox 2"/>
          <p:cNvSpPr txBox="1"/>
          <p:nvPr/>
        </p:nvSpPr>
        <p:spPr>
          <a:xfrm>
            <a:off x="490618" y="242887"/>
            <a:ext cx="9886950" cy="1046440"/>
          </a:xfrm>
          <a:prstGeom prst="rect">
            <a:avLst/>
          </a:prstGeom>
          <a:noFill/>
        </p:spPr>
        <p:txBody>
          <a:bodyPr wrap="square" rtlCol="0">
            <a:spAutoFit/>
          </a:bodyPr>
          <a:lstStyle/>
          <a:p>
            <a:r>
              <a:rPr lang="en-US" sz="4400" dirty="0">
                <a:solidFill>
                  <a:schemeClr val="accent3"/>
                </a:solidFill>
              </a:rPr>
              <a:t>Local government funding options</a:t>
            </a:r>
          </a:p>
          <a:p>
            <a:endParaRPr lang="en-US" dirty="0"/>
          </a:p>
        </p:txBody>
      </p:sp>
    </p:spTree>
    <p:extLst>
      <p:ext uri="{BB962C8B-B14F-4D97-AF65-F5344CB8AC3E}">
        <p14:creationId xmlns:p14="http://schemas.microsoft.com/office/powerpoint/2010/main" val="2066957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576343" y="355107"/>
            <a:ext cx="11168110" cy="5755422"/>
          </a:xfrm>
          <a:prstGeom prst="rect">
            <a:avLst/>
          </a:prstGeom>
          <a:noFill/>
        </p:spPr>
        <p:txBody>
          <a:bodyPr wrap="square" rtlCol="0">
            <a:spAutoFit/>
          </a:bodyPr>
          <a:lstStyle/>
          <a:p>
            <a:r>
              <a:rPr lang="en-US" sz="4800" dirty="0" smtClean="0">
                <a:solidFill>
                  <a:schemeClr val="accent3"/>
                </a:solidFill>
              </a:rPr>
              <a:t>The “C” word</a:t>
            </a:r>
          </a:p>
          <a:p>
            <a:endParaRPr lang="en-US" sz="4800" dirty="0" smtClean="0"/>
          </a:p>
          <a:p>
            <a:pPr marL="914400" lvl="1" indent="-457200">
              <a:buFont typeface="Arial" panose="020B0604020202020204" pitchFamily="34" charset="0"/>
              <a:buChar char="•"/>
            </a:pPr>
            <a:r>
              <a:rPr lang="en-US" sz="4000" dirty="0" smtClean="0"/>
              <a:t>911 Services Board incentive</a:t>
            </a:r>
          </a:p>
          <a:p>
            <a:pPr marL="1371600" lvl="2" indent="-457200">
              <a:buFont typeface="Arial" panose="020B0604020202020204" pitchFamily="34" charset="0"/>
              <a:buChar char="•"/>
            </a:pPr>
            <a:r>
              <a:rPr lang="en-US" sz="4000" dirty="0" smtClean="0"/>
              <a:t>$200k/PSAP (up to $400k/county) grant</a:t>
            </a:r>
          </a:p>
          <a:p>
            <a:pPr marL="914400" lvl="1" indent="-457200">
              <a:buFont typeface="Arial" panose="020B0604020202020204" pitchFamily="34" charset="0"/>
              <a:buChar char="•"/>
            </a:pPr>
            <a:r>
              <a:rPr lang="en-US" sz="4000" dirty="0" smtClean="0"/>
              <a:t>1</a:t>
            </a:r>
            <a:r>
              <a:rPr lang="en-US" sz="4000" baseline="30000" dirty="0" smtClean="0"/>
              <a:t>st</a:t>
            </a:r>
            <a:r>
              <a:rPr lang="en-US" sz="4000" dirty="0" smtClean="0"/>
              <a:t> priority funding for future Board competitive grants</a:t>
            </a:r>
          </a:p>
          <a:p>
            <a:pPr marL="914400" lvl="1" indent="-457200">
              <a:buFont typeface="Arial" panose="020B0604020202020204" pitchFamily="34" charset="0"/>
              <a:buChar char="•"/>
            </a:pPr>
            <a:r>
              <a:rPr lang="en-US" sz="4000" dirty="0" smtClean="0"/>
              <a:t>No loss of Board funds to consolidated entity</a:t>
            </a:r>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1514260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576343" y="355107"/>
            <a:ext cx="11168110" cy="4524315"/>
          </a:xfrm>
          <a:prstGeom prst="rect">
            <a:avLst/>
          </a:prstGeom>
          <a:noFill/>
        </p:spPr>
        <p:txBody>
          <a:bodyPr wrap="square" rtlCol="0">
            <a:spAutoFit/>
          </a:bodyPr>
          <a:lstStyle/>
          <a:p>
            <a:r>
              <a:rPr lang="en-US" sz="4800" dirty="0" smtClean="0">
                <a:solidFill>
                  <a:schemeClr val="accent3"/>
                </a:solidFill>
              </a:rPr>
              <a:t>Consolidation case study</a:t>
            </a:r>
          </a:p>
          <a:p>
            <a:endParaRPr lang="en-US" sz="4800" dirty="0" smtClean="0"/>
          </a:p>
          <a:p>
            <a:pPr marL="914400" lvl="1" indent="-457200">
              <a:buFont typeface="Arial" panose="020B0604020202020204" pitchFamily="34" charset="0"/>
              <a:buChar char="•"/>
            </a:pPr>
            <a:r>
              <a:rPr lang="en-US" sz="4000" dirty="0" smtClean="0"/>
              <a:t>Garrard &amp; Lincoln counties 2008</a:t>
            </a:r>
          </a:p>
          <a:p>
            <a:pPr marL="1371600" lvl="2" indent="-457200">
              <a:buFont typeface="Arial" panose="020B0604020202020204" pitchFamily="34" charset="0"/>
              <a:buChar char="•"/>
            </a:pPr>
            <a:r>
              <a:rPr lang="en-US" sz="4000" dirty="0" smtClean="0"/>
              <a:t>No loss of full-time dispatcher positions</a:t>
            </a:r>
          </a:p>
          <a:p>
            <a:pPr marL="1371600" lvl="2" indent="-457200">
              <a:buFont typeface="Arial" panose="020B0604020202020204" pitchFamily="34" charset="0"/>
              <a:buChar char="•"/>
            </a:pPr>
            <a:r>
              <a:rPr lang="en-US" sz="4000" dirty="0" smtClean="0"/>
              <a:t>First at the grant </a:t>
            </a:r>
            <a:r>
              <a:rPr lang="en-US" sz="4000" dirty="0" smtClean="0"/>
              <a:t>trough EVERY YEAR</a:t>
            </a:r>
            <a:endParaRPr lang="en-US" sz="4000" dirty="0" smtClean="0"/>
          </a:p>
          <a:p>
            <a:pPr marL="1371600" lvl="2" indent="-457200">
              <a:buFont typeface="Arial" panose="020B0604020202020204" pitchFamily="34" charset="0"/>
              <a:buChar char="•"/>
            </a:pPr>
            <a:r>
              <a:rPr lang="en-US" sz="4000" dirty="0" smtClean="0"/>
              <a:t>Stable finances</a:t>
            </a:r>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7818590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65124" y="287158"/>
            <a:ext cx="11168110" cy="2062103"/>
          </a:xfrm>
          <a:prstGeom prst="rect">
            <a:avLst/>
          </a:prstGeom>
          <a:noFill/>
        </p:spPr>
        <p:txBody>
          <a:bodyPr wrap="square" rtlCol="0">
            <a:spAutoFit/>
          </a:bodyPr>
          <a:lstStyle/>
          <a:p>
            <a:r>
              <a:rPr lang="en-US" sz="4800" dirty="0" smtClean="0"/>
              <a:t>Is regionalization/consolidation inevitable?</a:t>
            </a:r>
          </a:p>
          <a:p>
            <a:endParaRPr lang="en-US" sz="4800" dirty="0" smtClean="0"/>
          </a:p>
          <a:p>
            <a:pPr marL="457200" indent="-457200">
              <a:buFont typeface="Arial" panose="020B0604020202020204" pitchFamily="34" charset="0"/>
              <a:buChar char="•"/>
            </a:pPr>
            <a:endParaRPr lang="en-US" sz="3200" dirty="0"/>
          </a:p>
        </p:txBody>
      </p:sp>
      <p:pic>
        <p:nvPicPr>
          <p:cNvPr id="2052" name="Picture 4" descr="Baseball, Ball, American, Sport, Pla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29220" y="2771605"/>
            <a:ext cx="979627" cy="89057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081" y="1565401"/>
            <a:ext cx="7463161" cy="241240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0249" y="2629505"/>
            <a:ext cx="3750123" cy="2495536"/>
          </a:xfrm>
          <a:prstGeom prst="rect">
            <a:avLst/>
          </a:prstGeom>
        </p:spPr>
      </p:pic>
    </p:spTree>
    <p:extLst>
      <p:ext uri="{BB962C8B-B14F-4D97-AF65-F5344CB8AC3E}">
        <p14:creationId xmlns:p14="http://schemas.microsoft.com/office/powerpoint/2010/main" val="3340330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extBox 1"/>
          <p:cNvSpPr txBox="1"/>
          <p:nvPr/>
        </p:nvSpPr>
        <p:spPr>
          <a:xfrm>
            <a:off x="804943" y="0"/>
            <a:ext cx="11168110" cy="1938992"/>
          </a:xfrm>
          <a:prstGeom prst="rect">
            <a:avLst/>
          </a:prstGeom>
          <a:noFill/>
        </p:spPr>
        <p:txBody>
          <a:bodyPr wrap="square" rtlCol="0">
            <a:spAutoFit/>
          </a:bodyPr>
          <a:lstStyle/>
          <a:p>
            <a:r>
              <a:rPr lang="en-US" sz="4400" dirty="0" smtClean="0"/>
              <a:t>How many people can a PSAP serve?</a:t>
            </a:r>
          </a:p>
          <a:p>
            <a:endParaRPr lang="en-US" sz="4400" dirty="0" smtClean="0"/>
          </a:p>
          <a:p>
            <a:pPr marL="457200" indent="-457200">
              <a:buFont typeface="Arial" panose="020B0604020202020204" pitchFamily="34" charset="0"/>
              <a:buChar char="•"/>
            </a:pPr>
            <a:endParaRPr lang="en-US" sz="2800" dirty="0"/>
          </a:p>
        </p:txBody>
      </p:sp>
      <p:graphicFrame>
        <p:nvGraphicFramePr>
          <p:cNvPr id="5" name="Chart 4"/>
          <p:cNvGraphicFramePr/>
          <p:nvPr>
            <p:extLst>
              <p:ext uri="{D42A27DB-BD31-4B8C-83A1-F6EECF244321}">
                <p14:modId xmlns:p14="http://schemas.microsoft.com/office/powerpoint/2010/main" val="3225866243"/>
              </p:ext>
            </p:extLst>
          </p:nvPr>
        </p:nvGraphicFramePr>
        <p:xfrm>
          <a:off x="4894920" y="660399"/>
          <a:ext cx="7078133" cy="4995333"/>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304800" y="1151467"/>
            <a:ext cx="5892800" cy="1569660"/>
          </a:xfrm>
          <a:prstGeom prst="rect">
            <a:avLst/>
          </a:prstGeom>
          <a:noFill/>
        </p:spPr>
        <p:txBody>
          <a:bodyPr wrap="square" rtlCol="0">
            <a:spAutoFit/>
          </a:bodyPr>
          <a:lstStyle/>
          <a:p>
            <a:r>
              <a:rPr lang="en-US" sz="2400" dirty="0" err="1" smtClean="0"/>
              <a:t>Metrosafe</a:t>
            </a:r>
            <a:r>
              <a:rPr lang="en-US" sz="2400" dirty="0" smtClean="0"/>
              <a:t> (Louisville): </a:t>
            </a:r>
            <a:r>
              <a:rPr lang="en-US" sz="2400" dirty="0"/>
              <a:t> </a:t>
            </a:r>
            <a:r>
              <a:rPr lang="en-US" sz="2400" dirty="0" smtClean="0"/>
              <a:t>  </a:t>
            </a:r>
            <a:r>
              <a:rPr lang="en-US" sz="2400" dirty="0" smtClean="0"/>
              <a:t>741,096</a:t>
            </a:r>
            <a:endParaRPr lang="en-US" sz="2400" dirty="0" smtClean="0"/>
          </a:p>
          <a:p>
            <a:r>
              <a:rPr lang="en-US" sz="2400" dirty="0" smtClean="0"/>
              <a:t>Lexington 911:		   </a:t>
            </a:r>
            <a:r>
              <a:rPr lang="en-US" sz="2400" dirty="0" smtClean="0"/>
              <a:t>	   295,803</a:t>
            </a:r>
            <a:endParaRPr lang="en-US" sz="2400" dirty="0" smtClean="0"/>
          </a:p>
          <a:p>
            <a:r>
              <a:rPr lang="en-US" sz="2400" dirty="0" smtClean="0"/>
              <a:t>Kenton Co 911:	   </a:t>
            </a:r>
            <a:r>
              <a:rPr lang="en-US" sz="2400" dirty="0" smtClean="0"/>
              <a:t>		   159,720</a:t>
            </a:r>
            <a:endParaRPr lang="en-US" sz="2400" dirty="0" smtClean="0"/>
          </a:p>
          <a:p>
            <a:r>
              <a:rPr lang="en-US" sz="2400" dirty="0" smtClean="0"/>
              <a:t>Total served:		</a:t>
            </a:r>
            <a:r>
              <a:rPr lang="en-US" sz="2400" dirty="0" smtClean="0"/>
              <a:t>	1,196,619</a:t>
            </a:r>
            <a:r>
              <a:rPr lang="en-US" sz="2400" dirty="0" smtClean="0"/>
              <a:t>	</a:t>
            </a:r>
            <a:endParaRPr lang="en-US" sz="2400" dirty="0"/>
          </a:p>
        </p:txBody>
      </p:sp>
      <p:sp>
        <p:nvSpPr>
          <p:cNvPr id="7" name="TextBox 6"/>
          <p:cNvSpPr txBox="1"/>
          <p:nvPr/>
        </p:nvSpPr>
        <p:spPr>
          <a:xfrm>
            <a:off x="304800" y="3212195"/>
            <a:ext cx="6443134" cy="1477328"/>
          </a:xfrm>
          <a:prstGeom prst="rect">
            <a:avLst/>
          </a:prstGeom>
          <a:noFill/>
        </p:spPr>
        <p:txBody>
          <a:bodyPr wrap="square" rtlCol="0">
            <a:spAutoFit/>
          </a:bodyPr>
          <a:lstStyle/>
          <a:p>
            <a:r>
              <a:rPr lang="en-US" sz="2400" dirty="0" smtClean="0"/>
              <a:t>Kentucky population (2018 est.)	4,470,000</a:t>
            </a:r>
          </a:p>
          <a:p>
            <a:r>
              <a:rPr lang="en-US" sz="2400" dirty="0"/>
              <a:t>P</a:t>
            </a:r>
            <a:r>
              <a:rPr lang="en-US" sz="2400" dirty="0" smtClean="0"/>
              <a:t>opulation covered by Big 3: 	 	          27%</a:t>
            </a:r>
          </a:p>
          <a:p>
            <a:r>
              <a:rPr lang="en-US" sz="2400" dirty="0" smtClean="0"/>
              <a:t>Average served by other 112 PSAPs:	         &gt;.7%</a:t>
            </a:r>
          </a:p>
          <a:p>
            <a:endParaRPr lang="en-US" dirty="0"/>
          </a:p>
        </p:txBody>
      </p:sp>
      <p:sp>
        <p:nvSpPr>
          <p:cNvPr id="3" name="TextBox 2"/>
          <p:cNvSpPr txBox="1"/>
          <p:nvPr/>
        </p:nvSpPr>
        <p:spPr>
          <a:xfrm>
            <a:off x="8429898" y="1520798"/>
            <a:ext cx="1721810" cy="1200329"/>
          </a:xfrm>
          <a:prstGeom prst="rect">
            <a:avLst/>
          </a:prstGeom>
          <a:noFill/>
        </p:spPr>
        <p:txBody>
          <a:bodyPr wrap="square" rtlCol="0">
            <a:spAutoFit/>
          </a:bodyPr>
          <a:lstStyle/>
          <a:p>
            <a:r>
              <a:rPr lang="en-US" sz="2400" dirty="0" smtClean="0"/>
              <a:t>3 PSAPs serve 27% of KY</a:t>
            </a:r>
            <a:endParaRPr lang="en-US" sz="2400" dirty="0"/>
          </a:p>
        </p:txBody>
      </p:sp>
      <p:sp>
        <p:nvSpPr>
          <p:cNvPr id="4" name="TextBox 3"/>
          <p:cNvSpPr txBox="1"/>
          <p:nvPr/>
        </p:nvSpPr>
        <p:spPr>
          <a:xfrm>
            <a:off x="7186179" y="3581526"/>
            <a:ext cx="2620297" cy="830997"/>
          </a:xfrm>
          <a:prstGeom prst="rect">
            <a:avLst/>
          </a:prstGeom>
          <a:noFill/>
        </p:spPr>
        <p:txBody>
          <a:bodyPr wrap="square" rtlCol="0">
            <a:spAutoFit/>
          </a:bodyPr>
          <a:lstStyle/>
          <a:p>
            <a:r>
              <a:rPr lang="en-US" sz="2400" dirty="0" smtClean="0"/>
              <a:t>112 PSAPs serve the rest of the state</a:t>
            </a:r>
            <a:endParaRPr lang="en-US" sz="2400" dirty="0"/>
          </a:p>
        </p:txBody>
      </p:sp>
    </p:spTree>
    <p:extLst>
      <p:ext uri="{BB962C8B-B14F-4D97-AF65-F5344CB8AC3E}">
        <p14:creationId xmlns:p14="http://schemas.microsoft.com/office/powerpoint/2010/main" val="8917158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694070" y="89217"/>
            <a:ext cx="10712116" cy="6740307"/>
          </a:xfrm>
          <a:prstGeom prst="rect">
            <a:avLst/>
          </a:prstGeom>
          <a:noFill/>
        </p:spPr>
        <p:txBody>
          <a:bodyPr wrap="square" rtlCol="0">
            <a:spAutoFit/>
          </a:bodyPr>
          <a:lstStyle/>
          <a:p>
            <a:r>
              <a:rPr lang="en-US" sz="4800" dirty="0" smtClean="0">
                <a:solidFill>
                  <a:schemeClr val="accent3"/>
                </a:solidFill>
              </a:rPr>
              <a:t>Discussion </a:t>
            </a:r>
            <a:r>
              <a:rPr lang="en-US" sz="4800" dirty="0" smtClean="0">
                <a:solidFill>
                  <a:schemeClr val="accent3"/>
                </a:solidFill>
              </a:rPr>
              <a:t>topics</a:t>
            </a:r>
          </a:p>
          <a:p>
            <a:endParaRPr lang="en-US" sz="4000" dirty="0" smtClean="0"/>
          </a:p>
          <a:p>
            <a:pPr marL="457200" indent="-457200">
              <a:buFont typeface="Arial" panose="020B0604020202020204" pitchFamily="34" charset="0"/>
              <a:buChar char="•"/>
            </a:pPr>
            <a:r>
              <a:rPr lang="en-US" sz="4000" dirty="0" smtClean="0"/>
              <a:t>KOHS operations overview</a:t>
            </a:r>
          </a:p>
          <a:p>
            <a:pPr marL="457200" indent="-457200">
              <a:buFont typeface="Arial" panose="020B0604020202020204" pitchFamily="34" charset="0"/>
              <a:buChar char="•"/>
            </a:pPr>
            <a:r>
              <a:rPr lang="en-US" sz="4000" dirty="0" smtClean="0"/>
              <a:t>KOHS grant snapshot</a:t>
            </a:r>
          </a:p>
          <a:p>
            <a:pPr marL="457200" indent="-457200">
              <a:buFont typeface="Arial" panose="020B0604020202020204" pitchFamily="34" charset="0"/>
              <a:buChar char="•"/>
            </a:pPr>
            <a:r>
              <a:rPr lang="en-US" sz="4000" dirty="0" smtClean="0"/>
              <a:t>History of 911 funding</a:t>
            </a:r>
          </a:p>
          <a:p>
            <a:pPr marL="457200" indent="-457200">
              <a:buFont typeface="Arial" panose="020B0604020202020204" pitchFamily="34" charset="0"/>
              <a:buChar char="•"/>
            </a:pPr>
            <a:r>
              <a:rPr lang="en-US" sz="4000" dirty="0" smtClean="0"/>
              <a:t>911 Services Board overview</a:t>
            </a:r>
          </a:p>
          <a:p>
            <a:pPr marL="457200" indent="-457200">
              <a:buFont typeface="Arial" panose="020B0604020202020204" pitchFamily="34" charset="0"/>
              <a:buChar char="•"/>
            </a:pPr>
            <a:r>
              <a:rPr lang="en-US" sz="4000" dirty="0" smtClean="0"/>
              <a:t>Next Generation 911</a:t>
            </a:r>
          </a:p>
          <a:p>
            <a:pPr marL="457200" indent="-457200">
              <a:buFont typeface="Arial" panose="020B0604020202020204" pitchFamily="34" charset="0"/>
              <a:buChar char="•"/>
            </a:pPr>
            <a:r>
              <a:rPr lang="en-US" sz="4000" dirty="0" smtClean="0"/>
              <a:t>911 Funding challenges</a:t>
            </a:r>
          </a:p>
          <a:p>
            <a:pPr marL="457200" indent="-457200">
              <a:buFont typeface="Arial" panose="020B0604020202020204" pitchFamily="34" charset="0"/>
              <a:buChar char="•"/>
            </a:pPr>
            <a:r>
              <a:rPr lang="en-US" sz="4000" dirty="0" smtClean="0"/>
              <a:t>How to score free $$ for your call center</a:t>
            </a:r>
            <a:endParaRPr lang="en-US" sz="4000" dirty="0" smtClean="0"/>
          </a:p>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1477421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0" y="6640285"/>
            <a:ext cx="12192000" cy="276999"/>
          </a:xfrm>
          <a:prstGeom prst="rect">
            <a:avLst/>
          </a:prstGeom>
          <a:noFill/>
        </p:spPr>
        <p:txBody>
          <a:bodyPr wrap="square" rtlCol="0">
            <a:spAutoFit/>
          </a:bodyPr>
          <a:lstStyle/>
          <a:p>
            <a:pPr algn="ctr"/>
            <a:r>
              <a:rPr lang="en-US" sz="1200" b="1" dirty="0" smtClean="0"/>
              <a:t>UNCLASSIFIED</a:t>
            </a:r>
            <a:endParaRPr lang="en-US" sz="1200" b="1" dirty="0"/>
          </a:p>
        </p:txBody>
      </p:sp>
      <p:sp>
        <p:nvSpPr>
          <p:cNvPr id="6" name="Content Placeholder 2"/>
          <p:cNvSpPr txBox="1">
            <a:spLocks/>
          </p:cNvSpPr>
          <p:nvPr/>
        </p:nvSpPr>
        <p:spPr>
          <a:xfrm>
            <a:off x="0" y="990600"/>
            <a:ext cx="12192000" cy="51816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US" dirty="0"/>
          </a:p>
        </p:txBody>
      </p:sp>
      <p:sp>
        <p:nvSpPr>
          <p:cNvPr id="2" name="Rectangle 1"/>
          <p:cNvSpPr/>
          <p:nvPr/>
        </p:nvSpPr>
        <p:spPr>
          <a:xfrm>
            <a:off x="972738" y="3976529"/>
            <a:ext cx="3996489" cy="830997"/>
          </a:xfrm>
          <a:prstGeom prst="rect">
            <a:avLst/>
          </a:prstGeom>
        </p:spPr>
        <p:txBody>
          <a:bodyPr wrap="square">
            <a:spAutoFit/>
          </a:bodyPr>
          <a:lstStyle/>
          <a:p>
            <a:pPr algn="ctr"/>
            <a:r>
              <a:rPr lang="en-US" sz="2400" b="1" dirty="0">
                <a:latin typeface="Arial" panose="020B0604020202020204" pitchFamily="34" charset="0"/>
                <a:cs typeface="Arial" panose="020B0604020202020204" pitchFamily="34" charset="0"/>
              </a:rPr>
              <a:t>“If you </a:t>
            </a:r>
            <a:r>
              <a:rPr lang="en-US" sz="2400" b="1" dirty="0">
                <a:solidFill>
                  <a:srgbClr val="FF0000"/>
                </a:solidFill>
                <a:latin typeface="Arial" panose="020B0604020202020204" pitchFamily="34" charset="0"/>
                <a:cs typeface="Arial" panose="020B0604020202020204" pitchFamily="34" charset="0"/>
              </a:rPr>
              <a:t>See</a:t>
            </a:r>
            <a:r>
              <a:rPr lang="en-US" sz="2400" b="1" dirty="0">
                <a:latin typeface="Arial" panose="020B0604020202020204" pitchFamily="34" charset="0"/>
                <a:cs typeface="Arial" panose="020B0604020202020204" pitchFamily="34" charset="0"/>
              </a:rPr>
              <a:t> Something, </a:t>
            </a:r>
            <a:r>
              <a:rPr lang="en-US" sz="2400" b="1" dirty="0">
                <a:solidFill>
                  <a:srgbClr val="FF0000"/>
                </a:solidFill>
                <a:latin typeface="Arial" panose="020B0604020202020204" pitchFamily="34" charset="0"/>
                <a:cs typeface="Arial" panose="020B0604020202020204" pitchFamily="34" charset="0"/>
              </a:rPr>
              <a:t>Say</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Something”</a:t>
            </a:r>
            <a:r>
              <a:rPr lang="en-US" sz="700" b="1" dirty="0" err="1">
                <a:latin typeface="Arial" panose="020B0604020202020204" pitchFamily="34" charset="0"/>
                <a:cs typeface="Arial" panose="020B0604020202020204" pitchFamily="34" charset="0"/>
              </a:rPr>
              <a:t>TM</a:t>
            </a:r>
            <a:endParaRPr lang="en-US"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6437" y="212836"/>
            <a:ext cx="5442284" cy="3401428"/>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1965" y="1152770"/>
            <a:ext cx="5790829" cy="361926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0216" y="5240085"/>
            <a:ext cx="7211568" cy="1207008"/>
          </a:xfrm>
          <a:prstGeom prst="rect">
            <a:avLst/>
          </a:prstGeom>
        </p:spPr>
      </p:pic>
    </p:spTree>
    <p:extLst>
      <p:ext uri="{BB962C8B-B14F-4D97-AF65-F5344CB8AC3E}">
        <p14:creationId xmlns:p14="http://schemas.microsoft.com/office/powerpoint/2010/main" val="578155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0" y="6640285"/>
            <a:ext cx="12192000" cy="276999"/>
          </a:xfrm>
          <a:prstGeom prst="rect">
            <a:avLst/>
          </a:prstGeom>
          <a:noFill/>
        </p:spPr>
        <p:txBody>
          <a:bodyPr wrap="square" rtlCol="0">
            <a:spAutoFit/>
          </a:bodyPr>
          <a:lstStyle/>
          <a:p>
            <a:pPr algn="ctr"/>
            <a:r>
              <a:rPr lang="en-US" sz="1200" b="1" dirty="0" smtClean="0"/>
              <a:t>UNCLASSIFIED</a:t>
            </a:r>
            <a:endParaRPr lang="en-US" sz="1200" b="1" dirty="0"/>
          </a:p>
        </p:txBody>
      </p:sp>
      <p:sp>
        <p:nvSpPr>
          <p:cNvPr id="12" name="Title 1"/>
          <p:cNvSpPr>
            <a:spLocks noGrp="1"/>
          </p:cNvSpPr>
          <p:nvPr>
            <p:ph type="ctrTitle"/>
          </p:nvPr>
        </p:nvSpPr>
        <p:spPr>
          <a:xfrm>
            <a:off x="0" y="-611401"/>
            <a:ext cx="12192000" cy="1524000"/>
          </a:xfrm>
        </p:spPr>
        <p:txBody>
          <a:bodyPr>
            <a:noAutofit/>
          </a:bodyPr>
          <a:lstStyle/>
          <a:p>
            <a:pPr algn="ctr"/>
            <a:r>
              <a:rPr lang="en-US" sz="4000" b="1" u="sng" dirty="0" smtClean="0"/>
              <a:t>Kentucky Office of Homeland Security (KOHS)</a:t>
            </a:r>
            <a:endParaRPr lang="en-US" sz="4000" b="1" u="sng" dirty="0"/>
          </a:p>
        </p:txBody>
      </p:sp>
      <p:sp>
        <p:nvSpPr>
          <p:cNvPr id="3" name="Rectangle 2"/>
          <p:cNvSpPr/>
          <p:nvPr/>
        </p:nvSpPr>
        <p:spPr>
          <a:xfrm>
            <a:off x="1222159" y="2559224"/>
            <a:ext cx="9747681" cy="3046988"/>
          </a:xfrm>
          <a:prstGeom prst="rect">
            <a:avLst/>
          </a:prstGeom>
        </p:spPr>
        <p:txBody>
          <a:bodyPr wrap="square">
            <a:spAutoFit/>
          </a:bodyPr>
          <a:lstStyle/>
          <a:p>
            <a:pPr algn="ctr"/>
            <a:r>
              <a:rPr lang="en-US" sz="3200" b="1" dirty="0">
                <a:latin typeface="Arial" panose="020B0604020202020204" pitchFamily="34" charset="0"/>
                <a:cs typeface="Arial" panose="020B0604020202020204" pitchFamily="34" charset="0"/>
              </a:rPr>
              <a:t>Kentucky Office of Homeland Security </a:t>
            </a:r>
          </a:p>
          <a:p>
            <a:pPr algn="ctr"/>
            <a:r>
              <a:rPr lang="en-US" sz="3200" dirty="0">
                <a:hlinkClick r:id="rId3"/>
              </a:rPr>
              <a:t>https://</a:t>
            </a:r>
            <a:r>
              <a:rPr lang="en-US" sz="3200" dirty="0" smtClean="0">
                <a:hlinkClick r:id="rId3"/>
              </a:rPr>
              <a:t>homelandsecurity.ky.gov</a:t>
            </a:r>
            <a:endParaRPr lang="en-US" sz="3200" dirty="0" smtClean="0"/>
          </a:p>
          <a:p>
            <a:pPr algn="ctr"/>
            <a:endParaRPr lang="en-US" sz="3200" dirty="0"/>
          </a:p>
          <a:p>
            <a:pPr algn="ctr"/>
            <a:r>
              <a:rPr lang="en-US" sz="3200" dirty="0" smtClean="0"/>
              <a:t>911 Services Board</a:t>
            </a:r>
          </a:p>
          <a:p>
            <a:pPr algn="ctr"/>
            <a:r>
              <a:rPr lang="en-US" sz="3200" dirty="0">
                <a:hlinkClick r:id="rId4"/>
              </a:rPr>
              <a:t>http://911board.ky.gov</a:t>
            </a:r>
            <a:endParaRPr lang="en-US" sz="3200" dirty="0"/>
          </a:p>
          <a:p>
            <a:pPr algn="ctr"/>
            <a:r>
              <a:rPr lang="en-US" sz="1600" dirty="0">
                <a:latin typeface="Arial" panose="020B0604020202020204" pitchFamily="34" charset="0"/>
                <a:cs typeface="Arial" panose="020B0604020202020204" pitchFamily="34" charset="0"/>
              </a:rPr>
              <a:t/>
            </a:r>
            <a:br>
              <a:rPr lang="en-US" sz="1600" dirty="0">
                <a:latin typeface="Arial" panose="020B0604020202020204" pitchFamily="34" charset="0"/>
                <a:cs typeface="Arial" panose="020B0604020202020204" pitchFamily="34" charset="0"/>
              </a:rPr>
            </a:br>
            <a:endParaRPr lang="en-US" sz="1600" dirty="0"/>
          </a:p>
        </p:txBody>
      </p:sp>
      <p:sp>
        <p:nvSpPr>
          <p:cNvPr id="5" name="TextBox 4"/>
          <p:cNvSpPr txBox="1"/>
          <p:nvPr/>
        </p:nvSpPr>
        <p:spPr>
          <a:xfrm>
            <a:off x="0" y="1554480"/>
            <a:ext cx="12192000" cy="646331"/>
          </a:xfrm>
          <a:prstGeom prst="rect">
            <a:avLst/>
          </a:prstGeom>
          <a:noFill/>
        </p:spPr>
        <p:txBody>
          <a:bodyPr wrap="square" rtlCol="0">
            <a:spAutoFit/>
          </a:bodyPr>
          <a:lstStyle/>
          <a:p>
            <a:pPr algn="ctr"/>
            <a:r>
              <a:rPr lang="en-US" sz="3600" b="1" dirty="0" smtClean="0"/>
              <a:t>Discussion and Questions</a:t>
            </a:r>
            <a:endParaRPr lang="en-US" sz="3600" b="1" dirty="0"/>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0216" y="5168646"/>
            <a:ext cx="7211568" cy="1207008"/>
          </a:xfrm>
          <a:prstGeom prst="rect">
            <a:avLst/>
          </a:prstGeom>
        </p:spPr>
      </p:pic>
    </p:spTree>
    <p:extLst>
      <p:ext uri="{BB962C8B-B14F-4D97-AF65-F5344CB8AC3E}">
        <p14:creationId xmlns:p14="http://schemas.microsoft.com/office/powerpoint/2010/main" val="3285652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0" y="6640285"/>
            <a:ext cx="12192000" cy="276999"/>
          </a:xfrm>
          <a:prstGeom prst="rect">
            <a:avLst/>
          </a:prstGeom>
          <a:noFill/>
        </p:spPr>
        <p:txBody>
          <a:bodyPr wrap="square" rtlCol="0">
            <a:spAutoFit/>
          </a:bodyPr>
          <a:lstStyle/>
          <a:p>
            <a:pPr algn="ctr"/>
            <a:r>
              <a:rPr lang="en-US" sz="1200" b="1" dirty="0" smtClean="0"/>
              <a:t>UNCLASSIFIED</a:t>
            </a:r>
            <a:endParaRPr lang="en-US" sz="1200" b="1" dirty="0"/>
          </a:p>
        </p:txBody>
      </p:sp>
      <p:sp>
        <p:nvSpPr>
          <p:cNvPr id="5" name="Title 1"/>
          <p:cNvSpPr txBox="1">
            <a:spLocks/>
          </p:cNvSpPr>
          <p:nvPr/>
        </p:nvSpPr>
        <p:spPr>
          <a:xfrm>
            <a:off x="779173" y="152400"/>
            <a:ext cx="889346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i="0" u="none" strike="noStrike" kern="1200" cap="none" spc="0" normalizeH="0" baseline="0" noProof="0" dirty="0" smtClean="0">
                <a:ln>
                  <a:noFill/>
                </a:ln>
                <a:solidFill>
                  <a:schemeClr val="accent3"/>
                </a:solidFill>
                <a:effectLst/>
                <a:uLnTx/>
                <a:uFillTx/>
                <a:ea typeface="+mj-ea"/>
                <a:cs typeface="+mj-cs"/>
              </a:rPr>
              <a:t>Scope of KOHS operations</a:t>
            </a:r>
            <a:endParaRPr kumimoji="0" lang="en-US" sz="4800" i="0" u="none" strike="noStrike" kern="1200" cap="none" spc="0" normalizeH="0" baseline="0" noProof="0" dirty="0">
              <a:ln>
                <a:noFill/>
              </a:ln>
              <a:solidFill>
                <a:schemeClr val="accent3"/>
              </a:solidFill>
              <a:effectLst/>
              <a:uLnTx/>
              <a:uFillTx/>
              <a:ea typeface="+mj-ea"/>
              <a:cs typeface="+mj-cs"/>
            </a:endParaRPr>
          </a:p>
        </p:txBody>
      </p:sp>
      <p:sp>
        <p:nvSpPr>
          <p:cNvPr id="6" name="Content Placeholder 2"/>
          <p:cNvSpPr txBox="1">
            <a:spLocks/>
          </p:cNvSpPr>
          <p:nvPr/>
        </p:nvSpPr>
        <p:spPr>
          <a:xfrm>
            <a:off x="1340768" y="1872729"/>
            <a:ext cx="10460707" cy="49060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smtClean="0">
                <a:ln>
                  <a:noFill/>
                </a:ln>
                <a:effectLst/>
                <a:uLnTx/>
                <a:uFillTx/>
                <a:latin typeface="Calibri" panose="020F0502020204030204"/>
                <a:ea typeface="+mn-ea"/>
                <a:cs typeface="+mn-cs"/>
              </a:rPr>
              <a:t>Kentucky Intelligence Fusion Center</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smtClean="0">
                <a:ln>
                  <a:noFill/>
                </a:ln>
                <a:effectLst/>
                <a:uLnTx/>
                <a:uFillTx/>
                <a:latin typeface="Calibri" panose="020F0502020204030204"/>
                <a:ea typeface="+mn-ea"/>
                <a:cs typeface="+mn-cs"/>
              </a:rPr>
              <a:t>Grants</a:t>
            </a:r>
            <a:endParaRPr kumimoji="0" lang="en-US" sz="4000" b="0" i="0" u="none" strike="noStrike" kern="1200" cap="none" spc="0" normalizeH="0" baseline="0" noProof="0" dirty="0" smtClean="0">
              <a:ln>
                <a:noFill/>
              </a:ln>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smtClean="0">
                <a:ln>
                  <a:noFill/>
                </a:ln>
                <a:effectLst/>
                <a:uLnTx/>
                <a:uFillTx/>
                <a:latin typeface="Calibri" panose="020F0502020204030204"/>
                <a:ea typeface="+mn-ea"/>
                <a:cs typeface="+mn-cs"/>
              </a:rPr>
              <a:t>911 Services </a:t>
            </a:r>
            <a:r>
              <a:rPr kumimoji="0" lang="en-US" sz="4400" b="0" i="0" u="none" strike="noStrike" kern="1200" cap="none" spc="0" normalizeH="0" baseline="0" noProof="0" dirty="0" smtClean="0">
                <a:ln>
                  <a:noFill/>
                </a:ln>
                <a:effectLst/>
                <a:uLnTx/>
                <a:uFillTx/>
                <a:latin typeface="Calibri" panose="020F0502020204030204"/>
                <a:ea typeface="+mn-ea"/>
                <a:cs typeface="+mn-cs"/>
              </a:rPr>
              <a:t>Board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4400" b="0" i="0" u="none" strike="noStrike" kern="1200" cap="none" spc="0" normalizeH="0" baseline="0" noProof="0" dirty="0" smtClean="0">
              <a:ln>
                <a:noFill/>
              </a:ln>
              <a:effectLst/>
              <a:uLnTx/>
              <a:uFillTx/>
              <a:latin typeface="Calibri" panose="020F0502020204030204"/>
              <a:ea typeface="+mn-ea"/>
              <a:cs typeface="+mn-cs"/>
            </a:endParaRPr>
          </a:p>
          <a:p>
            <a:pPr marL="4572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4000" b="0" i="0" u="none" strike="noStrike" kern="1200" cap="none" spc="0" normalizeH="0" baseline="0" noProof="0" dirty="0" smtClean="0">
                <a:ln>
                  <a:noFill/>
                </a:ln>
                <a:effectLst/>
                <a:uLnTx/>
                <a:uFillTx/>
                <a:latin typeface="Calibri" panose="020F0502020204030204"/>
                <a:ea typeface="+mn-ea"/>
                <a:cs typeface="+mn-cs"/>
              </a:rPr>
              <a:t>         </a:t>
            </a:r>
            <a:r>
              <a:rPr kumimoji="0" lang="en-US" sz="4000" b="0" i="0" u="none" strike="noStrike" kern="1200" cap="none" spc="0" normalizeH="0" baseline="0" noProof="0" dirty="0" smtClean="0">
                <a:ln>
                  <a:noFill/>
                </a:ln>
                <a:effectLst/>
                <a:uLnTx/>
                <a:uFillTx/>
                <a:latin typeface="Calibri" panose="020F0502020204030204"/>
                <a:ea typeface="+mn-ea"/>
                <a:cs typeface="+mn-cs"/>
              </a:rPr>
              <a:t>“</a:t>
            </a:r>
            <a:r>
              <a:rPr kumimoji="0" lang="en-US" sz="4000" b="0" i="1" u="none" strike="noStrike" kern="1200" cap="none" spc="0" normalizeH="0" baseline="0" noProof="0" dirty="0" smtClean="0">
                <a:ln>
                  <a:noFill/>
                </a:ln>
                <a:effectLst/>
                <a:uLnTx/>
                <a:uFillTx/>
                <a:latin typeface="Calibri" panose="020F0502020204030204"/>
                <a:ea typeface="+mn-ea"/>
                <a:cs typeface="+mn-cs"/>
              </a:rPr>
              <a:t>Always Building Bridges</a:t>
            </a:r>
            <a:r>
              <a:rPr kumimoji="0" lang="en-US" sz="4000" b="0" i="0" u="none" strike="noStrike" kern="1200" cap="none" spc="0" normalizeH="0" baseline="0" noProof="0" dirty="0" smtClean="0">
                <a:ln>
                  <a:noFill/>
                </a:ln>
                <a:effectLst/>
                <a:uLnTx/>
                <a:uFillTx/>
                <a:latin typeface="Calibri" panose="020F0502020204030204"/>
                <a:ea typeface="+mn-ea"/>
                <a:cs typeface="+mn-cs"/>
              </a:rPr>
              <a:t>”</a:t>
            </a:r>
            <a:endParaRPr kumimoji="0" lang="en-US" sz="40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2063961208"/>
      </p:ext>
    </p:extLst>
  </p:cSld>
  <p:clrMapOvr>
    <a:masterClrMapping/>
  </p:clrMapOvr>
  <mc:AlternateContent xmlns:mc="http://schemas.openxmlformats.org/markup-compatibility/2006" xmlns:p14="http://schemas.microsoft.com/office/powerpoint/2010/main">
    <mc:Choice Requires="p14">
      <p:transition spd="slow" p14:dur="3250" advClick="0" advTm="30000">
        <p14:reveal/>
      </p:transition>
    </mc:Choice>
    <mc:Fallback xmlns="">
      <p:transition spd="slow" advClick="0" advTm="30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1101729" y="6640285"/>
            <a:ext cx="12192000" cy="276999"/>
          </a:xfrm>
          <a:prstGeom prst="rect">
            <a:avLst/>
          </a:prstGeom>
          <a:noFill/>
        </p:spPr>
        <p:txBody>
          <a:bodyPr wrap="square" rtlCol="0">
            <a:spAutoFit/>
          </a:bodyPr>
          <a:lstStyle/>
          <a:p>
            <a:pPr algn="ctr"/>
            <a:r>
              <a:rPr lang="en-US" sz="1200" b="1" dirty="0" smtClean="0"/>
              <a:t>UNCLASSIFIED</a:t>
            </a:r>
            <a:endParaRPr lang="en-US" sz="1200" b="1" dirty="0"/>
          </a:p>
        </p:txBody>
      </p:sp>
      <p:sp>
        <p:nvSpPr>
          <p:cNvPr id="5" name="Title 1"/>
          <p:cNvSpPr txBox="1">
            <a:spLocks/>
          </p:cNvSpPr>
          <p:nvPr/>
        </p:nvSpPr>
        <p:spPr>
          <a:xfrm>
            <a:off x="1101729" y="174622"/>
            <a:ext cx="91440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accent3"/>
                </a:solidFill>
                <a:effectLst/>
                <a:uLnTx/>
                <a:uFillTx/>
                <a:latin typeface="Calibri Light" panose="020F0302020204030204"/>
                <a:ea typeface="+mj-ea"/>
                <a:cs typeface="+mj-cs"/>
              </a:rPr>
              <a:t>   </a:t>
            </a:r>
            <a:r>
              <a:rPr kumimoji="0" lang="en-US" sz="4400" b="1" i="0" u="none" strike="noStrike" kern="1200" cap="none" spc="0" normalizeH="0" baseline="0" noProof="0" dirty="0" smtClean="0">
                <a:ln>
                  <a:noFill/>
                </a:ln>
                <a:solidFill>
                  <a:schemeClr val="accent3"/>
                </a:solidFill>
                <a:effectLst/>
                <a:uLnTx/>
                <a:uFillTx/>
                <a:latin typeface="Calibri Light" panose="020F0302020204030204"/>
                <a:ea typeface="+mj-ea"/>
                <a:cs typeface="+mj-cs"/>
              </a:rPr>
              <a:t>Kentucky </a:t>
            </a:r>
            <a:r>
              <a:rPr kumimoji="0" lang="en-US" sz="4400" b="1" i="0" u="none" strike="noStrike" kern="1200" cap="none" spc="0" normalizeH="0" baseline="0" noProof="0" dirty="0" smtClean="0">
                <a:ln>
                  <a:noFill/>
                </a:ln>
                <a:solidFill>
                  <a:schemeClr val="accent3"/>
                </a:solidFill>
                <a:effectLst/>
                <a:uLnTx/>
                <a:uFillTx/>
                <a:latin typeface="Calibri Light" panose="020F0302020204030204"/>
                <a:ea typeface="+mj-ea"/>
                <a:cs typeface="+mj-cs"/>
              </a:rPr>
              <a:t>Intelligence Fusion Center</a:t>
            </a:r>
            <a:endParaRPr kumimoji="0" lang="en-US" sz="4400" b="1" i="0" u="none" strike="noStrike" kern="1200" cap="none" spc="0" normalizeH="0" baseline="0" noProof="0" dirty="0">
              <a:ln>
                <a:noFill/>
              </a:ln>
              <a:solidFill>
                <a:schemeClr val="accent3"/>
              </a:solidFill>
              <a:effectLst/>
              <a:uLnTx/>
              <a:uFillTx/>
              <a:latin typeface="Calibri Light" panose="020F0302020204030204"/>
              <a:ea typeface="+mj-ea"/>
              <a:cs typeface="+mj-cs"/>
            </a:endParaRPr>
          </a:p>
        </p:txBody>
      </p:sp>
      <p:sp>
        <p:nvSpPr>
          <p:cNvPr id="6" name="TextBox 5"/>
          <p:cNvSpPr txBox="1"/>
          <p:nvPr/>
        </p:nvSpPr>
        <p:spPr>
          <a:xfrm>
            <a:off x="1822409" y="3321149"/>
            <a:ext cx="8499520" cy="3170099"/>
          </a:xfrm>
          <a:prstGeom prst="rect">
            <a:avLst/>
          </a:prstGeom>
          <a:noFill/>
        </p:spPr>
        <p:txBody>
          <a:bodyPr wrap="square" rtlCol="0">
            <a:spAutoFit/>
          </a:bodyPr>
          <a:lstStyle/>
          <a:p>
            <a:pPr algn="just"/>
            <a:r>
              <a:rPr lang="en-US" sz="2000" dirty="0" smtClean="0"/>
              <a:t>Chemical                    		Commercial </a:t>
            </a:r>
            <a:r>
              <a:rPr lang="en-US" sz="2000" dirty="0"/>
              <a:t>Facilities                      </a:t>
            </a:r>
            <a:endParaRPr lang="en-US" sz="2000" dirty="0" smtClean="0"/>
          </a:p>
          <a:p>
            <a:pPr algn="just"/>
            <a:r>
              <a:rPr lang="en-US" sz="2000" dirty="0" smtClean="0"/>
              <a:t>Communication</a:t>
            </a:r>
            <a:r>
              <a:rPr lang="en-US" sz="2000" b="1" dirty="0" smtClean="0"/>
              <a:t>* </a:t>
            </a:r>
            <a:r>
              <a:rPr lang="en-US" sz="2000" dirty="0" smtClean="0"/>
              <a:t>         		Critical </a:t>
            </a:r>
            <a:r>
              <a:rPr lang="en-US" sz="2000" dirty="0"/>
              <a:t>Manufacturing   </a:t>
            </a:r>
            <a:endParaRPr lang="en-US" sz="2000" dirty="0" smtClean="0"/>
          </a:p>
          <a:p>
            <a:pPr algn="just"/>
            <a:r>
              <a:rPr lang="en-US" sz="2000" dirty="0" smtClean="0"/>
              <a:t>Dams                        		Defense </a:t>
            </a:r>
            <a:r>
              <a:rPr lang="en-US" sz="2000" dirty="0"/>
              <a:t>Industrial Base </a:t>
            </a:r>
            <a:r>
              <a:rPr lang="en-US" sz="2000" dirty="0" smtClean="0"/>
              <a:t>    </a:t>
            </a:r>
          </a:p>
          <a:p>
            <a:r>
              <a:rPr lang="en-US" sz="2000" dirty="0" smtClean="0"/>
              <a:t>Emergency Services     	</a:t>
            </a:r>
            <a:r>
              <a:rPr lang="en-US" sz="2000" dirty="0"/>
              <a:t>	</a:t>
            </a:r>
            <a:r>
              <a:rPr lang="en-US" sz="2000" dirty="0" smtClean="0"/>
              <a:t>Energy</a:t>
            </a:r>
            <a:r>
              <a:rPr lang="en-US" sz="2000" b="1" dirty="0" smtClean="0"/>
              <a:t>*</a:t>
            </a:r>
            <a:r>
              <a:rPr lang="en-US" sz="2000" dirty="0" smtClean="0"/>
              <a:t>                                  </a:t>
            </a:r>
          </a:p>
          <a:p>
            <a:r>
              <a:rPr lang="en-US" sz="2000" dirty="0" smtClean="0"/>
              <a:t>Financial </a:t>
            </a:r>
            <a:r>
              <a:rPr lang="en-US" sz="2000" dirty="0"/>
              <a:t>Services           	</a:t>
            </a:r>
            <a:r>
              <a:rPr lang="en-US" sz="2000" dirty="0" smtClean="0"/>
              <a:t>	Food </a:t>
            </a:r>
            <a:r>
              <a:rPr lang="en-US" sz="2000" dirty="0"/>
              <a:t>and Agriculture     </a:t>
            </a:r>
            <a:endParaRPr lang="en-US" sz="2000" dirty="0" smtClean="0"/>
          </a:p>
          <a:p>
            <a:r>
              <a:rPr lang="en-US" sz="2000" dirty="0" smtClean="0"/>
              <a:t>Government </a:t>
            </a:r>
            <a:r>
              <a:rPr lang="en-US" sz="2000" dirty="0"/>
              <a:t>Facilities        </a:t>
            </a:r>
            <a:r>
              <a:rPr lang="en-US" sz="2000" dirty="0" smtClean="0"/>
              <a:t>		Healthcare </a:t>
            </a:r>
            <a:r>
              <a:rPr lang="en-US" sz="2000" dirty="0"/>
              <a:t>and Public Health </a:t>
            </a:r>
            <a:r>
              <a:rPr lang="en-US" sz="2000" dirty="0" smtClean="0"/>
              <a:t>Information </a:t>
            </a:r>
            <a:r>
              <a:rPr lang="en-US" sz="2000" dirty="0"/>
              <a:t>Technology </a:t>
            </a:r>
            <a:r>
              <a:rPr lang="en-US" sz="2000" dirty="0" smtClean="0"/>
              <a:t>			Nuclear </a:t>
            </a:r>
            <a:r>
              <a:rPr lang="en-US" sz="2000" dirty="0"/>
              <a:t>Reactors Materials, and Waste   </a:t>
            </a:r>
            <a:r>
              <a:rPr lang="en-US" sz="2000" dirty="0" smtClean="0"/>
              <a:t>Transportation Systems</a:t>
            </a:r>
            <a:r>
              <a:rPr lang="en-US" sz="2000" b="1" dirty="0" smtClean="0"/>
              <a:t>*</a:t>
            </a:r>
            <a:r>
              <a:rPr lang="en-US" sz="2000" dirty="0" smtClean="0"/>
              <a:t>   		Water/Wastewater Systems</a:t>
            </a:r>
            <a:r>
              <a:rPr lang="en-US" sz="2000" b="1" dirty="0" smtClean="0"/>
              <a:t>*	</a:t>
            </a:r>
          </a:p>
          <a:p>
            <a:endParaRPr lang="en-US" sz="2000" i="1" dirty="0" smtClean="0"/>
          </a:p>
          <a:p>
            <a:r>
              <a:rPr lang="en-US" sz="2000" i="1" dirty="0" smtClean="0"/>
              <a:t>* </a:t>
            </a:r>
            <a:r>
              <a:rPr lang="en-US" sz="2000" i="1" dirty="0"/>
              <a:t>= Lifeline </a:t>
            </a:r>
            <a:r>
              <a:rPr lang="en-US" sz="2000" i="1" dirty="0" smtClean="0"/>
              <a:t>sectors</a:t>
            </a:r>
            <a:endParaRPr lang="en-US" sz="2000" i="1" dirty="0"/>
          </a:p>
        </p:txBody>
      </p:sp>
      <p:sp>
        <p:nvSpPr>
          <p:cNvPr id="8" name="TextBox 7"/>
          <p:cNvSpPr txBox="1"/>
          <p:nvPr/>
        </p:nvSpPr>
        <p:spPr>
          <a:xfrm>
            <a:off x="1591360" y="1285872"/>
            <a:ext cx="3514808" cy="523220"/>
          </a:xfrm>
          <a:prstGeom prst="rect">
            <a:avLst/>
          </a:prstGeom>
          <a:noFill/>
        </p:spPr>
        <p:txBody>
          <a:bodyPr wrap="none" rtlCol="0">
            <a:spAutoFit/>
          </a:bodyPr>
          <a:lstStyle/>
          <a:p>
            <a:r>
              <a:rPr lang="en-US" sz="2800" u="sng" dirty="0" smtClean="0"/>
              <a:t>International </a:t>
            </a:r>
            <a:r>
              <a:rPr lang="en-US" sz="2800" u="sng" dirty="0"/>
              <a:t>terrorism</a:t>
            </a:r>
          </a:p>
        </p:txBody>
      </p:sp>
      <p:sp>
        <p:nvSpPr>
          <p:cNvPr id="9" name="TextBox 8"/>
          <p:cNvSpPr txBox="1"/>
          <p:nvPr/>
        </p:nvSpPr>
        <p:spPr>
          <a:xfrm>
            <a:off x="1591360" y="1838302"/>
            <a:ext cx="3225370" cy="523220"/>
          </a:xfrm>
          <a:prstGeom prst="rect">
            <a:avLst/>
          </a:prstGeom>
          <a:noFill/>
        </p:spPr>
        <p:txBody>
          <a:bodyPr wrap="none" rtlCol="0">
            <a:spAutoFit/>
          </a:bodyPr>
          <a:lstStyle/>
          <a:p>
            <a:r>
              <a:rPr lang="en-US" sz="2800" u="sng" dirty="0"/>
              <a:t>Cyber </a:t>
            </a:r>
            <a:r>
              <a:rPr lang="en-US" sz="2800" u="sng" dirty="0" smtClean="0"/>
              <a:t>threat analysis</a:t>
            </a:r>
            <a:endParaRPr lang="en-US" sz="2800" u="sng" dirty="0"/>
          </a:p>
        </p:txBody>
      </p:sp>
      <p:sp>
        <p:nvSpPr>
          <p:cNvPr id="12" name="TextBox 11"/>
          <p:cNvSpPr txBox="1"/>
          <p:nvPr/>
        </p:nvSpPr>
        <p:spPr>
          <a:xfrm>
            <a:off x="1614345" y="2844170"/>
            <a:ext cx="4513928" cy="523220"/>
          </a:xfrm>
          <a:prstGeom prst="rect">
            <a:avLst/>
          </a:prstGeom>
          <a:noFill/>
        </p:spPr>
        <p:txBody>
          <a:bodyPr wrap="none" rtlCol="0">
            <a:spAutoFit/>
          </a:bodyPr>
          <a:lstStyle/>
          <a:p>
            <a:r>
              <a:rPr lang="en-US" sz="2800" u="sng" dirty="0" smtClean="0"/>
              <a:t>Critical Infrastructure Sectors</a:t>
            </a:r>
            <a:r>
              <a:rPr lang="en-US" sz="2800" dirty="0" smtClean="0"/>
              <a:t>:</a:t>
            </a:r>
            <a:endParaRPr lang="en-US" sz="2800" dirty="0"/>
          </a:p>
        </p:txBody>
      </p:sp>
      <p:sp>
        <p:nvSpPr>
          <p:cNvPr id="13" name="TextBox 12"/>
          <p:cNvSpPr txBox="1"/>
          <p:nvPr/>
        </p:nvSpPr>
        <p:spPr>
          <a:xfrm>
            <a:off x="6352511" y="1285872"/>
            <a:ext cx="2995500" cy="523220"/>
          </a:xfrm>
          <a:prstGeom prst="rect">
            <a:avLst/>
          </a:prstGeom>
          <a:noFill/>
        </p:spPr>
        <p:txBody>
          <a:bodyPr wrap="none" rtlCol="0">
            <a:spAutoFit/>
          </a:bodyPr>
          <a:lstStyle/>
          <a:p>
            <a:r>
              <a:rPr lang="en-US" sz="2800" u="sng" dirty="0"/>
              <a:t>Domestic terrorism</a:t>
            </a:r>
          </a:p>
        </p:txBody>
      </p:sp>
      <p:sp>
        <p:nvSpPr>
          <p:cNvPr id="14" name="TextBox 13"/>
          <p:cNvSpPr txBox="1"/>
          <p:nvPr/>
        </p:nvSpPr>
        <p:spPr>
          <a:xfrm>
            <a:off x="6377013" y="1841491"/>
            <a:ext cx="2633606" cy="523220"/>
          </a:xfrm>
          <a:prstGeom prst="rect">
            <a:avLst/>
          </a:prstGeom>
          <a:noFill/>
        </p:spPr>
        <p:txBody>
          <a:bodyPr wrap="none" rtlCol="0">
            <a:spAutoFit/>
          </a:bodyPr>
          <a:lstStyle/>
          <a:p>
            <a:r>
              <a:rPr lang="en-US" sz="2800" u="sng" dirty="0"/>
              <a:t>Organized </a:t>
            </a:r>
            <a:r>
              <a:rPr lang="en-US" sz="2800" u="sng" dirty="0" smtClean="0"/>
              <a:t>crime</a:t>
            </a:r>
            <a:endParaRPr lang="en-US" sz="2800" u="sng" dirty="0"/>
          </a:p>
        </p:txBody>
      </p:sp>
      <p:sp>
        <p:nvSpPr>
          <p:cNvPr id="15" name="TextBox 14"/>
          <p:cNvSpPr txBox="1"/>
          <p:nvPr/>
        </p:nvSpPr>
        <p:spPr>
          <a:xfrm>
            <a:off x="4727909" y="2362768"/>
            <a:ext cx="2544286" cy="523220"/>
          </a:xfrm>
          <a:prstGeom prst="rect">
            <a:avLst/>
          </a:prstGeom>
          <a:noFill/>
        </p:spPr>
        <p:txBody>
          <a:bodyPr wrap="none" rtlCol="0">
            <a:spAutoFit/>
          </a:bodyPr>
          <a:lstStyle/>
          <a:p>
            <a:r>
              <a:rPr lang="en-US" sz="2800" u="sng" dirty="0" smtClean="0"/>
              <a:t>School Safety</a:t>
            </a:r>
            <a:endParaRPr lang="en-US" sz="2800" u="sng" dirty="0"/>
          </a:p>
        </p:txBody>
      </p:sp>
    </p:spTree>
    <p:extLst>
      <p:ext uri="{BB962C8B-B14F-4D97-AF65-F5344CB8AC3E}">
        <p14:creationId xmlns:p14="http://schemas.microsoft.com/office/powerpoint/2010/main" val="1662834269"/>
      </p:ext>
    </p:extLst>
  </p:cSld>
  <p:clrMapOvr>
    <a:masterClrMapping/>
  </p:clrMapOvr>
  <mc:AlternateContent xmlns:mc="http://schemas.openxmlformats.org/markup-compatibility/2006" xmlns:p14="http://schemas.microsoft.com/office/powerpoint/2010/main">
    <mc:Choice Requires="p14">
      <p:transition spd="slow" p14:dur="3250" advClick="0" advTm="30000">
        <p14:reveal/>
      </p:transition>
    </mc:Choice>
    <mc:Fallback xmlns="">
      <p:transition spd="slow" advClick="0" advTm="30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0" y="6640285"/>
            <a:ext cx="12192000" cy="276999"/>
          </a:xfrm>
          <a:prstGeom prst="rect">
            <a:avLst/>
          </a:prstGeom>
          <a:noFill/>
        </p:spPr>
        <p:txBody>
          <a:bodyPr wrap="square" rtlCol="0">
            <a:spAutoFit/>
          </a:bodyPr>
          <a:lstStyle/>
          <a:p>
            <a:pPr algn="ctr"/>
            <a:r>
              <a:rPr lang="en-US" sz="1200" b="1" dirty="0" smtClean="0"/>
              <a:t>UNCLASSIFIED</a:t>
            </a:r>
            <a:endParaRPr lang="en-US" sz="1200" b="1" dirty="0"/>
          </a:p>
        </p:txBody>
      </p:sp>
      <p:sp>
        <p:nvSpPr>
          <p:cNvPr id="5" name="Title 1"/>
          <p:cNvSpPr txBox="1">
            <a:spLocks/>
          </p:cNvSpPr>
          <p:nvPr/>
        </p:nvSpPr>
        <p:spPr>
          <a:xfrm>
            <a:off x="533400" y="152400"/>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i="0" u="none" strike="noStrike" kern="1200" cap="none" spc="0" normalizeH="0" baseline="0" noProof="0" dirty="0" smtClean="0">
                <a:ln>
                  <a:noFill/>
                </a:ln>
                <a:solidFill>
                  <a:schemeClr val="accent3"/>
                </a:solidFill>
                <a:effectLst/>
                <a:uLnTx/>
                <a:uFillTx/>
                <a:ea typeface="+mj-ea"/>
                <a:cs typeface="+mj-cs"/>
              </a:rPr>
              <a:t>KOHS Bottom </a:t>
            </a:r>
            <a:r>
              <a:rPr kumimoji="0" lang="en-US" sz="4400" i="0" u="none" strike="noStrike" kern="1200" cap="none" spc="0" normalizeH="0" baseline="0" noProof="0" dirty="0" smtClean="0">
                <a:ln>
                  <a:noFill/>
                </a:ln>
                <a:solidFill>
                  <a:schemeClr val="accent3"/>
                </a:solidFill>
                <a:effectLst/>
                <a:uLnTx/>
                <a:uFillTx/>
                <a:ea typeface="+mj-ea"/>
                <a:cs typeface="+mj-cs"/>
              </a:rPr>
              <a:t>line objectives </a:t>
            </a:r>
            <a:endParaRPr kumimoji="0" lang="en-US" sz="4400" i="0" u="none" strike="noStrike" kern="1200" cap="none" spc="0" normalizeH="0" baseline="0" noProof="0" dirty="0">
              <a:ln>
                <a:noFill/>
              </a:ln>
              <a:solidFill>
                <a:schemeClr val="accent3"/>
              </a:solidFill>
              <a:effectLst/>
              <a:uLnTx/>
              <a:uFillTx/>
              <a:ea typeface="+mj-ea"/>
              <a:cs typeface="+mj-cs"/>
            </a:endParaRPr>
          </a:p>
        </p:txBody>
      </p:sp>
      <p:sp>
        <p:nvSpPr>
          <p:cNvPr id="6" name="Content Placeholder 2"/>
          <p:cNvSpPr txBox="1">
            <a:spLocks/>
          </p:cNvSpPr>
          <p:nvPr/>
        </p:nvSpPr>
        <p:spPr>
          <a:xfrm>
            <a:off x="604265" y="1477963"/>
            <a:ext cx="11225785" cy="4394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dirty="0">
                <a:latin typeface="Calibri" panose="020F0502020204030204"/>
              </a:rPr>
              <a:t>Resource Kentucky communities &amp; first </a:t>
            </a:r>
            <a:r>
              <a:rPr lang="en-US" sz="3600" dirty="0" smtClean="0">
                <a:latin typeface="Calibri" panose="020F0502020204030204"/>
              </a:rPr>
              <a:t>responders to prevent, prepare for, and recover from acts of terrorism.</a:t>
            </a:r>
            <a:endParaRPr lang="en-US" sz="3600" dirty="0">
              <a:latin typeface="Calibri" panose="020F0502020204030204"/>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smtClean="0">
                <a:ln>
                  <a:noFill/>
                </a:ln>
                <a:effectLst/>
                <a:uLnTx/>
                <a:uFillTx/>
                <a:latin typeface="Calibri" panose="020F0502020204030204"/>
              </a:rPr>
              <a:t>Increasing </a:t>
            </a:r>
            <a:r>
              <a:rPr kumimoji="0" lang="en-US" sz="3600" b="0" i="0" u="none" strike="noStrike" kern="1200" cap="none" spc="0" normalizeH="0" baseline="0" noProof="0" dirty="0" smtClean="0">
                <a:ln>
                  <a:noFill/>
                </a:ln>
                <a:effectLst/>
                <a:uLnTx/>
                <a:uFillTx/>
                <a:latin typeface="Calibri" panose="020F0502020204030204"/>
              </a:rPr>
              <a:t>Kentucky’s capabilities to maximize public safety and security</a:t>
            </a:r>
            <a:r>
              <a:rPr kumimoji="0" lang="en-US" sz="3600" b="0" i="0" u="none" strike="noStrike" kern="1200" cap="none" spc="0" normalizeH="0" baseline="0" noProof="0" dirty="0" smtClean="0">
                <a:ln>
                  <a:noFill/>
                </a:ln>
                <a:effectLst/>
                <a:uLnTx/>
                <a:uFillTx/>
                <a:latin typeface="Calibri" panose="020F0502020204030204"/>
              </a:rPr>
              <a:t>.</a:t>
            </a:r>
            <a:endParaRPr kumimoji="0" lang="en-US" sz="3600" b="0" i="0" u="none" strike="noStrike" kern="1200" cap="none" spc="0" normalizeH="0" baseline="0" noProof="0" dirty="0" smtClean="0">
              <a:ln>
                <a:noFill/>
              </a:ln>
              <a:effectLst/>
              <a:uLnTx/>
              <a:uFillTx/>
              <a:latin typeface="Calibri" panose="020F0502020204030204"/>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smtClean="0">
                <a:ln>
                  <a:noFill/>
                </a:ln>
                <a:effectLst/>
                <a:uLnTx/>
                <a:uFillTx/>
                <a:latin typeface="Calibri" panose="020F0502020204030204"/>
              </a:rPr>
              <a:t>Constant, strategic, and more precise engagement with public and private sector partners to improve crisis planning, mitigation and recovery.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smtClean="0">
              <a:ln>
                <a:noFill/>
              </a:ln>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1325962250"/>
      </p:ext>
    </p:extLst>
  </p:cSld>
  <p:clrMapOvr>
    <a:masterClrMapping/>
  </p:clrMapOvr>
  <mc:AlternateContent xmlns:mc="http://schemas.openxmlformats.org/markup-compatibility/2006" xmlns:p14="http://schemas.microsoft.com/office/powerpoint/2010/main">
    <mc:Choice Requires="p14">
      <p:transition spd="slow" p14:dur="3250" advClick="0" advTm="30000">
        <p14:reveal/>
      </p:transition>
    </mc:Choice>
    <mc:Fallback xmlns="">
      <p:transition spd="slow" advClick="0" advTm="30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932154" y="186432"/>
            <a:ext cx="7043446" cy="1815882"/>
          </a:xfrm>
          <a:prstGeom prst="rect">
            <a:avLst/>
          </a:prstGeom>
          <a:noFill/>
        </p:spPr>
        <p:txBody>
          <a:bodyPr wrap="square" rtlCol="0">
            <a:spAutoFit/>
          </a:bodyPr>
          <a:lstStyle/>
          <a:p>
            <a:r>
              <a:rPr lang="en-US" sz="4800" dirty="0" smtClean="0">
                <a:solidFill>
                  <a:schemeClr val="accent3"/>
                </a:solidFill>
              </a:rPr>
              <a:t>KOHS grant overview</a:t>
            </a:r>
          </a:p>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endParaRPr lang="en-US" sz="3200" dirty="0"/>
          </a:p>
        </p:txBody>
      </p:sp>
      <p:sp>
        <p:nvSpPr>
          <p:cNvPr id="3" name="TextBox 2"/>
          <p:cNvSpPr txBox="1"/>
          <p:nvPr/>
        </p:nvSpPr>
        <p:spPr>
          <a:xfrm>
            <a:off x="656166" y="1577975"/>
            <a:ext cx="10661893" cy="3693319"/>
          </a:xfrm>
          <a:prstGeom prst="rect">
            <a:avLst/>
          </a:prstGeom>
          <a:noFill/>
        </p:spPr>
        <p:txBody>
          <a:bodyPr wrap="none" rtlCol="0">
            <a:spAutoFit/>
          </a:bodyPr>
          <a:lstStyle/>
          <a:p>
            <a:pPr marL="457200" indent="-457200">
              <a:buFont typeface="Arial" panose="020B0604020202020204" pitchFamily="34" charset="0"/>
              <a:buChar char="•"/>
            </a:pPr>
            <a:r>
              <a:rPr lang="en-US" sz="3600" dirty="0"/>
              <a:t>Homeland Security Grant Program (HSGP)</a:t>
            </a:r>
          </a:p>
          <a:p>
            <a:pPr marL="914400" lvl="1" indent="-457200">
              <a:buFont typeface="Arial" panose="020B0604020202020204" pitchFamily="34" charset="0"/>
              <a:buChar char="•"/>
            </a:pPr>
            <a:r>
              <a:rPr lang="en-US" sz="3600" dirty="0"/>
              <a:t>~$3 million/year</a:t>
            </a:r>
          </a:p>
          <a:p>
            <a:pPr marL="457200" indent="-457200">
              <a:buFont typeface="Arial" panose="020B0604020202020204" pitchFamily="34" charset="0"/>
              <a:buChar char="•"/>
            </a:pPr>
            <a:r>
              <a:rPr lang="en-US" sz="3600" dirty="0"/>
              <a:t>Law Enforcement Protection Program (LEPP)</a:t>
            </a:r>
          </a:p>
          <a:p>
            <a:pPr marL="914400" lvl="1" indent="-457200">
              <a:buFont typeface="Arial" panose="020B0604020202020204" pitchFamily="34" charset="0"/>
              <a:buChar char="•"/>
            </a:pPr>
            <a:r>
              <a:rPr lang="en-US" sz="3600" dirty="0" smtClean="0"/>
              <a:t>~$600k/year</a:t>
            </a:r>
            <a:endParaRPr lang="en-US" sz="3600" dirty="0"/>
          </a:p>
          <a:p>
            <a:pPr marL="457200" indent="-457200">
              <a:buFont typeface="Arial" panose="020B0604020202020204" pitchFamily="34" charset="0"/>
              <a:buChar char="•"/>
            </a:pPr>
            <a:r>
              <a:rPr lang="en-US" sz="3600" dirty="0"/>
              <a:t>911 Services Board competitive grants (K911)</a:t>
            </a:r>
          </a:p>
          <a:p>
            <a:pPr marL="914400" lvl="1" indent="-457200">
              <a:buFont typeface="Arial" panose="020B0604020202020204" pitchFamily="34" charset="0"/>
              <a:buChar char="•"/>
            </a:pPr>
            <a:r>
              <a:rPr lang="en-US" sz="3600" dirty="0"/>
              <a:t>Up to $3 million/year</a:t>
            </a:r>
          </a:p>
          <a:p>
            <a:endParaRPr lang="en-US" dirty="0"/>
          </a:p>
        </p:txBody>
      </p:sp>
    </p:spTree>
    <p:extLst>
      <p:ext uri="{BB962C8B-B14F-4D97-AF65-F5344CB8AC3E}">
        <p14:creationId xmlns:p14="http://schemas.microsoft.com/office/powerpoint/2010/main" val="1223955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9945" y="329854"/>
            <a:ext cx="12032055" cy="6122424"/>
          </a:xfrm>
          <a:prstGeom prst="rect">
            <a:avLst/>
          </a:prstGeom>
        </p:spPr>
      </p:pic>
      <p:sp>
        <p:nvSpPr>
          <p:cNvPr id="8" name="TextBox 7"/>
          <p:cNvSpPr txBox="1"/>
          <p:nvPr/>
        </p:nvSpPr>
        <p:spPr>
          <a:xfrm>
            <a:off x="976348" y="781281"/>
            <a:ext cx="2400595" cy="1384995"/>
          </a:xfrm>
          <a:prstGeom prst="rect">
            <a:avLst/>
          </a:prstGeom>
          <a:solidFill>
            <a:srgbClr val="FFFF00">
              <a:alpha val="58000"/>
            </a:srgbClr>
          </a:solidFill>
        </p:spPr>
        <p:txBody>
          <a:bodyPr wrap="square" rtlCol="0">
            <a:spAutoFit/>
          </a:bodyPr>
          <a:lstStyle/>
          <a:p>
            <a:pPr marL="285750" indent="-285750">
              <a:buFont typeface="Arial" panose="020B0604020202020204" pitchFamily="34" charset="0"/>
              <a:buChar char="•"/>
            </a:pPr>
            <a:r>
              <a:rPr lang="en-US" sz="2800" dirty="0" smtClean="0">
                <a:solidFill>
                  <a:schemeClr val="accent5"/>
                </a:solidFill>
              </a:rPr>
              <a:t>2017 award</a:t>
            </a:r>
          </a:p>
          <a:p>
            <a:pPr marL="285750" indent="-285750">
              <a:buFont typeface="Arial" panose="020B0604020202020204" pitchFamily="34" charset="0"/>
              <a:buChar char="•"/>
            </a:pPr>
            <a:r>
              <a:rPr lang="en-US" sz="2800" dirty="0" smtClean="0">
                <a:solidFill>
                  <a:srgbClr val="FF33CC"/>
                </a:solidFill>
              </a:rPr>
              <a:t>2018 award</a:t>
            </a:r>
          </a:p>
          <a:p>
            <a:pPr marL="285750" indent="-285750">
              <a:buFont typeface="Arial" panose="020B0604020202020204" pitchFamily="34" charset="0"/>
              <a:buChar char="•"/>
            </a:pPr>
            <a:r>
              <a:rPr lang="en-US" sz="2800" dirty="0" smtClean="0">
                <a:solidFill>
                  <a:schemeClr val="accent6"/>
                </a:solidFill>
              </a:rPr>
              <a:t>2019 award</a:t>
            </a:r>
            <a:endParaRPr lang="en-US" sz="2800" dirty="0">
              <a:solidFill>
                <a:schemeClr val="accent6"/>
              </a:solidFill>
            </a:endParaRPr>
          </a:p>
        </p:txBody>
      </p:sp>
    </p:spTree>
    <p:extLst>
      <p:ext uri="{BB962C8B-B14F-4D97-AF65-F5344CB8AC3E}">
        <p14:creationId xmlns:p14="http://schemas.microsoft.com/office/powerpoint/2010/main" val="4042850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822088" y="448898"/>
            <a:ext cx="11168110" cy="5016758"/>
          </a:xfrm>
          <a:prstGeom prst="rect">
            <a:avLst/>
          </a:prstGeom>
          <a:noFill/>
        </p:spPr>
        <p:txBody>
          <a:bodyPr wrap="square" rtlCol="0">
            <a:spAutoFit/>
          </a:bodyPr>
          <a:lstStyle/>
          <a:p>
            <a:r>
              <a:rPr lang="en-US" sz="4800" dirty="0" smtClean="0">
                <a:solidFill>
                  <a:schemeClr val="accent3"/>
                </a:solidFill>
              </a:rPr>
              <a:t>Evolution of 911 call centers (PSAPs)</a:t>
            </a:r>
          </a:p>
          <a:p>
            <a:endParaRPr lang="en-US" sz="4000" dirty="0" smtClean="0"/>
          </a:p>
          <a:p>
            <a:pPr marL="457200" indent="-457200">
              <a:buFont typeface="Arial" panose="020B0604020202020204" pitchFamily="34" charset="0"/>
              <a:buChar char="•"/>
            </a:pPr>
            <a:r>
              <a:rPr lang="en-US" sz="4000" dirty="0" smtClean="0"/>
              <a:t>Late 20</a:t>
            </a:r>
            <a:r>
              <a:rPr lang="en-US" sz="4000" baseline="30000" dirty="0" smtClean="0"/>
              <a:t>th</a:t>
            </a:r>
            <a:r>
              <a:rPr lang="en-US" sz="4000" dirty="0" smtClean="0"/>
              <a:t> Century—complete local control</a:t>
            </a:r>
          </a:p>
          <a:p>
            <a:pPr marL="457200" indent="-457200">
              <a:buFont typeface="Arial" panose="020B0604020202020204" pitchFamily="34" charset="0"/>
              <a:buChar char="•"/>
            </a:pPr>
            <a:r>
              <a:rPr lang="en-US" sz="4000" dirty="0" smtClean="0"/>
              <a:t>First revolution—cell phones</a:t>
            </a:r>
          </a:p>
          <a:p>
            <a:pPr marL="914400" lvl="1" indent="-457200">
              <a:buFont typeface="Arial" panose="020B0604020202020204" pitchFamily="34" charset="0"/>
              <a:buChar char="•"/>
            </a:pPr>
            <a:r>
              <a:rPr lang="en-US" sz="4000" dirty="0" smtClean="0"/>
              <a:t>Creation of state 911 Board</a:t>
            </a:r>
          </a:p>
          <a:p>
            <a:pPr marL="914400" lvl="1" indent="-457200">
              <a:buFont typeface="Arial" panose="020B0604020202020204" pitchFamily="34" charset="0"/>
              <a:buChar char="•"/>
            </a:pPr>
            <a:r>
              <a:rPr lang="en-US" sz="4000" dirty="0" smtClean="0"/>
              <a:t>Intra-county consolidation</a:t>
            </a:r>
          </a:p>
          <a:p>
            <a:pPr marL="914400" lvl="1" indent="-457200">
              <a:buFont typeface="Arial" panose="020B0604020202020204" pitchFamily="34" charset="0"/>
              <a:buChar char="•"/>
            </a:pPr>
            <a:endParaRPr lang="en-US" sz="4000" dirty="0" smtClean="0"/>
          </a:p>
          <a:p>
            <a:pPr marL="457200" indent="-457200">
              <a:buFont typeface="Arial" panose="020B0604020202020204" pitchFamily="34" charset="0"/>
              <a:buChar char="•"/>
            </a:pPr>
            <a:endParaRPr lang="en-US" sz="3200" dirty="0"/>
          </a:p>
        </p:txBody>
      </p:sp>
      <p:pic>
        <p:nvPicPr>
          <p:cNvPr id="3"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71855" y="3871408"/>
            <a:ext cx="3055494" cy="2380392"/>
          </a:xfrm>
          <a:prstGeom prst="rect">
            <a:avLst/>
          </a:prstGeom>
        </p:spPr>
      </p:pic>
    </p:spTree>
    <p:extLst>
      <p:ext uri="{BB962C8B-B14F-4D97-AF65-F5344CB8AC3E}">
        <p14:creationId xmlns:p14="http://schemas.microsoft.com/office/powerpoint/2010/main" val="2733118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932154" y="186432"/>
            <a:ext cx="11168110" cy="7232749"/>
          </a:xfrm>
          <a:prstGeom prst="rect">
            <a:avLst/>
          </a:prstGeom>
          <a:noFill/>
        </p:spPr>
        <p:txBody>
          <a:bodyPr wrap="square" rtlCol="0">
            <a:spAutoFit/>
          </a:bodyPr>
          <a:lstStyle/>
          <a:p>
            <a:r>
              <a:rPr lang="en-US" sz="4800" dirty="0" smtClean="0">
                <a:solidFill>
                  <a:schemeClr val="accent3"/>
                </a:solidFill>
              </a:rPr>
              <a:t>Role of 911 Services Board</a:t>
            </a:r>
          </a:p>
          <a:p>
            <a:pPr marL="457200" indent="-457200">
              <a:buFont typeface="Arial" panose="020B0604020202020204" pitchFamily="34" charset="0"/>
              <a:buChar char="•"/>
            </a:pPr>
            <a:r>
              <a:rPr lang="en-US" sz="4000" dirty="0" smtClean="0"/>
              <a:t>Collect and distribute wireless 911 surcharge</a:t>
            </a:r>
          </a:p>
          <a:p>
            <a:pPr marL="914400" lvl="1" indent="-457200">
              <a:buFont typeface="Arial" panose="020B0604020202020204" pitchFamily="34" charset="0"/>
              <a:buChar char="•"/>
            </a:pPr>
            <a:r>
              <a:rPr lang="en-US" sz="3200" dirty="0" smtClean="0"/>
              <a:t>Postpaid/Lifeline = $.70/mo.</a:t>
            </a:r>
          </a:p>
          <a:p>
            <a:pPr marL="914400" lvl="1" indent="-457200">
              <a:buFont typeface="Arial" panose="020B0604020202020204" pitchFamily="34" charset="0"/>
              <a:buChar char="•"/>
            </a:pPr>
            <a:r>
              <a:rPr lang="en-US" sz="3200" dirty="0" smtClean="0"/>
              <a:t>Prepaid = $.93/transaction (POS)</a:t>
            </a:r>
          </a:p>
          <a:p>
            <a:pPr marL="914400" lvl="1" indent="-457200">
              <a:buFont typeface="Arial" panose="020B0604020202020204" pitchFamily="34" charset="0"/>
              <a:buChar char="•"/>
            </a:pPr>
            <a:r>
              <a:rPr lang="en-US" sz="3200" dirty="0" smtClean="0"/>
              <a:t>Distribution formula *</a:t>
            </a:r>
            <a:r>
              <a:rPr lang="en-US" sz="3200" dirty="0" smtClean="0"/>
              <a:t>97.5</a:t>
            </a:r>
            <a:r>
              <a:rPr lang="en-US" sz="3200" dirty="0" smtClean="0"/>
              <a:t>% returns to locals</a:t>
            </a:r>
          </a:p>
          <a:p>
            <a:pPr marL="1371600" lvl="2" indent="-457200">
              <a:buFont typeface="Arial" panose="020B0604020202020204" pitchFamily="34" charset="0"/>
              <a:buChar char="•"/>
            </a:pPr>
            <a:r>
              <a:rPr lang="en-US" sz="3200" dirty="0"/>
              <a:t>42.5% pro rata</a:t>
            </a:r>
          </a:p>
          <a:p>
            <a:pPr marL="1371600" lvl="2" indent="-457200">
              <a:buFont typeface="Arial" panose="020B0604020202020204" pitchFamily="34" charset="0"/>
              <a:buChar char="•"/>
            </a:pPr>
            <a:r>
              <a:rPr lang="en-US" sz="3200" dirty="0"/>
              <a:t>42.5% call volume</a:t>
            </a:r>
            <a:r>
              <a:rPr lang="en-US" sz="4000" dirty="0"/>
              <a:t> </a:t>
            </a:r>
          </a:p>
          <a:p>
            <a:pPr marL="1371600" lvl="2" indent="-457200">
              <a:buFont typeface="Arial" panose="020B0604020202020204" pitchFamily="34" charset="0"/>
              <a:buChar char="•"/>
            </a:pPr>
            <a:r>
              <a:rPr lang="en-US" sz="3200" dirty="0"/>
              <a:t>10% competitive grants</a:t>
            </a:r>
          </a:p>
          <a:p>
            <a:pPr marL="1371600" lvl="2" indent="-457200">
              <a:buFont typeface="Arial" panose="020B0604020202020204" pitchFamily="34" charset="0"/>
              <a:buChar char="•"/>
            </a:pPr>
            <a:r>
              <a:rPr lang="en-US" sz="3200" dirty="0"/>
              <a:t>2.5% Statewide Next Generation 911 projects </a:t>
            </a:r>
          </a:p>
          <a:p>
            <a:pPr marL="1371600" lvl="2" indent="-457200">
              <a:buFont typeface="Arial" panose="020B0604020202020204" pitchFamily="34" charset="0"/>
              <a:buChar char="•"/>
            </a:pPr>
            <a:r>
              <a:rPr lang="en-US" sz="3200" dirty="0" smtClean="0"/>
              <a:t>2.5</a:t>
            </a:r>
            <a:r>
              <a:rPr lang="en-US" sz="3200" dirty="0" smtClean="0"/>
              <a:t>% administrative</a:t>
            </a:r>
          </a:p>
          <a:p>
            <a:pPr marL="914400" lvl="1" indent="-457200">
              <a:buFont typeface="Arial" panose="020B0604020202020204" pitchFamily="34" charset="0"/>
              <a:buChar char="•"/>
            </a:pPr>
            <a:endParaRPr lang="en-US" sz="4000" dirty="0" smtClean="0"/>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25937750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1956</TotalTime>
  <Words>988</Words>
  <Application>Microsoft Office PowerPoint</Application>
  <PresentationFormat>Widescreen</PresentationFormat>
  <Paragraphs>181</Paragraphs>
  <Slides>21</Slides>
  <Notes>5</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Century Gothic</vt:lpstr>
      <vt:lpstr>Wingdings 3</vt:lpstr>
      <vt:lpstr>Ion</vt:lpstr>
      <vt:lpstr>Kentucky Office of Homeland Security (KOHS)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Kentucky Office of Homeland Security (KOHS)</vt:lpstr>
    </vt:vector>
  </TitlesOfParts>
  <Company>Commonwealth of Kentucky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Holiday</dc:creator>
  <cp:lastModifiedBy>Sunseri, Mike (KOHS)</cp:lastModifiedBy>
  <cp:revision>119</cp:revision>
  <dcterms:created xsi:type="dcterms:W3CDTF">2018-01-23T13:56:34Z</dcterms:created>
  <dcterms:modified xsi:type="dcterms:W3CDTF">2021-08-23T19:01:45Z</dcterms:modified>
</cp:coreProperties>
</file>