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256" r:id="rId2"/>
    <p:sldId id="365" r:id="rId3"/>
    <p:sldId id="259" r:id="rId4"/>
    <p:sldId id="261" r:id="rId5"/>
    <p:sldId id="387" r:id="rId6"/>
    <p:sldId id="386" r:id="rId7"/>
    <p:sldId id="262" r:id="rId8"/>
    <p:sldId id="260" r:id="rId9"/>
    <p:sldId id="376" r:id="rId10"/>
    <p:sldId id="283" r:id="rId11"/>
    <p:sldId id="284" r:id="rId12"/>
    <p:sldId id="324" r:id="rId13"/>
    <p:sldId id="322" r:id="rId14"/>
    <p:sldId id="388" r:id="rId15"/>
    <p:sldId id="389" r:id="rId16"/>
    <p:sldId id="390" r:id="rId17"/>
    <p:sldId id="391" r:id="rId18"/>
    <p:sldId id="289" r:id="rId19"/>
    <p:sldId id="294" r:id="rId20"/>
    <p:sldId id="314" r:id="rId21"/>
    <p:sldId id="296" r:id="rId22"/>
    <p:sldId id="293" r:id="rId23"/>
    <p:sldId id="340" r:id="rId24"/>
    <p:sldId id="374" r:id="rId25"/>
    <p:sldId id="299" r:id="rId26"/>
    <p:sldId id="300" r:id="rId27"/>
    <p:sldId id="371" r:id="rId28"/>
    <p:sldId id="367" r:id="rId29"/>
    <p:sldId id="372" r:id="rId30"/>
    <p:sldId id="368" r:id="rId31"/>
    <p:sldId id="373" r:id="rId32"/>
    <p:sldId id="369" r:id="rId33"/>
    <p:sldId id="370" r:id="rId34"/>
    <p:sldId id="380" r:id="rId35"/>
    <p:sldId id="381" r:id="rId36"/>
    <p:sldId id="382" r:id="rId37"/>
    <p:sldId id="301" r:id="rId38"/>
    <p:sldId id="290" r:id="rId39"/>
    <p:sldId id="383" r:id="rId40"/>
    <p:sldId id="379" r:id="rId41"/>
    <p:sldId id="263" r:id="rId42"/>
    <p:sldId id="264" r:id="rId43"/>
    <p:sldId id="384" r:id="rId44"/>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DD7EE"/>
    <a:srgbClr val="E9B321"/>
    <a:srgbClr val="FFFFCC"/>
    <a:srgbClr val="2BB673"/>
    <a:srgbClr val="FF6600"/>
    <a:srgbClr val="DAA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5" d="100"/>
          <a:sy n="115" d="100"/>
        </p:scale>
        <p:origin x="432" y="10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28" b="1" i="0" u="none" strike="noStrike" kern="1200" baseline="0">
                <a:solidFill>
                  <a:schemeClr val="tx1"/>
                </a:solidFill>
                <a:latin typeface="+mn-lt"/>
                <a:ea typeface="+mn-ea"/>
                <a:cs typeface="+mn-cs"/>
              </a:defRPr>
            </a:pPr>
            <a:r>
              <a:rPr lang="en-US" dirty="0" smtClean="0">
                <a:solidFill>
                  <a:schemeClr val="tx1"/>
                </a:solidFill>
              </a:rPr>
              <a:t>Formula of the Fifths</a:t>
            </a:r>
            <a:endParaRPr lang="en-US" dirty="0">
              <a:solidFill>
                <a:schemeClr val="tx1"/>
              </a:solidFill>
            </a:endParaRPr>
          </a:p>
        </c:rich>
      </c:tx>
      <c:layout>
        <c:manualLayout>
          <c:xMode val="edge"/>
          <c:yMode val="edge"/>
          <c:x val="0.21166755174180449"/>
          <c:y val="3.4344392588317819E-2"/>
        </c:manualLayout>
      </c:layout>
      <c:overlay val="0"/>
      <c:spPr>
        <a:noFill/>
        <a:ln>
          <a:noFill/>
        </a:ln>
        <a:effectLst/>
      </c:spPr>
      <c:txPr>
        <a:bodyPr rot="0" spcFirstLastPara="1" vertOverflow="ellipsis" vert="horz" wrap="square" anchor="ctr" anchorCtr="1"/>
        <a:lstStyle/>
        <a:p>
          <a:pPr>
            <a:defRPr sz="2128" b="1" i="0" u="none" strike="noStrike" kern="1200" baseline="0">
              <a:solidFill>
                <a:schemeClr val="tx1"/>
              </a:solidFill>
              <a:latin typeface="+mn-lt"/>
              <a:ea typeface="+mn-ea"/>
              <a:cs typeface="+mn-cs"/>
            </a:defRPr>
          </a:pPr>
          <a:endParaRPr lang="en-US"/>
        </a:p>
      </c:txPr>
    </c:title>
    <c:autoTitleDeleted val="0"/>
    <c:plotArea>
      <c:layout/>
      <c:pieChart>
        <c:varyColors val="1"/>
        <c:ser>
          <c:idx val="0"/>
          <c:order val="0"/>
          <c:tx>
            <c:strRef>
              <c:f>Sheet1!$B$1</c:f>
              <c:strCache>
                <c:ptCount val="1"/>
                <c:pt idx="0">
                  <c:v>Sales</c:v>
                </c:pt>
              </c:strCache>
            </c:strRef>
          </c:tx>
          <c:spPr>
            <a:effectLst>
              <a:outerShdw blurRad="50800" dist="38100" dir="13500000" algn="br" rotWithShape="0">
                <a:prstClr val="black">
                  <a:alpha val="40000"/>
                </a:prstClr>
              </a:outerShdw>
            </a:effectLst>
          </c:spPr>
          <c:dPt>
            <c:idx val="0"/>
            <c:bubble3D val="0"/>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0800" dist="38100" dir="13500000" algn="br" rotWithShape="0">
                  <a:prstClr val="black">
                    <a:alpha val="40000"/>
                  </a:prstClr>
                </a:outerShdw>
              </a:effectLst>
            </c:spPr>
            <c:extLst>
              <c:ext xmlns:c16="http://schemas.microsoft.com/office/drawing/2014/chart" uri="{C3380CC4-5D6E-409C-BE32-E72D297353CC}">
                <c16:uniqueId val="{00000002-449F-40D5-BC6F-42CE03973C38}"/>
              </c:ext>
            </c:extLst>
          </c:dPt>
          <c:dPt>
            <c:idx val="1"/>
            <c:bubble3D val="0"/>
            <c:spPr>
              <a:solidFill>
                <a:schemeClr val="accent6"/>
              </a:solidFill>
              <a:ln>
                <a:noFill/>
              </a:ln>
              <a:effectLst>
                <a:outerShdw blurRad="50800" dist="38100" dir="13500000" algn="br" rotWithShape="0">
                  <a:prstClr val="black">
                    <a:alpha val="40000"/>
                  </a:prstClr>
                </a:outerShdw>
              </a:effectLst>
            </c:spPr>
            <c:extLst>
              <c:ext xmlns:c16="http://schemas.microsoft.com/office/drawing/2014/chart" uri="{C3380CC4-5D6E-409C-BE32-E72D297353CC}">
                <c16:uniqueId val="{00000004-449F-40D5-BC6F-42CE03973C38}"/>
              </c:ext>
            </c:extLst>
          </c:dPt>
          <c:dPt>
            <c:idx val="2"/>
            <c:bubble3D val="0"/>
            <c:spPr>
              <a:solidFill>
                <a:srgbClr val="FF6600"/>
              </a:solidFill>
              <a:ln>
                <a:noFill/>
              </a:ln>
              <a:effectLst>
                <a:outerShdw blurRad="50800" dist="38100" dir="13500000" algn="br" rotWithShape="0">
                  <a:prstClr val="black">
                    <a:alpha val="40000"/>
                  </a:prstClr>
                </a:outerShdw>
              </a:effectLst>
            </c:spPr>
            <c:extLst>
              <c:ext xmlns:c16="http://schemas.microsoft.com/office/drawing/2014/chart" uri="{C3380CC4-5D6E-409C-BE32-E72D297353CC}">
                <c16:uniqueId val="{00000003-449F-40D5-BC6F-42CE03973C38}"/>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0800" dist="38100" dir="13500000" algn="br" rotWithShape="0">
                  <a:prstClr val="black">
                    <a:alpha val="40000"/>
                  </a:prstClr>
                </a:outerShdw>
              </a:effectLst>
            </c:spPr>
            <c:extLst>
              <c:ext xmlns:c16="http://schemas.microsoft.com/office/drawing/2014/chart" uri="{C3380CC4-5D6E-409C-BE32-E72D297353CC}">
                <c16:uniqueId val="{00000001-449F-40D5-BC6F-42CE03973C38}"/>
              </c:ext>
            </c:extLst>
          </c:dPt>
          <c:dLbls>
            <c:dLbl>
              <c:idx val="0"/>
              <c:layout>
                <c:manualLayout>
                  <c:x val="-0.21565179350534203"/>
                  <c:y val="0.20687709953762168"/>
                </c:manualLayout>
              </c:layout>
              <c:tx>
                <c:rich>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fld id="{66CC3C96-B77A-43C7-B6CC-428C9DACEB70}" type="CATEGORYNAME">
                      <a:rPr lang="en-US"/>
                      <a:pPr>
                        <a:defRPr sz="1600" b="1">
                          <a:solidFill>
                            <a:schemeClr val="tx1"/>
                          </a:solidFill>
                        </a:defRPr>
                      </a:pPr>
                      <a:t>[CATEGORY NAME]</a:t>
                    </a:fld>
                    <a:r>
                      <a:rPr lang="en-US" baseline="0" dirty="0"/>
                      <a:t>
</a:t>
                    </a:r>
                    <a:fld id="{59A98FD5-D2E6-4B0A-AE9C-6F45141163F8}" type="PERCENTAGE">
                      <a:rPr lang="en-US" sz="2000" baseline="0">
                        <a:solidFill>
                          <a:schemeClr val="bg1"/>
                        </a:solidFill>
                      </a:rPr>
                      <a:pPr>
                        <a:defRPr sz="1600" b="1">
                          <a:solidFill>
                            <a:schemeClr val="tx1"/>
                          </a:solidFill>
                        </a:defRPr>
                      </a:pPr>
                      <a:t>[PERCENTAGE]</a:t>
                    </a:fld>
                    <a:endParaRPr lang="en-US" baseline="0" dirty="0"/>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23442224868349948"/>
                      <c:h val="0.30261439251800648"/>
                    </c:manualLayout>
                  </c15:layout>
                  <c15:dlblFieldTable/>
                  <c15:showDataLabelsRange val="0"/>
                </c:ext>
                <c:ext xmlns:c16="http://schemas.microsoft.com/office/drawing/2014/chart" uri="{C3380CC4-5D6E-409C-BE32-E72D297353CC}">
                  <c16:uniqueId val="{00000002-449F-40D5-BC6F-42CE03973C38}"/>
                </c:ext>
              </c:extLst>
            </c:dLbl>
            <c:dLbl>
              <c:idx val="1"/>
              <c:layout>
                <c:manualLayout>
                  <c:x val="-0.22265320528115809"/>
                  <c:y val="-0.13911421749049691"/>
                </c:manualLayout>
              </c:layout>
              <c:tx>
                <c:rich>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fld id="{A855A3C8-23AE-4640-8F00-1A51C46D7DF7}" type="CATEGORYNAME">
                      <a:rPr lang="en-US"/>
                      <a:pPr>
                        <a:defRPr sz="1600" b="1">
                          <a:solidFill>
                            <a:schemeClr val="tx1"/>
                          </a:solidFill>
                        </a:defRPr>
                      </a:pPr>
                      <a:t>[CATEGORY NAME]</a:t>
                    </a:fld>
                    <a:r>
                      <a:rPr lang="en-US" baseline="0" dirty="0"/>
                      <a:t>
</a:t>
                    </a:r>
                    <a:fld id="{26845CE8-397A-409D-8610-A7A9CB96B968}" type="PERCENTAGE">
                      <a:rPr lang="en-US" sz="2000" baseline="0">
                        <a:solidFill>
                          <a:schemeClr val="bg1"/>
                        </a:solidFill>
                      </a:rPr>
                      <a:pPr>
                        <a:defRPr sz="1600" b="1">
                          <a:solidFill>
                            <a:schemeClr val="tx1"/>
                          </a:solidFill>
                        </a:defRPr>
                      </a:pPr>
                      <a:t>[PERCENTAGE]</a:t>
                    </a:fld>
                    <a:endParaRPr lang="en-US" baseline="0" dirty="0"/>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32668888690050107"/>
                      <c:h val="0.26759000582217601"/>
                    </c:manualLayout>
                  </c15:layout>
                  <c15:dlblFieldTable/>
                  <c15:showDataLabelsRange val="0"/>
                </c:ext>
                <c:ext xmlns:c16="http://schemas.microsoft.com/office/drawing/2014/chart" uri="{C3380CC4-5D6E-409C-BE32-E72D297353CC}">
                  <c16:uniqueId val="{00000004-449F-40D5-BC6F-42CE03973C38}"/>
                </c:ext>
              </c:extLst>
            </c:dLbl>
            <c:dLbl>
              <c:idx val="2"/>
              <c:layout>
                <c:manualLayout>
                  <c:x val="0.15643044619422572"/>
                  <c:y val="-8.2515426846676024E-2"/>
                </c:manualLayout>
              </c:layout>
              <c:tx>
                <c:rich>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fld id="{745478A2-67EF-4964-A519-67F9B70A0F9C}" type="CATEGORYNAME">
                      <a:rPr lang="en-US"/>
                      <a:pPr>
                        <a:defRPr sz="1600" b="1">
                          <a:solidFill>
                            <a:schemeClr val="tx1"/>
                          </a:solidFill>
                        </a:defRPr>
                      </a:pPr>
                      <a:t>[CATEGORY NAME]</a:t>
                    </a:fld>
                    <a:r>
                      <a:rPr lang="en-US" baseline="0" dirty="0"/>
                      <a:t>
</a:t>
                    </a:r>
                    <a:fld id="{8979239C-BDBB-4235-9F9E-66E458DFB435}" type="PERCENTAGE">
                      <a:rPr lang="en-US" sz="2000" baseline="0">
                        <a:solidFill>
                          <a:schemeClr val="bg1"/>
                        </a:solidFill>
                      </a:rPr>
                      <a:pPr>
                        <a:defRPr sz="1600" b="1">
                          <a:solidFill>
                            <a:schemeClr val="tx1"/>
                          </a:solidFill>
                        </a:defRPr>
                      </a:pPr>
                      <a:t>[PERCENTAGE]</a:t>
                    </a:fld>
                    <a:endParaRPr lang="en-US" baseline="0" dirty="0"/>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25224116161616161"/>
                      <c:h val="0.22927827779869639"/>
                    </c:manualLayout>
                  </c15:layout>
                  <c15:dlblFieldTable/>
                  <c15:showDataLabelsRange val="0"/>
                </c:ext>
                <c:ext xmlns:c16="http://schemas.microsoft.com/office/drawing/2014/chart" uri="{C3380CC4-5D6E-409C-BE32-E72D297353CC}">
                  <c16:uniqueId val="{00000003-449F-40D5-BC6F-42CE03973C38}"/>
                </c:ext>
              </c:extLst>
            </c:dLbl>
            <c:dLbl>
              <c:idx val="3"/>
              <c:layout>
                <c:manualLayout>
                  <c:x val="0.22311227431798297"/>
                  <c:y val="0.24627283380361412"/>
                </c:manualLayout>
              </c:layout>
              <c:tx>
                <c:rich>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fld id="{97DE1524-C9B0-4D76-82E6-CE946A308EB4}" type="CATEGORYNAME">
                      <a:rPr lang="en-US"/>
                      <a:pPr>
                        <a:defRPr sz="1600" b="1">
                          <a:solidFill>
                            <a:schemeClr val="tx1"/>
                          </a:solidFill>
                        </a:defRPr>
                      </a:pPr>
                      <a:t>[CATEGORY NAME]</a:t>
                    </a:fld>
                    <a:r>
                      <a:rPr lang="en-US" baseline="0" dirty="0"/>
                      <a:t>
</a:t>
                    </a:r>
                    <a:fld id="{5D85619E-9BC7-4A4B-AFB3-D31EB9C17F37}" type="PERCENTAGE">
                      <a:rPr lang="en-US" sz="2000" baseline="0">
                        <a:solidFill>
                          <a:schemeClr val="bg1"/>
                        </a:solidFill>
                      </a:rPr>
                      <a:pPr>
                        <a:defRPr sz="1600" b="1">
                          <a:solidFill>
                            <a:schemeClr val="tx1"/>
                          </a:solidFill>
                        </a:defRPr>
                      </a:pPr>
                      <a:t>[PERCENTAGE]</a:t>
                    </a:fld>
                    <a:endParaRPr lang="en-US" baseline="0" dirty="0"/>
                  </a:p>
                </c:rich>
              </c:tx>
              <c:spPr>
                <a:noFill/>
                <a:ln>
                  <a:noFill/>
                </a:ln>
                <a:effectLst/>
              </c:spPr>
              <c:txPr>
                <a:bodyPr rot="0" spcFirstLastPara="1" vertOverflow="ellipsis" vert="horz" wrap="square" lIns="38100" tIns="19050" rIns="38100" bIns="19050" anchor="ctr" anchorCtr="1">
                  <a:noAutofit/>
                </a:bodyPr>
                <a:lstStyle/>
                <a:p>
                  <a:pPr>
                    <a:defRPr sz="16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26510404239242824"/>
                      <c:h val="0.2432098152617799"/>
                    </c:manualLayout>
                  </c15:layout>
                  <c15:dlblFieldTable/>
                  <c15:showDataLabelsRange val="0"/>
                </c:ext>
                <c:ext xmlns:c16="http://schemas.microsoft.com/office/drawing/2014/chart" uri="{C3380CC4-5D6E-409C-BE32-E72D297353CC}">
                  <c16:uniqueId val="{00000001-449F-40D5-BC6F-42CE03973C38}"/>
                </c:ext>
              </c:extLst>
            </c:dLbl>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mn-lt"/>
                    <a:ea typeface="+mn-ea"/>
                    <a:cs typeface="+mn-cs"/>
                  </a:defRPr>
                </a:pPr>
                <a:endParaRPr lang="en-US"/>
              </a:p>
            </c:txPr>
            <c:dLblPos val="in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Equal Share</c:v>
                </c:pt>
                <c:pt idx="1">
                  <c:v>Rural Land Area</c:v>
                </c:pt>
                <c:pt idx="2">
                  <c:v>Rural Population</c:v>
                </c:pt>
                <c:pt idx="3">
                  <c:v>Rural Road Mileage</c:v>
                </c:pt>
              </c:strCache>
            </c:strRef>
          </c:cat>
          <c:val>
            <c:numRef>
              <c:f>Sheet1!$B$2:$B$5</c:f>
              <c:numCache>
                <c:formatCode>General</c:formatCode>
                <c:ptCount val="4"/>
                <c:pt idx="0">
                  <c:v>20</c:v>
                </c:pt>
                <c:pt idx="1">
                  <c:v>40</c:v>
                </c:pt>
                <c:pt idx="2">
                  <c:v>20</c:v>
                </c:pt>
                <c:pt idx="3">
                  <c:v>20</c:v>
                </c:pt>
              </c:numCache>
            </c:numRef>
          </c:val>
          <c:extLst>
            <c:ext xmlns:c16="http://schemas.microsoft.com/office/drawing/2014/chart" uri="{C3380CC4-5D6E-409C-BE32-E72D297353CC}">
              <c16:uniqueId val="{00000000-449F-40D5-BC6F-42CE03973C38}"/>
            </c:ext>
          </c:extLst>
        </c:ser>
        <c:dLbls>
          <c:dLblPos val="inEnd"/>
          <c:showLegendKey val="0"/>
          <c:showVal val="0"/>
          <c:showCatName val="1"/>
          <c:showSerName val="0"/>
          <c:showPercent val="1"/>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769624440380092"/>
          <c:y val="0.15042632272222548"/>
          <c:w val="0.7860962716585097"/>
          <c:h val="0.7381035847216173"/>
        </c:manualLayout>
      </c:layout>
      <c:pieChart>
        <c:varyColors val="1"/>
        <c:ser>
          <c:idx val="0"/>
          <c:order val="0"/>
          <c:tx>
            <c:strRef>
              <c:f>Sheet1!$B$1</c:f>
              <c:strCache>
                <c:ptCount val="1"/>
                <c:pt idx="0">
                  <c:v>Column1</c:v>
                </c:pt>
              </c:strCache>
            </c:strRef>
          </c:tx>
          <c:spPr>
            <a:solidFill>
              <a:schemeClr val="accent6">
                <a:lumMod val="20000"/>
                <a:lumOff val="80000"/>
              </a:schemeClr>
            </a:solidFill>
          </c:spPr>
          <c:dPt>
            <c:idx val="0"/>
            <c:bubble3D val="0"/>
            <c:spPr>
              <a:solidFill>
                <a:schemeClr val="accent6">
                  <a:lumMod val="40000"/>
                  <a:lumOff val="6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1-8BE4-4FBD-96B7-8726AC23A869}"/>
              </c:ext>
            </c:extLst>
          </c:dPt>
          <c:dPt>
            <c:idx val="1"/>
            <c:bubble3D val="0"/>
            <c:spPr>
              <a:solidFill>
                <a:schemeClr val="accent6">
                  <a:lumMod val="60000"/>
                  <a:lumOff val="4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3-8BE4-4FBD-96B7-8726AC23A869}"/>
              </c:ext>
            </c:extLst>
          </c:dPt>
          <c:dPt>
            <c:idx val="2"/>
            <c:bubble3D val="0"/>
            <c:spPr>
              <a:solidFill>
                <a:schemeClr val="accent6"/>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5-8BE4-4FBD-96B7-8726AC23A869}"/>
              </c:ext>
            </c:extLst>
          </c:dPt>
          <c:dPt>
            <c:idx val="3"/>
            <c:bubble3D val="0"/>
            <c:spPr>
              <a:solidFill>
                <a:schemeClr val="accent6">
                  <a:lumMod val="20000"/>
                  <a:lumOff val="80000"/>
                </a:schemeClr>
              </a:solidFill>
              <a:ln>
                <a:noFill/>
              </a:ln>
              <a:effectLst>
                <a:outerShdw blurRad="63500" sx="102000" sy="102000" algn="ctr" rotWithShape="0">
                  <a:prstClr val="black">
                    <a:alpha val="20000"/>
                  </a:prstClr>
                </a:outerShdw>
              </a:effectLst>
            </c:spPr>
            <c:extLst>
              <c:ext xmlns:c16="http://schemas.microsoft.com/office/drawing/2014/chart" uri="{C3380CC4-5D6E-409C-BE32-E72D297353CC}">
                <c16:uniqueId val="{00000007-8BE4-4FBD-96B7-8726AC23A869}"/>
              </c:ext>
            </c:extLst>
          </c:dPt>
          <c:dLbls>
            <c:dLbl>
              <c:idx val="0"/>
              <c:layout>
                <c:manualLayout>
                  <c:x val="-0.17437090274508904"/>
                  <c:y val="-5.9293083618011094E-3"/>
                </c:manualLayout>
              </c:layout>
              <c:tx>
                <c:rich>
                  <a:bodyPr rot="0" spcFirstLastPara="1" vertOverflow="ellipsis" vert="horz" wrap="square" lIns="38100" tIns="19050" rIns="38100" bIns="19050" anchor="ctr" anchorCtr="1">
                    <a:spAutoFit/>
                  </a:bodyPr>
                  <a:lstStyle/>
                  <a:p>
                    <a:pPr>
                      <a:defRPr sz="1100" b="0" i="0" u="none" strike="noStrike" kern="1200" spc="0" baseline="0">
                        <a:solidFill>
                          <a:schemeClr val="tx1"/>
                        </a:solidFill>
                        <a:latin typeface="+mn-lt"/>
                        <a:ea typeface="+mn-ea"/>
                        <a:cs typeface="+mn-cs"/>
                      </a:defRPr>
                    </a:pPr>
                    <a:fld id="{0EAFB560-4259-4CA3-96F7-05667999D2C1}" type="CATEGORYNAME">
                      <a:rPr lang="en-US" sz="1100"/>
                      <a:pPr>
                        <a:defRPr sz="1100" b="0">
                          <a:solidFill>
                            <a:schemeClr val="tx1"/>
                          </a:solidFill>
                        </a:defRPr>
                      </a:pPr>
                      <a:t>[CATEGORY NAME]</a:t>
                    </a:fld>
                    <a:r>
                      <a:rPr lang="en-US" sz="1100" baseline="0" dirty="0"/>
                      <a:t>
</a:t>
                    </a:r>
                  </a:p>
                </c:rich>
              </c:tx>
              <c:numFmt formatCode="#\ ?/?" sourceLinked="0"/>
              <c:spPr>
                <a:noFill/>
                <a:ln>
                  <a:noFill/>
                </a:ln>
                <a:effectLst/>
              </c:spPr>
              <c:txPr>
                <a:bodyPr rot="0" spcFirstLastPara="1" vertOverflow="ellipsis" vert="horz" wrap="square" lIns="38100" tIns="19050" rIns="38100" bIns="19050" anchor="ctr" anchorCtr="1">
                  <a:spAutoFit/>
                </a:bodyPr>
                <a:lstStyle/>
                <a:p>
                  <a:pPr>
                    <a:defRPr sz="1100" b="0" i="0" u="none" strike="noStrike" kern="1200" spc="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1997855363313854"/>
                      <c:h val="0.28243781436149212"/>
                    </c:manualLayout>
                  </c15:layout>
                  <c15:dlblFieldTable/>
                  <c15:showDataLabelsRange val="0"/>
                </c:ext>
                <c:ext xmlns:c16="http://schemas.microsoft.com/office/drawing/2014/chart" uri="{C3380CC4-5D6E-409C-BE32-E72D297353CC}">
                  <c16:uniqueId val="{00000001-8BE4-4FBD-96B7-8726AC23A869}"/>
                </c:ext>
              </c:extLst>
            </c:dLbl>
            <c:dLbl>
              <c:idx val="1"/>
              <c:layout>
                <c:manualLayout>
                  <c:x val="0.23241914558960289"/>
                  <c:y val="-0.12982915043002077"/>
                </c:manualLayout>
              </c:layout>
              <c:tx>
                <c:rich>
                  <a:bodyPr rot="0" spcFirstLastPara="1" vertOverflow="ellipsis" vert="horz" wrap="square" lIns="38100" tIns="19050" rIns="38100" bIns="19050" anchor="ctr" anchorCtr="1">
                    <a:spAutoFit/>
                  </a:bodyPr>
                  <a:lstStyle/>
                  <a:p>
                    <a:pPr>
                      <a:defRPr sz="1100" b="0" i="0" u="none" strike="noStrike" kern="1200" spc="0" baseline="0">
                        <a:solidFill>
                          <a:schemeClr val="tx1"/>
                        </a:solidFill>
                        <a:latin typeface="+mn-lt"/>
                        <a:ea typeface="+mn-ea"/>
                        <a:cs typeface="+mn-cs"/>
                      </a:defRPr>
                    </a:pPr>
                    <a:r>
                      <a:rPr lang="en-US" sz="1100" dirty="0" smtClean="0"/>
                      <a:t>Rural Population</a:t>
                    </a:r>
                    <a:r>
                      <a:rPr lang="en-US" sz="1100" baseline="0" dirty="0"/>
                      <a:t>
</a:t>
                    </a:r>
                    <a:endParaRPr lang="en-US" sz="1100" dirty="0"/>
                  </a:p>
                </c:rich>
              </c:tx>
              <c:numFmt formatCode="#\ ?/?" sourceLinked="0"/>
              <c:spPr>
                <a:noFill/>
                <a:ln>
                  <a:noFill/>
                </a:ln>
                <a:effectLst/>
              </c:spPr>
              <c:txPr>
                <a:bodyPr rot="0" spcFirstLastPara="1" vertOverflow="ellipsis" vert="horz" wrap="square" lIns="38100" tIns="19050" rIns="38100" bIns="19050" anchor="ctr" anchorCtr="1">
                  <a:spAutoFit/>
                </a:bodyPr>
                <a:lstStyle/>
                <a:p>
                  <a:pPr>
                    <a:defRPr sz="1100" b="0" i="0" u="none" strike="noStrike" kern="1200" spc="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33336968638208087"/>
                      <c:h val="0.26333475130123957"/>
                    </c:manualLayout>
                  </c15:layout>
                </c:ext>
                <c:ext xmlns:c16="http://schemas.microsoft.com/office/drawing/2014/chart" uri="{C3380CC4-5D6E-409C-BE32-E72D297353CC}">
                  <c16:uniqueId val="{00000003-8BE4-4FBD-96B7-8726AC23A869}"/>
                </c:ext>
              </c:extLst>
            </c:dLbl>
            <c:dLbl>
              <c:idx val="2"/>
              <c:layout>
                <c:manualLayout>
                  <c:x val="0.13175878275990327"/>
                  <c:y val="2.7870700073704884E-2"/>
                </c:manualLayout>
              </c:layout>
              <c:tx>
                <c:rich>
                  <a:bodyPr rot="0" spcFirstLastPara="1" vertOverflow="ellipsis" vert="horz" wrap="square" lIns="38100" tIns="19050" rIns="38100" bIns="19050" anchor="ctr" anchorCtr="1">
                    <a:spAutoFit/>
                  </a:bodyPr>
                  <a:lstStyle/>
                  <a:p>
                    <a:pPr>
                      <a:defRPr sz="1100" b="0" i="0" u="none" strike="noStrike" kern="1200" spc="0" baseline="0">
                        <a:solidFill>
                          <a:schemeClr val="tx1"/>
                        </a:solidFill>
                        <a:latin typeface="+mn-lt"/>
                        <a:ea typeface="+mn-ea"/>
                        <a:cs typeface="+mn-cs"/>
                      </a:defRPr>
                    </a:pPr>
                    <a:fld id="{2619D528-8286-4B00-B26D-4C96F3E0EC7E}" type="CATEGORYNAME">
                      <a:rPr lang="en-US" sz="1100"/>
                      <a:pPr>
                        <a:defRPr sz="1100" b="0">
                          <a:solidFill>
                            <a:schemeClr val="tx1"/>
                          </a:solidFill>
                        </a:defRPr>
                      </a:pPr>
                      <a:t>[CATEGORY NAME]</a:t>
                    </a:fld>
                    <a:r>
                      <a:rPr lang="en-US" sz="1100" baseline="0" dirty="0"/>
                      <a:t>
</a:t>
                    </a:r>
                  </a:p>
                </c:rich>
              </c:tx>
              <c:numFmt formatCode="#\ ?/?" sourceLinked="0"/>
              <c:spPr>
                <a:noFill/>
                <a:ln>
                  <a:noFill/>
                </a:ln>
                <a:effectLst/>
              </c:spPr>
              <c:txPr>
                <a:bodyPr rot="0" spcFirstLastPara="1" vertOverflow="ellipsis" vert="horz" wrap="square" lIns="38100" tIns="19050" rIns="38100" bIns="19050" anchor="ctr" anchorCtr="1">
                  <a:spAutoFit/>
                </a:bodyPr>
                <a:lstStyle/>
                <a:p>
                  <a:pPr>
                    <a:defRPr sz="1100" b="0" i="0" u="none" strike="noStrike" kern="1200" spc="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27349973313176651"/>
                      <c:h val="0.32496113840294405"/>
                    </c:manualLayout>
                  </c15:layout>
                  <c15:dlblFieldTable/>
                  <c15:showDataLabelsRange val="0"/>
                </c:ext>
                <c:ext xmlns:c16="http://schemas.microsoft.com/office/drawing/2014/chart" uri="{C3380CC4-5D6E-409C-BE32-E72D297353CC}">
                  <c16:uniqueId val="{00000005-8BE4-4FBD-96B7-8726AC23A869}"/>
                </c:ext>
              </c:extLst>
            </c:dLbl>
            <c:dLbl>
              <c:idx val="3"/>
              <c:layout>
                <c:manualLayout>
                  <c:x val="0.14406680023661325"/>
                  <c:y val="0.18501859569379608"/>
                </c:manualLayout>
              </c:layout>
              <c:tx>
                <c:rich>
                  <a:bodyPr rot="0" spcFirstLastPara="1" vertOverflow="ellipsis" vert="horz" wrap="square" lIns="38100" tIns="19050" rIns="38100" bIns="19050" anchor="ctr" anchorCtr="1">
                    <a:noAutofit/>
                  </a:bodyPr>
                  <a:lstStyle/>
                  <a:p>
                    <a:pPr>
                      <a:defRPr sz="1100" b="0" i="0" u="none" strike="noStrike" kern="1200" spc="0" baseline="0">
                        <a:solidFill>
                          <a:schemeClr val="tx1"/>
                        </a:solidFill>
                        <a:latin typeface="+mn-lt"/>
                        <a:ea typeface="+mn-ea"/>
                        <a:cs typeface="+mn-cs"/>
                      </a:defRPr>
                    </a:pPr>
                    <a:r>
                      <a:rPr lang="en-US" sz="1100" baseline="0" dirty="0" smtClean="0"/>
                      <a:t>Equal Share</a:t>
                    </a:r>
                    <a:r>
                      <a:rPr lang="en-US" sz="1100" baseline="0" dirty="0"/>
                      <a:t>
</a:t>
                    </a:r>
                    <a:endParaRPr lang="en-US" sz="1100" dirty="0"/>
                  </a:p>
                </c:rich>
              </c:tx>
              <c:numFmt formatCode="#\ ?/?" sourceLinked="0"/>
              <c:spPr>
                <a:noFill/>
                <a:ln>
                  <a:noFill/>
                </a:ln>
                <a:effectLst/>
              </c:spPr>
              <c:txPr>
                <a:bodyPr rot="0" spcFirstLastPara="1" vertOverflow="ellipsis" vert="horz" wrap="square" lIns="38100" tIns="19050" rIns="38100" bIns="19050" anchor="ctr" anchorCtr="1">
                  <a:noAutofit/>
                </a:bodyPr>
                <a:lstStyle/>
                <a:p>
                  <a:pPr>
                    <a:defRPr sz="1100" b="0" i="0" u="none" strike="noStrike" kern="1200" spc="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15:layout>
                    <c:manualLayout>
                      <c:w val="0.24399731373109962"/>
                      <c:h val="0.17879131001010484"/>
                    </c:manualLayout>
                  </c15:layout>
                </c:ext>
                <c:ext xmlns:c16="http://schemas.microsoft.com/office/drawing/2014/chart" uri="{C3380CC4-5D6E-409C-BE32-E72D297353CC}">
                  <c16:uniqueId val="{00000007-8BE4-4FBD-96B7-8726AC23A869}"/>
                </c:ext>
              </c:extLst>
            </c:dLbl>
            <c:numFmt formatCode="#\ ?/?" sourceLinked="0"/>
            <c:spPr>
              <a:noFill/>
              <a:ln>
                <a:noFill/>
              </a:ln>
              <a:effectLst/>
            </c:spPr>
            <c:txPr>
              <a:bodyPr rot="0" spcFirstLastPara="1" vertOverflow="ellipsis" vert="horz" wrap="square" lIns="38100" tIns="19050" rIns="38100" bIns="19050" anchor="ctr" anchorCtr="1">
                <a:spAutoFit/>
              </a:bodyPr>
              <a:lstStyle/>
              <a:p>
                <a:pPr>
                  <a:defRPr sz="1100" b="0" i="0" u="none" strike="noStrike" kern="1200" spc="0" baseline="0">
                    <a:solidFill>
                      <a:schemeClr val="tx1"/>
                    </a:solidFill>
                    <a:latin typeface="+mn-lt"/>
                    <a:ea typeface="+mn-ea"/>
                    <a:cs typeface="+mn-cs"/>
                  </a:defRPr>
                </a:pPr>
                <a:endParaRPr lang="en-US"/>
              </a:p>
            </c:txPr>
            <c:dLblPos val="outEnd"/>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Rural Land Area</c:v>
                </c:pt>
                <c:pt idx="1">
                  <c:v>Rural Population</c:v>
                </c:pt>
                <c:pt idx="2">
                  <c:v>Rural Road Mileage</c:v>
                </c:pt>
                <c:pt idx="3">
                  <c:v>Equal Share to All Counties</c:v>
                </c:pt>
              </c:strCache>
            </c:strRef>
          </c:cat>
          <c:val>
            <c:numRef>
              <c:f>Sheet1!$B$2:$B$5</c:f>
              <c:numCache>
                <c:formatCode>_(* #,##0.0_);_(* \(#,##0.0\);_(* "-"??_);_(@_)</c:formatCode>
                <c:ptCount val="4"/>
                <c:pt idx="0">
                  <c:v>0.4</c:v>
                </c:pt>
                <c:pt idx="1">
                  <c:v>0.2</c:v>
                </c:pt>
                <c:pt idx="2">
                  <c:v>0.2</c:v>
                </c:pt>
                <c:pt idx="3">
                  <c:v>0.2</c:v>
                </c:pt>
              </c:numCache>
            </c:numRef>
          </c:val>
          <c:extLst>
            <c:ext xmlns:c16="http://schemas.microsoft.com/office/drawing/2014/chart" uri="{C3380CC4-5D6E-409C-BE32-E72D297353CC}">
              <c16:uniqueId val="{00000008-8BE4-4FBD-96B7-8726AC23A869}"/>
            </c:ext>
          </c:extLst>
        </c:ser>
        <c:dLbls>
          <c:dLblPos val="outEnd"/>
          <c:showLegendKey val="0"/>
          <c:showVal val="0"/>
          <c:showCatName val="1"/>
          <c:showSerName val="0"/>
          <c:showPercent val="1"/>
          <c:showBubbleSize val="0"/>
          <c:showLeaderLines val="1"/>
        </c:dLbls>
        <c:firstSliceAng val="2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6612BF09-C495-40C6-BD20-CBBCAC736E6C}" type="datetimeFigureOut">
              <a:rPr lang="en-US" smtClean="0"/>
              <a:t>8/25/2021</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D3729080-095F-461C-80D7-6FDE0B1BB02D}" type="slidenum">
              <a:rPr lang="en-US" smtClean="0"/>
              <a:t>‹#›</a:t>
            </a:fld>
            <a:endParaRPr lang="en-US"/>
          </a:p>
        </p:txBody>
      </p:sp>
    </p:spTree>
    <p:extLst>
      <p:ext uri="{BB962C8B-B14F-4D97-AF65-F5344CB8AC3E}">
        <p14:creationId xmlns:p14="http://schemas.microsoft.com/office/powerpoint/2010/main" val="41090056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Office of Rural Secondary Roads</a:t>
            </a:r>
          </a:p>
          <a:p>
            <a:pPr marL="465887" indent="-465887">
              <a:buFont typeface="Arial" panose="020B0604020202020204" pitchFamily="34" charset="0"/>
              <a:buChar char="•"/>
            </a:pPr>
            <a:r>
              <a:rPr lang="en-US" dirty="0" smtClean="0"/>
              <a:t>The Office of Rural Secondary Roads administers three revenue-sharing programs funded by state motor fuel taxes as provided by Kentucky Revised Statutes (KRS) 177.320 through 177.366. These programs include the County and Municipal Road Aid Cooperative Programs and the Rural Secondary Program. </a:t>
            </a:r>
          </a:p>
          <a:p>
            <a:pPr marL="465887" indent="-465887">
              <a:buFont typeface="Arial" panose="020B0604020202020204" pitchFamily="34" charset="0"/>
              <a:buChar char="•"/>
            </a:pPr>
            <a:endParaRPr lang="en-US" dirty="0" smtClean="0"/>
          </a:p>
          <a:p>
            <a:r>
              <a:rPr lang="en-US" dirty="0" smtClean="0"/>
              <a:t>The Office of Local Programs</a:t>
            </a:r>
          </a:p>
          <a:p>
            <a:pPr marL="465887" indent="-465887">
              <a:buFont typeface="Arial" panose="020B0604020202020204" pitchFamily="34" charset="0"/>
              <a:buChar char="•"/>
            </a:pPr>
            <a:r>
              <a:rPr lang="en-US" dirty="0" smtClean="0"/>
              <a:t>The Office of Local Programs administers two federally funded programs, Transportation Alternatives (TAP) and Congestion Mitigation and Air Quality (CMAQ).  Each acts as a grant program which administers funds allocated by the Federal Highway Administration (FHWA).  Both TAP and CMAQ conduct an application cycle each year wherein local governments can apply for project funding.</a:t>
            </a:r>
          </a:p>
          <a:p>
            <a:pPr marL="465887" indent="-465887">
              <a:buFont typeface="Arial" panose="020B0604020202020204" pitchFamily="34" charset="0"/>
              <a:buChar char="•"/>
            </a:pPr>
            <a:endParaRPr lang="en-US" dirty="0" smtClean="0"/>
          </a:p>
          <a:p>
            <a:pPr marL="931774" lvl="1" indent="-465887">
              <a:buFont typeface="Arial" panose="020B0604020202020204" pitchFamily="34" charset="0"/>
              <a:buChar char="•"/>
            </a:pPr>
            <a:r>
              <a:rPr lang="en-US" sz="1600" dirty="0"/>
              <a:t>Examples of projects include: sidewalks (ADA compliance, providing a safe route from schools or neighborhoods, pharmacies and assisted living facilities), transference of diesel busses to electronic, roundabouts, safe routes for non-drivers, bicycle or pedestrian transportation facilities, traffic flow improvements, etc. </a:t>
            </a:r>
          </a:p>
          <a:p>
            <a:endParaRPr lang="en-US" dirty="0"/>
          </a:p>
        </p:txBody>
      </p:sp>
      <p:sp>
        <p:nvSpPr>
          <p:cNvPr id="4" name="Slide Number Placeholder 3"/>
          <p:cNvSpPr>
            <a:spLocks noGrp="1"/>
          </p:cNvSpPr>
          <p:nvPr>
            <p:ph type="sldNum" sz="quarter" idx="10"/>
          </p:nvPr>
        </p:nvSpPr>
        <p:spPr/>
        <p:txBody>
          <a:bodyPr/>
          <a:lstStyle/>
          <a:p>
            <a:fld id="{D3729080-095F-461C-80D7-6FDE0B1BB02D}" type="slidenum">
              <a:rPr lang="en-US" smtClean="0"/>
              <a:t>4</a:t>
            </a:fld>
            <a:endParaRPr lang="en-US"/>
          </a:p>
        </p:txBody>
      </p:sp>
    </p:spTree>
    <p:extLst>
      <p:ext uri="{BB962C8B-B14F-4D97-AF65-F5344CB8AC3E}">
        <p14:creationId xmlns:p14="http://schemas.microsoft.com/office/powerpoint/2010/main" val="39394351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729080-095F-461C-80D7-6FDE0B1BB02D}" type="slidenum">
              <a:rPr lang="en-US" smtClean="0"/>
              <a:t>20</a:t>
            </a:fld>
            <a:endParaRPr lang="en-US"/>
          </a:p>
        </p:txBody>
      </p:sp>
    </p:spTree>
    <p:extLst>
      <p:ext uri="{BB962C8B-B14F-4D97-AF65-F5344CB8AC3E}">
        <p14:creationId xmlns:p14="http://schemas.microsoft.com/office/powerpoint/2010/main" val="29427689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729080-095F-461C-80D7-6FDE0B1BB02D}" type="slidenum">
              <a:rPr lang="en-US" smtClean="0"/>
              <a:t>21</a:t>
            </a:fld>
            <a:endParaRPr lang="en-US"/>
          </a:p>
        </p:txBody>
      </p:sp>
    </p:spTree>
    <p:extLst>
      <p:ext uri="{BB962C8B-B14F-4D97-AF65-F5344CB8AC3E}">
        <p14:creationId xmlns:p14="http://schemas.microsoft.com/office/powerpoint/2010/main" val="2810855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729080-095F-461C-80D7-6FDE0B1BB02D}" type="slidenum">
              <a:rPr lang="en-US" smtClean="0"/>
              <a:t>23</a:t>
            </a:fld>
            <a:endParaRPr lang="en-US"/>
          </a:p>
        </p:txBody>
      </p:sp>
    </p:spTree>
    <p:extLst>
      <p:ext uri="{BB962C8B-B14F-4D97-AF65-F5344CB8AC3E}">
        <p14:creationId xmlns:p14="http://schemas.microsoft.com/office/powerpoint/2010/main" val="19522388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729080-095F-461C-80D7-6FDE0B1BB02D}" type="slidenum">
              <a:rPr lang="en-US" smtClean="0"/>
              <a:t>24</a:t>
            </a:fld>
            <a:endParaRPr lang="en-US"/>
          </a:p>
        </p:txBody>
      </p:sp>
    </p:spTree>
    <p:extLst>
      <p:ext uri="{BB962C8B-B14F-4D97-AF65-F5344CB8AC3E}">
        <p14:creationId xmlns:p14="http://schemas.microsoft.com/office/powerpoint/2010/main" val="4801823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Funded</a:t>
            </a:r>
            <a:r>
              <a:rPr lang="en-US" baseline="0" dirty="0" smtClean="0"/>
              <a:t> through 2020.  </a:t>
            </a:r>
          </a:p>
          <a:p>
            <a:r>
              <a:rPr lang="en-US" baseline="0" dirty="0" smtClean="0"/>
              <a:t>Projects by non-profit organizations must be in partnership with a government sponsor.</a:t>
            </a:r>
            <a:endParaRPr lang="en-US" dirty="0"/>
          </a:p>
        </p:txBody>
      </p:sp>
      <p:sp>
        <p:nvSpPr>
          <p:cNvPr id="4" name="Slide Number Placeholder 3"/>
          <p:cNvSpPr>
            <a:spLocks noGrp="1"/>
          </p:cNvSpPr>
          <p:nvPr>
            <p:ph type="sldNum" sz="quarter" idx="10"/>
          </p:nvPr>
        </p:nvSpPr>
        <p:spPr/>
        <p:txBody>
          <a:bodyPr/>
          <a:lstStyle/>
          <a:p>
            <a:fld id="{D3729080-095F-461C-80D7-6FDE0B1BB02D}" type="slidenum">
              <a:rPr lang="en-US" smtClean="0"/>
              <a:t>26</a:t>
            </a:fld>
            <a:endParaRPr lang="en-US"/>
          </a:p>
        </p:txBody>
      </p:sp>
    </p:spTree>
    <p:extLst>
      <p:ext uri="{BB962C8B-B14F-4D97-AF65-F5344CB8AC3E}">
        <p14:creationId xmlns:p14="http://schemas.microsoft.com/office/powerpoint/2010/main" val="8823792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729080-095F-461C-80D7-6FDE0B1BB02D}" type="slidenum">
              <a:rPr lang="en-US" smtClean="0"/>
              <a:t>27</a:t>
            </a:fld>
            <a:endParaRPr lang="en-US"/>
          </a:p>
        </p:txBody>
      </p:sp>
    </p:spTree>
    <p:extLst>
      <p:ext uri="{BB962C8B-B14F-4D97-AF65-F5344CB8AC3E}">
        <p14:creationId xmlns:p14="http://schemas.microsoft.com/office/powerpoint/2010/main" val="7877652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729080-095F-461C-80D7-6FDE0B1BB02D}" type="slidenum">
              <a:rPr lang="en-US" smtClean="0"/>
              <a:t>28</a:t>
            </a:fld>
            <a:endParaRPr lang="en-US"/>
          </a:p>
        </p:txBody>
      </p:sp>
    </p:spTree>
    <p:extLst>
      <p:ext uri="{BB962C8B-B14F-4D97-AF65-F5344CB8AC3E}">
        <p14:creationId xmlns:p14="http://schemas.microsoft.com/office/powerpoint/2010/main" val="2280130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729080-095F-461C-80D7-6FDE0B1BB02D}" type="slidenum">
              <a:rPr lang="en-US" smtClean="0"/>
              <a:t>29</a:t>
            </a:fld>
            <a:endParaRPr lang="en-US"/>
          </a:p>
        </p:txBody>
      </p:sp>
    </p:spTree>
    <p:extLst>
      <p:ext uri="{BB962C8B-B14F-4D97-AF65-F5344CB8AC3E}">
        <p14:creationId xmlns:p14="http://schemas.microsoft.com/office/powerpoint/2010/main" val="19842702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729080-095F-461C-80D7-6FDE0B1BB02D}" type="slidenum">
              <a:rPr lang="en-US" smtClean="0"/>
              <a:t>30</a:t>
            </a:fld>
            <a:endParaRPr lang="en-US"/>
          </a:p>
        </p:txBody>
      </p:sp>
    </p:spTree>
    <p:extLst>
      <p:ext uri="{BB962C8B-B14F-4D97-AF65-F5344CB8AC3E}">
        <p14:creationId xmlns:p14="http://schemas.microsoft.com/office/powerpoint/2010/main" val="2426427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729080-095F-461C-80D7-6FDE0B1BB02D}" type="slidenum">
              <a:rPr lang="en-US" smtClean="0"/>
              <a:t>31</a:t>
            </a:fld>
            <a:endParaRPr lang="en-US"/>
          </a:p>
        </p:txBody>
      </p:sp>
    </p:spTree>
    <p:extLst>
      <p:ext uri="{BB962C8B-B14F-4D97-AF65-F5344CB8AC3E}">
        <p14:creationId xmlns:p14="http://schemas.microsoft.com/office/powerpoint/2010/main" val="31773709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Office of Rural Secondary Roads</a:t>
            </a:r>
          </a:p>
          <a:p>
            <a:pPr marL="465887" indent="-465887">
              <a:buFont typeface="Arial" panose="020B0604020202020204" pitchFamily="34" charset="0"/>
              <a:buChar char="•"/>
            </a:pPr>
            <a:r>
              <a:rPr lang="en-US" dirty="0" smtClean="0"/>
              <a:t>The Office of Rural Secondary Roads administers three revenue-sharing programs funded by state motor fuel taxes as provided by Kentucky Revised Statutes (KRS) 177.320 through 177.366. These programs include the County and Municipal Road Aid Cooperative Programs and the Rural Secondary Program. </a:t>
            </a:r>
          </a:p>
          <a:p>
            <a:pPr marL="465887" indent="-465887">
              <a:buFont typeface="Arial" panose="020B0604020202020204" pitchFamily="34" charset="0"/>
              <a:buChar char="•"/>
            </a:pPr>
            <a:endParaRPr lang="en-US" dirty="0" smtClean="0"/>
          </a:p>
          <a:p>
            <a:r>
              <a:rPr lang="en-US" dirty="0" smtClean="0"/>
              <a:t>The Office of Local Programs</a:t>
            </a:r>
          </a:p>
          <a:p>
            <a:pPr marL="465887" indent="-465887">
              <a:buFont typeface="Arial" panose="020B0604020202020204" pitchFamily="34" charset="0"/>
              <a:buChar char="•"/>
            </a:pPr>
            <a:r>
              <a:rPr lang="en-US" dirty="0" smtClean="0"/>
              <a:t>The Office of Local Programs administers two federally funded programs, Transportation Alternatives (TAP) and Congestion Mitigation and Air Quality (CMAQ).  Each acts as a grant program which administers funds allocated by the Federal Highway Administration (FHWA).  Both TAP and CMAQ conduct an application cycle each year wherein local governments can apply for project funding.</a:t>
            </a:r>
          </a:p>
          <a:p>
            <a:pPr marL="465887" indent="-465887">
              <a:buFont typeface="Arial" panose="020B0604020202020204" pitchFamily="34" charset="0"/>
              <a:buChar char="•"/>
            </a:pPr>
            <a:endParaRPr lang="en-US" dirty="0" smtClean="0"/>
          </a:p>
          <a:p>
            <a:pPr marL="931774" lvl="1" indent="-465887">
              <a:buFont typeface="Arial" panose="020B0604020202020204" pitchFamily="34" charset="0"/>
              <a:buChar char="•"/>
            </a:pPr>
            <a:r>
              <a:rPr lang="en-US" sz="1600" dirty="0"/>
              <a:t>Examples of projects include: sidewalks (ADA compliance, providing a safe route from schools or neighborhoods, pharmacies and assisted living facilities), transference of diesel busses to electronic, roundabouts, safe routes for non-drivers, bicycle or pedestrian transportation facilities, traffic flow improvements, etc. </a:t>
            </a:r>
          </a:p>
          <a:p>
            <a:endParaRPr lang="en-US" dirty="0"/>
          </a:p>
        </p:txBody>
      </p:sp>
      <p:sp>
        <p:nvSpPr>
          <p:cNvPr id="4" name="Slide Number Placeholder 3"/>
          <p:cNvSpPr>
            <a:spLocks noGrp="1"/>
          </p:cNvSpPr>
          <p:nvPr>
            <p:ph type="sldNum" sz="quarter" idx="10"/>
          </p:nvPr>
        </p:nvSpPr>
        <p:spPr/>
        <p:txBody>
          <a:bodyPr/>
          <a:lstStyle/>
          <a:p>
            <a:fld id="{D3729080-095F-461C-80D7-6FDE0B1BB02D}" type="slidenum">
              <a:rPr lang="en-US" smtClean="0"/>
              <a:t>5</a:t>
            </a:fld>
            <a:endParaRPr lang="en-US"/>
          </a:p>
        </p:txBody>
      </p:sp>
    </p:spTree>
    <p:extLst>
      <p:ext uri="{BB962C8B-B14F-4D97-AF65-F5344CB8AC3E}">
        <p14:creationId xmlns:p14="http://schemas.microsoft.com/office/powerpoint/2010/main" val="18293481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Get</a:t>
            </a:r>
            <a:r>
              <a:rPr lang="en-US" baseline="0" dirty="0" smtClean="0"/>
              <a:t> flex request in first.</a:t>
            </a:r>
            <a:endParaRPr lang="en-US" dirty="0"/>
          </a:p>
        </p:txBody>
      </p:sp>
      <p:sp>
        <p:nvSpPr>
          <p:cNvPr id="4" name="Slide Number Placeholder 3"/>
          <p:cNvSpPr>
            <a:spLocks noGrp="1"/>
          </p:cNvSpPr>
          <p:nvPr>
            <p:ph type="sldNum" sz="quarter" idx="10"/>
          </p:nvPr>
        </p:nvSpPr>
        <p:spPr/>
        <p:txBody>
          <a:bodyPr/>
          <a:lstStyle/>
          <a:p>
            <a:fld id="{D3729080-095F-461C-80D7-6FDE0B1BB02D}" type="slidenum">
              <a:rPr lang="en-US" smtClean="0"/>
              <a:t>33</a:t>
            </a:fld>
            <a:endParaRPr lang="en-US"/>
          </a:p>
        </p:txBody>
      </p:sp>
    </p:spTree>
    <p:extLst>
      <p:ext uri="{BB962C8B-B14F-4D97-AF65-F5344CB8AC3E}">
        <p14:creationId xmlns:p14="http://schemas.microsoft.com/office/powerpoint/2010/main" val="5854119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Get</a:t>
            </a:r>
            <a:r>
              <a:rPr lang="en-US" baseline="0" dirty="0" smtClean="0"/>
              <a:t> flex request in first.</a:t>
            </a:r>
            <a:endParaRPr lang="en-US" dirty="0"/>
          </a:p>
        </p:txBody>
      </p:sp>
      <p:sp>
        <p:nvSpPr>
          <p:cNvPr id="4" name="Slide Number Placeholder 3"/>
          <p:cNvSpPr>
            <a:spLocks noGrp="1"/>
          </p:cNvSpPr>
          <p:nvPr>
            <p:ph type="sldNum" sz="quarter" idx="10"/>
          </p:nvPr>
        </p:nvSpPr>
        <p:spPr/>
        <p:txBody>
          <a:bodyPr/>
          <a:lstStyle/>
          <a:p>
            <a:fld id="{D3729080-095F-461C-80D7-6FDE0B1BB02D}" type="slidenum">
              <a:rPr lang="en-US" smtClean="0"/>
              <a:t>34</a:t>
            </a:fld>
            <a:endParaRPr lang="en-US"/>
          </a:p>
        </p:txBody>
      </p:sp>
    </p:spTree>
    <p:extLst>
      <p:ext uri="{BB962C8B-B14F-4D97-AF65-F5344CB8AC3E}">
        <p14:creationId xmlns:p14="http://schemas.microsoft.com/office/powerpoint/2010/main" val="16748114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Get</a:t>
            </a:r>
            <a:r>
              <a:rPr lang="en-US" baseline="0" dirty="0" smtClean="0"/>
              <a:t> flex request in first.</a:t>
            </a:r>
            <a:endParaRPr lang="en-US" dirty="0"/>
          </a:p>
        </p:txBody>
      </p:sp>
      <p:sp>
        <p:nvSpPr>
          <p:cNvPr id="4" name="Slide Number Placeholder 3"/>
          <p:cNvSpPr>
            <a:spLocks noGrp="1"/>
          </p:cNvSpPr>
          <p:nvPr>
            <p:ph type="sldNum" sz="quarter" idx="10"/>
          </p:nvPr>
        </p:nvSpPr>
        <p:spPr/>
        <p:txBody>
          <a:bodyPr/>
          <a:lstStyle/>
          <a:p>
            <a:fld id="{D3729080-095F-461C-80D7-6FDE0B1BB02D}" type="slidenum">
              <a:rPr lang="en-US" smtClean="0"/>
              <a:t>35</a:t>
            </a:fld>
            <a:endParaRPr lang="en-US"/>
          </a:p>
        </p:txBody>
      </p:sp>
    </p:spTree>
    <p:extLst>
      <p:ext uri="{BB962C8B-B14F-4D97-AF65-F5344CB8AC3E}">
        <p14:creationId xmlns:p14="http://schemas.microsoft.com/office/powerpoint/2010/main" val="36219422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Get</a:t>
            </a:r>
            <a:r>
              <a:rPr lang="en-US" baseline="0" dirty="0" smtClean="0"/>
              <a:t> flex request in first.</a:t>
            </a:r>
            <a:endParaRPr lang="en-US" dirty="0"/>
          </a:p>
        </p:txBody>
      </p:sp>
      <p:sp>
        <p:nvSpPr>
          <p:cNvPr id="4" name="Slide Number Placeholder 3"/>
          <p:cNvSpPr>
            <a:spLocks noGrp="1"/>
          </p:cNvSpPr>
          <p:nvPr>
            <p:ph type="sldNum" sz="quarter" idx="10"/>
          </p:nvPr>
        </p:nvSpPr>
        <p:spPr/>
        <p:txBody>
          <a:bodyPr/>
          <a:lstStyle/>
          <a:p>
            <a:fld id="{D3729080-095F-461C-80D7-6FDE0B1BB02D}" type="slidenum">
              <a:rPr lang="en-US" smtClean="0"/>
              <a:t>36</a:t>
            </a:fld>
            <a:endParaRPr lang="en-US"/>
          </a:p>
        </p:txBody>
      </p:sp>
    </p:spTree>
    <p:extLst>
      <p:ext uri="{BB962C8B-B14F-4D97-AF65-F5344CB8AC3E}">
        <p14:creationId xmlns:p14="http://schemas.microsoft.com/office/powerpoint/2010/main" val="8972454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729080-095F-461C-80D7-6FDE0B1BB02D}" type="slidenum">
              <a:rPr lang="en-US" smtClean="0"/>
              <a:t>38</a:t>
            </a:fld>
            <a:endParaRPr lang="en-US"/>
          </a:p>
        </p:txBody>
      </p:sp>
    </p:spTree>
    <p:extLst>
      <p:ext uri="{BB962C8B-B14F-4D97-AF65-F5344CB8AC3E}">
        <p14:creationId xmlns:p14="http://schemas.microsoft.com/office/powerpoint/2010/main" val="28810436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Office of Rural Secondary Roads</a:t>
            </a:r>
          </a:p>
          <a:p>
            <a:pPr marL="465887" indent="-465887">
              <a:buFont typeface="Arial" panose="020B0604020202020204" pitchFamily="34" charset="0"/>
              <a:buChar char="•"/>
            </a:pPr>
            <a:r>
              <a:rPr lang="en-US" dirty="0" smtClean="0"/>
              <a:t>The Office of Rural Secondary Roads administers three revenue-sharing programs funded by state motor fuel taxes as provided by Kentucky Revised Statutes (KRS) 177.320 through 177.366. These programs include the County and Municipal Road Aid Cooperative Programs and the Rural Secondary Program. </a:t>
            </a:r>
          </a:p>
          <a:p>
            <a:pPr marL="465887" indent="-465887">
              <a:buFont typeface="Arial" panose="020B0604020202020204" pitchFamily="34" charset="0"/>
              <a:buChar char="•"/>
            </a:pPr>
            <a:endParaRPr lang="en-US" dirty="0" smtClean="0"/>
          </a:p>
          <a:p>
            <a:r>
              <a:rPr lang="en-US" dirty="0" smtClean="0"/>
              <a:t>The Office of Local Programs</a:t>
            </a:r>
          </a:p>
          <a:p>
            <a:pPr marL="465887" indent="-465887">
              <a:buFont typeface="Arial" panose="020B0604020202020204" pitchFamily="34" charset="0"/>
              <a:buChar char="•"/>
            </a:pPr>
            <a:r>
              <a:rPr lang="en-US" dirty="0" smtClean="0"/>
              <a:t>The Office of Local Programs administers two federally funded programs, Transportation Alternatives (TAP) and Congestion Mitigation and Air Quality (CMAQ).  Each acts as a grant program which administers funds allocated by the Federal Highway Administration (FHWA).  Both TAP and CMAQ conduct an application cycle each year wherein local governments can apply for project funding.</a:t>
            </a:r>
          </a:p>
          <a:p>
            <a:pPr marL="465887" indent="-465887">
              <a:buFont typeface="Arial" panose="020B0604020202020204" pitchFamily="34" charset="0"/>
              <a:buChar char="•"/>
            </a:pPr>
            <a:endParaRPr lang="en-US" dirty="0" smtClean="0"/>
          </a:p>
          <a:p>
            <a:pPr marL="931774" lvl="1" indent="-465887">
              <a:buFont typeface="Arial" panose="020B0604020202020204" pitchFamily="34" charset="0"/>
              <a:buChar char="•"/>
            </a:pPr>
            <a:r>
              <a:rPr lang="en-US" sz="1600" dirty="0"/>
              <a:t>Examples of projects include: sidewalks (ADA compliance, providing a safe route from schools or neighborhoods, pharmacies and assisted living facilities), transference of diesel busses to electronic, roundabouts, safe routes for non-drivers, bicycle or pedestrian transportation facilities, traffic flow improvements, etc. </a:t>
            </a:r>
          </a:p>
          <a:p>
            <a:endParaRPr lang="en-US" dirty="0"/>
          </a:p>
        </p:txBody>
      </p:sp>
      <p:sp>
        <p:nvSpPr>
          <p:cNvPr id="4" name="Slide Number Placeholder 3"/>
          <p:cNvSpPr>
            <a:spLocks noGrp="1"/>
          </p:cNvSpPr>
          <p:nvPr>
            <p:ph type="sldNum" sz="quarter" idx="10"/>
          </p:nvPr>
        </p:nvSpPr>
        <p:spPr/>
        <p:txBody>
          <a:bodyPr/>
          <a:lstStyle/>
          <a:p>
            <a:fld id="{D3729080-095F-461C-80D7-6FDE0B1BB02D}" type="slidenum">
              <a:rPr lang="en-US" smtClean="0"/>
              <a:t>6</a:t>
            </a:fld>
            <a:endParaRPr lang="en-US"/>
          </a:p>
        </p:txBody>
      </p:sp>
    </p:spTree>
    <p:extLst>
      <p:ext uri="{BB962C8B-B14F-4D97-AF65-F5344CB8AC3E}">
        <p14:creationId xmlns:p14="http://schemas.microsoft.com/office/powerpoint/2010/main" val="32088689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3729080-095F-461C-80D7-6FDE0B1BB02D}" type="slidenum">
              <a:rPr lang="en-US" smtClean="0"/>
              <a:t>9</a:t>
            </a:fld>
            <a:endParaRPr lang="en-US"/>
          </a:p>
        </p:txBody>
      </p:sp>
    </p:spTree>
    <p:extLst>
      <p:ext uri="{BB962C8B-B14F-4D97-AF65-F5344CB8AC3E}">
        <p14:creationId xmlns:p14="http://schemas.microsoft.com/office/powerpoint/2010/main" val="23327975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50888" y="1182688"/>
            <a:ext cx="5676900" cy="31940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0D2EE-1BB8-4047-B316-E9DC0707C756}" type="slidenum">
              <a:rPr lang="en-US" smtClean="0"/>
              <a:t>10</a:t>
            </a:fld>
            <a:endParaRPr lang="en-US"/>
          </a:p>
        </p:txBody>
      </p:sp>
    </p:spTree>
    <p:extLst>
      <p:ext uri="{BB962C8B-B14F-4D97-AF65-F5344CB8AC3E}">
        <p14:creationId xmlns:p14="http://schemas.microsoft.com/office/powerpoint/2010/main" val="20503583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A90D2EE-1BB8-4047-B316-E9DC0707C756}" type="slidenum">
              <a:rPr lang="en-US" smtClean="0"/>
              <a:t>11</a:t>
            </a:fld>
            <a:endParaRPr lang="en-US"/>
          </a:p>
        </p:txBody>
      </p:sp>
    </p:spTree>
    <p:extLst>
      <p:ext uri="{BB962C8B-B14F-4D97-AF65-F5344CB8AC3E}">
        <p14:creationId xmlns:p14="http://schemas.microsoft.com/office/powerpoint/2010/main" val="18276586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t>Each fiscal year all counties, incorporated cities, and unincorporated urban places are allocated county and municipal road aid. These funds are to be used for the construction, reconstruction, and maintenance of county roads and city streets. </a:t>
            </a:r>
          </a:p>
          <a:p>
            <a:pPr marL="291179" indent="-291179"/>
            <a:r>
              <a:rPr lang="en-US" sz="1800" dirty="0"/>
              <a:t>Counties and cities have two choices as to how to receive their funds. They can elect to receive a monthly check processed by the Kentucky Department for Local Government or can participate in the ORSR Cooperative Program. </a:t>
            </a:r>
          </a:p>
          <a:p>
            <a:r>
              <a:rPr lang="en-US" sz="1800" dirty="0"/>
              <a:t>Should a county or city choose to participate in the ORSR CRA/MRA program,  they will be eligible for emergency funding. </a:t>
            </a:r>
          </a:p>
          <a:p>
            <a:r>
              <a:rPr lang="en-US" sz="1800" dirty="0"/>
              <a:t>	</a:t>
            </a:r>
            <a:r>
              <a:rPr lang="en-US" sz="1800" u="sng" dirty="0"/>
              <a:t>Emergency Funding</a:t>
            </a:r>
          </a:p>
          <a:p>
            <a:pPr marL="931774" lvl="2"/>
            <a:r>
              <a:rPr lang="en-US" sz="1800" dirty="0"/>
              <a:t>Participants in the cooperative have 3% of their road aid funding withheld. This money is then placed in an emergency fund. MRA Co-op and CRA Co-op each have their respective emergency funds. Participants in the cooperative are eligible to request emergency funding for projects. Non-participants are not. No administrative costs are deducted from these funds. </a:t>
            </a:r>
          </a:p>
          <a:p>
            <a:endParaRPr lang="en-US" dirty="0"/>
          </a:p>
        </p:txBody>
      </p:sp>
      <p:sp>
        <p:nvSpPr>
          <p:cNvPr id="4" name="Slide Number Placeholder 3"/>
          <p:cNvSpPr>
            <a:spLocks noGrp="1"/>
          </p:cNvSpPr>
          <p:nvPr>
            <p:ph type="sldNum" sz="quarter" idx="10"/>
          </p:nvPr>
        </p:nvSpPr>
        <p:spPr/>
        <p:txBody>
          <a:bodyPr/>
          <a:lstStyle/>
          <a:p>
            <a:fld id="{D3729080-095F-461C-80D7-6FDE0B1BB02D}" type="slidenum">
              <a:rPr lang="en-US" smtClean="0"/>
              <a:t>13</a:t>
            </a:fld>
            <a:endParaRPr lang="en-US"/>
          </a:p>
        </p:txBody>
      </p:sp>
    </p:spTree>
    <p:extLst>
      <p:ext uri="{BB962C8B-B14F-4D97-AF65-F5344CB8AC3E}">
        <p14:creationId xmlns:p14="http://schemas.microsoft.com/office/powerpoint/2010/main" val="5251805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Normally at the same time they discuss</a:t>
            </a:r>
            <a:r>
              <a:rPr lang="en-US" baseline="0" dirty="0" smtClean="0"/>
              <a:t> the RS Projects in the County.</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729080-095F-461C-80D7-6FDE0B1BB02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3334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3729080-095F-461C-80D7-6FDE0B1BB02D}"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73588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3A066BC-843C-419F-9977-D35BD11A7620}" type="datetimeFigureOut">
              <a:rPr lang="en-US" smtClean="0"/>
              <a:t>8/25/2021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7C9E5F-8B91-4FE5-96C2-A2C328B5021F}" type="slidenum">
              <a:rPr lang="en-US" smtClean="0"/>
              <a:t>‹#›</a:t>
            </a:fld>
            <a:endParaRPr lang="en-US"/>
          </a:p>
        </p:txBody>
      </p:sp>
    </p:spTree>
    <p:extLst>
      <p:ext uri="{BB962C8B-B14F-4D97-AF65-F5344CB8AC3E}">
        <p14:creationId xmlns:p14="http://schemas.microsoft.com/office/powerpoint/2010/main" val="2299266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3A066BC-843C-419F-9977-D35BD11A7620}" type="datetimeFigureOut">
              <a:rPr lang="en-US" smtClean="0"/>
              <a:t>8/25/2021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7C9E5F-8B91-4FE5-96C2-A2C328B5021F}" type="slidenum">
              <a:rPr lang="en-US" smtClean="0"/>
              <a:t>‹#›</a:t>
            </a:fld>
            <a:endParaRPr lang="en-US"/>
          </a:p>
        </p:txBody>
      </p:sp>
    </p:spTree>
    <p:extLst>
      <p:ext uri="{BB962C8B-B14F-4D97-AF65-F5344CB8AC3E}">
        <p14:creationId xmlns:p14="http://schemas.microsoft.com/office/powerpoint/2010/main" val="24591137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3A066BC-843C-419F-9977-D35BD11A7620}" type="datetimeFigureOut">
              <a:rPr lang="en-US" smtClean="0"/>
              <a:t>8/25/2021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7C9E5F-8B91-4FE5-96C2-A2C328B5021F}" type="slidenum">
              <a:rPr lang="en-US" smtClean="0"/>
              <a:t>‹#›</a:t>
            </a:fld>
            <a:endParaRPr lang="en-US"/>
          </a:p>
        </p:txBody>
      </p:sp>
    </p:spTree>
    <p:extLst>
      <p:ext uri="{BB962C8B-B14F-4D97-AF65-F5344CB8AC3E}">
        <p14:creationId xmlns:p14="http://schemas.microsoft.com/office/powerpoint/2010/main" val="4139072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3A066BC-843C-419F-9977-D35BD11A7620}" type="datetimeFigureOut">
              <a:rPr lang="en-US" smtClean="0"/>
              <a:t>8/25/2021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7C9E5F-8B91-4FE5-96C2-A2C328B5021F}" type="slidenum">
              <a:rPr lang="en-US" smtClean="0"/>
              <a:t>‹#›</a:t>
            </a:fld>
            <a:endParaRPr lang="en-US"/>
          </a:p>
        </p:txBody>
      </p:sp>
    </p:spTree>
    <p:extLst>
      <p:ext uri="{BB962C8B-B14F-4D97-AF65-F5344CB8AC3E}">
        <p14:creationId xmlns:p14="http://schemas.microsoft.com/office/powerpoint/2010/main" val="1162699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3A066BC-843C-419F-9977-D35BD11A7620}" type="datetimeFigureOut">
              <a:rPr lang="en-US" smtClean="0"/>
              <a:t>8/25/2021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C7C9E5F-8B91-4FE5-96C2-A2C328B5021F}" type="slidenum">
              <a:rPr lang="en-US" smtClean="0"/>
              <a:t>‹#›</a:t>
            </a:fld>
            <a:endParaRPr lang="en-US"/>
          </a:p>
        </p:txBody>
      </p:sp>
    </p:spTree>
    <p:extLst>
      <p:ext uri="{BB962C8B-B14F-4D97-AF65-F5344CB8AC3E}">
        <p14:creationId xmlns:p14="http://schemas.microsoft.com/office/powerpoint/2010/main" val="4048632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3A066BC-843C-419F-9977-D35BD11A7620}" type="datetimeFigureOut">
              <a:rPr lang="en-US" smtClean="0"/>
              <a:t>8/25/2021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7C9E5F-8B91-4FE5-96C2-A2C328B5021F}" type="slidenum">
              <a:rPr lang="en-US" smtClean="0"/>
              <a:t>‹#›</a:t>
            </a:fld>
            <a:endParaRPr lang="en-US"/>
          </a:p>
        </p:txBody>
      </p:sp>
    </p:spTree>
    <p:extLst>
      <p:ext uri="{BB962C8B-B14F-4D97-AF65-F5344CB8AC3E}">
        <p14:creationId xmlns:p14="http://schemas.microsoft.com/office/powerpoint/2010/main" val="19039893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3A066BC-843C-419F-9977-D35BD11A7620}" type="datetimeFigureOut">
              <a:rPr lang="en-US" smtClean="0"/>
              <a:t>8/25/2021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C7C9E5F-8B91-4FE5-96C2-A2C328B5021F}" type="slidenum">
              <a:rPr lang="en-US" smtClean="0"/>
              <a:t>‹#›</a:t>
            </a:fld>
            <a:endParaRPr lang="en-US"/>
          </a:p>
        </p:txBody>
      </p:sp>
    </p:spTree>
    <p:extLst>
      <p:ext uri="{BB962C8B-B14F-4D97-AF65-F5344CB8AC3E}">
        <p14:creationId xmlns:p14="http://schemas.microsoft.com/office/powerpoint/2010/main" val="9854710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3A066BC-843C-419F-9977-D35BD11A7620}" type="datetimeFigureOut">
              <a:rPr lang="en-US" smtClean="0"/>
              <a:t>8/25/2021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C7C9E5F-8B91-4FE5-96C2-A2C328B5021F}" type="slidenum">
              <a:rPr lang="en-US" smtClean="0"/>
              <a:t>‹#›</a:t>
            </a:fld>
            <a:endParaRPr lang="en-US"/>
          </a:p>
        </p:txBody>
      </p:sp>
    </p:spTree>
    <p:extLst>
      <p:ext uri="{BB962C8B-B14F-4D97-AF65-F5344CB8AC3E}">
        <p14:creationId xmlns:p14="http://schemas.microsoft.com/office/powerpoint/2010/main" val="25872215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3A066BC-843C-419F-9977-D35BD11A7620}" type="datetimeFigureOut">
              <a:rPr lang="en-US" smtClean="0"/>
              <a:t>8/25/2021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C7C9E5F-8B91-4FE5-96C2-A2C328B5021F}" type="slidenum">
              <a:rPr lang="en-US" smtClean="0"/>
              <a:t>‹#›</a:t>
            </a:fld>
            <a:endParaRPr lang="en-US"/>
          </a:p>
        </p:txBody>
      </p:sp>
    </p:spTree>
    <p:extLst>
      <p:ext uri="{BB962C8B-B14F-4D97-AF65-F5344CB8AC3E}">
        <p14:creationId xmlns:p14="http://schemas.microsoft.com/office/powerpoint/2010/main" val="20269138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3A066BC-843C-419F-9977-D35BD11A7620}" type="datetimeFigureOut">
              <a:rPr lang="en-US" smtClean="0"/>
              <a:t>8/25/2021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7C9E5F-8B91-4FE5-96C2-A2C328B5021F}" type="slidenum">
              <a:rPr lang="en-US" smtClean="0"/>
              <a:t>‹#›</a:t>
            </a:fld>
            <a:endParaRPr lang="en-US"/>
          </a:p>
        </p:txBody>
      </p:sp>
    </p:spTree>
    <p:extLst>
      <p:ext uri="{BB962C8B-B14F-4D97-AF65-F5344CB8AC3E}">
        <p14:creationId xmlns:p14="http://schemas.microsoft.com/office/powerpoint/2010/main" val="18224736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3A066BC-843C-419F-9977-D35BD11A7620}" type="datetimeFigureOut">
              <a:rPr lang="en-US" smtClean="0"/>
              <a:t>8/25/2021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C7C9E5F-8B91-4FE5-96C2-A2C328B5021F}" type="slidenum">
              <a:rPr lang="en-US" smtClean="0"/>
              <a:t>‹#›</a:t>
            </a:fld>
            <a:endParaRPr lang="en-US"/>
          </a:p>
        </p:txBody>
      </p:sp>
    </p:spTree>
    <p:extLst>
      <p:ext uri="{BB962C8B-B14F-4D97-AF65-F5344CB8AC3E}">
        <p14:creationId xmlns:p14="http://schemas.microsoft.com/office/powerpoint/2010/main" val="38508144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3A066BC-843C-419F-9977-D35BD11A7620}" type="datetimeFigureOut">
              <a:rPr lang="en-US" smtClean="0"/>
              <a:t>8/25/2021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7C9E5F-8B91-4FE5-96C2-A2C328B5021F}" type="slidenum">
              <a:rPr lang="en-US" smtClean="0"/>
              <a:t>‹#›</a:t>
            </a:fld>
            <a:endParaRPr lang="en-US"/>
          </a:p>
        </p:txBody>
      </p:sp>
    </p:spTree>
    <p:extLst>
      <p:ext uri="{BB962C8B-B14F-4D97-AF65-F5344CB8AC3E}">
        <p14:creationId xmlns:p14="http://schemas.microsoft.com/office/powerpoint/2010/main" val="18595136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4.png"/><Relationship Id="rId7" Type="http://schemas.openxmlformats.org/officeDocument/2006/relationships/image" Target="../media/image16.png"/><Relationship Id="rId2" Type="http://schemas.openxmlformats.org/officeDocument/2006/relationships/image" Target="../media/image10.jp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5.pn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jpg"/></Relationships>
</file>

<file path=ppt/slides/_rels/slide2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22.png"/><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hyperlink" Target="mailto:RuralandMunicipalAid@ky.gov" TargetMode="External"/></Relationships>
</file>

<file path=ppt/slides/_rels/slide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3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3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10.jpg"/><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10.jpg"/><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jpg"/></Relationships>
</file>

<file path=ppt/slides/_rels/slide41.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hyperlink" Target="mailto:RuralandMunicipalAid@ky.gov" TargetMode="External"/><Relationship Id="rId2" Type="http://schemas.openxmlformats.org/officeDocument/2006/relationships/image" Target="../media/image28.jpg"/><Relationship Id="rId1" Type="http://schemas.openxmlformats.org/officeDocument/2006/relationships/slideLayout" Target="../slideLayouts/slideLayout6.xml"/><Relationship Id="rId5" Type="http://schemas.openxmlformats.org/officeDocument/2006/relationships/hyperlink" Target="mailto:gayle.smith@ky.gov" TargetMode="External"/><Relationship Id="rId4" Type="http://schemas.openxmlformats.org/officeDocument/2006/relationships/hyperlink" Target="mailto:bobbijo.lewis@ky.gov"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chart" Target="../charts/chart2.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35841" y="2171618"/>
            <a:ext cx="11969662" cy="3545863"/>
          </a:xfrm>
        </p:spPr>
        <p:txBody>
          <a:bodyPr>
            <a:normAutofit fontScale="90000"/>
          </a:bodyPr>
          <a:lstStyle/>
          <a:p>
            <a:pPr algn="ctr"/>
            <a:r>
              <a:rPr lang="en-US" sz="3600" b="1" spc="300" dirty="0" smtClean="0">
                <a:latin typeface="Arial" panose="020B0604020202020204" pitchFamily="34" charset="0"/>
                <a:cs typeface="Arial" panose="020B0604020202020204" pitchFamily="34" charset="0"/>
              </a:rPr>
              <a:t>Department of </a:t>
            </a:r>
            <a:br>
              <a:rPr lang="en-US" sz="3600" b="1" spc="300" dirty="0" smtClean="0">
                <a:latin typeface="Arial" panose="020B0604020202020204" pitchFamily="34" charset="0"/>
                <a:cs typeface="Arial" panose="020B0604020202020204" pitchFamily="34" charset="0"/>
              </a:rPr>
            </a:br>
            <a:r>
              <a:rPr lang="en-US" sz="3600" b="1" spc="300" dirty="0" smtClean="0">
                <a:latin typeface="Arial" panose="020B0604020202020204" pitchFamily="34" charset="0"/>
                <a:cs typeface="Arial" panose="020B0604020202020204" pitchFamily="34" charset="0"/>
              </a:rPr>
              <a:t>Rural and Municipal Aid</a:t>
            </a:r>
            <a:r>
              <a:rPr lang="en-US" b="1" spc="300" dirty="0" smtClean="0">
                <a:latin typeface="Arial" panose="020B0604020202020204" pitchFamily="34" charset="0"/>
                <a:cs typeface="Arial" panose="020B0604020202020204" pitchFamily="34" charset="0"/>
              </a:rPr>
              <a:t/>
            </a:r>
            <a:br>
              <a:rPr lang="en-US" b="1" spc="300" dirty="0" smtClean="0">
                <a:latin typeface="Arial" panose="020B0604020202020204" pitchFamily="34" charset="0"/>
                <a:cs typeface="Arial" panose="020B0604020202020204" pitchFamily="34" charset="0"/>
              </a:rPr>
            </a:br>
            <a:r>
              <a:rPr lang="en-US" b="1" spc="300" dirty="0">
                <a:latin typeface="Arial" panose="020B0604020202020204" pitchFamily="34" charset="0"/>
                <a:cs typeface="Arial" panose="020B0604020202020204" pitchFamily="34" charset="0"/>
              </a:rPr>
              <a:t/>
            </a:r>
            <a:br>
              <a:rPr lang="en-US" b="1" spc="300" dirty="0">
                <a:latin typeface="Arial" panose="020B0604020202020204" pitchFamily="34" charset="0"/>
                <a:cs typeface="Arial" panose="020B0604020202020204" pitchFamily="34" charset="0"/>
              </a:rPr>
            </a:br>
            <a:r>
              <a:rPr lang="en-US" b="1" dirty="0" smtClean="0">
                <a:latin typeface="+mn-lt"/>
              </a:rPr>
              <a:t>KYTC </a:t>
            </a:r>
            <a:br>
              <a:rPr lang="en-US" b="1" dirty="0" smtClean="0">
                <a:latin typeface="+mn-lt"/>
              </a:rPr>
            </a:br>
            <a:r>
              <a:rPr lang="en-US" sz="5300" b="1" dirty="0" smtClean="0">
                <a:latin typeface="+mn-lt"/>
              </a:rPr>
              <a:t>Governor’s Local Issues</a:t>
            </a:r>
            <a:br>
              <a:rPr lang="en-US" sz="5300" b="1" dirty="0" smtClean="0">
                <a:latin typeface="+mn-lt"/>
              </a:rPr>
            </a:br>
            <a:r>
              <a:rPr lang="en-US" sz="5300" b="1" dirty="0" smtClean="0">
                <a:latin typeface="+mn-lt"/>
              </a:rPr>
              <a:t>Conference - 2021</a:t>
            </a:r>
            <a:r>
              <a:rPr lang="en-US" dirty="0" smtClean="0"/>
              <a:t/>
            </a:r>
            <a:br>
              <a:rPr lang="en-US" dirty="0" smtClean="0"/>
            </a:br>
            <a:r>
              <a:rPr lang="en-US" dirty="0"/>
              <a:t/>
            </a:r>
            <a:br>
              <a:rPr lang="en-US" dirty="0"/>
            </a:br>
            <a:r>
              <a:rPr lang="en-US" sz="4000" b="1" spc="300" dirty="0" smtClean="0">
                <a:latin typeface="Arial" panose="020B0604020202020204" pitchFamily="34" charset="0"/>
                <a:cs typeface="Arial" panose="020B0604020202020204" pitchFamily="34" charset="0"/>
              </a:rPr>
              <a:t/>
            </a:r>
            <a:br>
              <a:rPr lang="en-US" sz="4000" b="1" spc="300" dirty="0" smtClean="0">
                <a:latin typeface="Arial" panose="020B0604020202020204" pitchFamily="34" charset="0"/>
                <a:cs typeface="Arial" panose="020B0604020202020204" pitchFamily="34" charset="0"/>
              </a:rPr>
            </a:br>
            <a:r>
              <a:rPr lang="en-US" sz="4000" b="1" spc="300" dirty="0">
                <a:latin typeface="Arial" panose="020B0604020202020204" pitchFamily="34" charset="0"/>
                <a:cs typeface="Arial" panose="020B0604020202020204" pitchFamily="34" charset="0"/>
              </a:rPr>
              <a:t/>
            </a:r>
            <a:br>
              <a:rPr lang="en-US" sz="4000" b="1" spc="300" dirty="0">
                <a:latin typeface="Arial" panose="020B0604020202020204" pitchFamily="34" charset="0"/>
                <a:cs typeface="Arial" panose="020B0604020202020204" pitchFamily="34" charset="0"/>
              </a:rPr>
            </a:br>
            <a:endParaRPr lang="en-US" sz="4000" b="1" spc="3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930841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3" name="Straight Connector 52"/>
          <p:cNvCxnSpPr/>
          <p:nvPr/>
        </p:nvCxnSpPr>
        <p:spPr>
          <a:xfrm flipV="1">
            <a:off x="7299463" y="2735050"/>
            <a:ext cx="1662" cy="235483"/>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V="1">
            <a:off x="7306956" y="4518837"/>
            <a:ext cx="1662" cy="235483"/>
          </a:xfrm>
          <a:prstGeom prst="line">
            <a:avLst/>
          </a:prstGeom>
          <a:ln w="3810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flipV="1">
            <a:off x="10469385" y="2750141"/>
            <a:ext cx="1662" cy="235483"/>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V="1">
            <a:off x="10466071" y="4464108"/>
            <a:ext cx="1662" cy="235483"/>
          </a:xfrm>
          <a:prstGeom prst="line">
            <a:avLst/>
          </a:prstGeom>
          <a:ln w="38100">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52" name="Rectangle 51"/>
          <p:cNvSpPr/>
          <p:nvPr/>
        </p:nvSpPr>
        <p:spPr>
          <a:xfrm>
            <a:off x="0" y="-40841"/>
            <a:ext cx="12192000" cy="801873"/>
          </a:xfrm>
          <a:prstGeom prst="rect">
            <a:avLst/>
          </a:prstGeom>
          <a:solidFill>
            <a:srgbClr val="E9B3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6" name="Straight Connector 45"/>
          <p:cNvCxnSpPr/>
          <p:nvPr/>
        </p:nvCxnSpPr>
        <p:spPr>
          <a:xfrm flipV="1">
            <a:off x="1346290" y="1818635"/>
            <a:ext cx="1662" cy="235483"/>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flipV="1">
            <a:off x="4512160" y="1775709"/>
            <a:ext cx="1662" cy="235483"/>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flipV="1">
            <a:off x="2694197" y="3380296"/>
            <a:ext cx="1662" cy="235483"/>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flipV="1">
            <a:off x="1122872" y="3371793"/>
            <a:ext cx="1662" cy="235483"/>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2708368" y="4883031"/>
            <a:ext cx="1662" cy="235483"/>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V="1">
            <a:off x="1137043" y="4874528"/>
            <a:ext cx="1662" cy="235483"/>
          </a:xfrm>
          <a:prstGeom prst="line">
            <a:avLst/>
          </a:prstGeom>
          <a:ln w="3810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370003" y="93195"/>
            <a:ext cx="11451994" cy="704678"/>
          </a:xfrm>
        </p:spPr>
        <p:txBody>
          <a:bodyPr>
            <a:noAutofit/>
          </a:bodyPr>
          <a:lstStyle/>
          <a:p>
            <a:pPr algn="ctr"/>
            <a:r>
              <a:rPr lang="en-US" sz="3600" b="1" spc="150" dirty="0" smtClean="0">
                <a:latin typeface="+mn-lt"/>
                <a:cs typeface="Arial" panose="020B0604020202020204" pitchFamily="34" charset="0"/>
              </a:rPr>
              <a:t>FUNDING BREAKDOWN - EMERGENCY FUNDING</a:t>
            </a:r>
            <a:endParaRPr lang="en-US" sz="3600" spc="150" dirty="0">
              <a:latin typeface="+mn-lt"/>
              <a:cs typeface="Arial" panose="020B0604020202020204" pitchFamily="34" charset="0"/>
            </a:endParaRPr>
          </a:p>
        </p:txBody>
      </p:sp>
      <p:sp>
        <p:nvSpPr>
          <p:cNvPr id="4" name="Rounded Rectangle 3"/>
          <p:cNvSpPr/>
          <p:nvPr/>
        </p:nvSpPr>
        <p:spPr>
          <a:xfrm>
            <a:off x="328526" y="970083"/>
            <a:ext cx="5199149" cy="848552"/>
          </a:xfrm>
          <a:prstGeom prst="roundRect">
            <a:avLst/>
          </a:prstGeom>
          <a:solidFill>
            <a:schemeClr val="accent1">
              <a:lumMod val="40000"/>
              <a:lumOff val="6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3200" b="1" dirty="0" smtClean="0">
                <a:solidFill>
                  <a:schemeClr val="tx1"/>
                </a:solidFill>
              </a:rPr>
              <a:t>RURAL SECONDARY</a:t>
            </a:r>
          </a:p>
          <a:p>
            <a:pPr algn="ctr">
              <a:lnSpc>
                <a:spcPts val="1400"/>
              </a:lnSpc>
            </a:pPr>
            <a:r>
              <a:rPr lang="en-US" sz="1400" b="1" dirty="0" smtClean="0">
                <a:solidFill>
                  <a:schemeClr val="tx1"/>
                </a:solidFill>
              </a:rPr>
              <a:t>(KRS 177.320)  </a:t>
            </a:r>
            <a:r>
              <a:rPr lang="en-US" sz="1400" dirty="0" smtClean="0">
                <a:solidFill>
                  <a:schemeClr val="tx1"/>
                </a:solidFill>
              </a:rPr>
              <a:t>22.2</a:t>
            </a:r>
            <a:r>
              <a:rPr lang="en-US" sz="1400" dirty="0">
                <a:solidFill>
                  <a:schemeClr val="tx1"/>
                </a:solidFill>
              </a:rPr>
              <a:t>% (CB06</a:t>
            </a:r>
            <a:r>
              <a:rPr lang="en-US" sz="1400" dirty="0" smtClean="0">
                <a:solidFill>
                  <a:schemeClr val="tx1"/>
                </a:solidFill>
              </a:rPr>
              <a:t>) = </a:t>
            </a:r>
            <a:r>
              <a:rPr lang="en-US" sz="1400" b="1" dirty="0" smtClean="0">
                <a:solidFill>
                  <a:schemeClr val="tx1"/>
                </a:solidFill>
              </a:rPr>
              <a:t>$156,557,200</a:t>
            </a:r>
            <a:endParaRPr lang="en-US" sz="1400" b="1" dirty="0">
              <a:solidFill>
                <a:schemeClr val="tx1"/>
              </a:solidFill>
            </a:endParaRPr>
          </a:p>
        </p:txBody>
      </p:sp>
      <p:sp>
        <p:nvSpPr>
          <p:cNvPr id="5" name="Rounded Rectangle 4"/>
          <p:cNvSpPr/>
          <p:nvPr/>
        </p:nvSpPr>
        <p:spPr>
          <a:xfrm>
            <a:off x="5779719" y="969415"/>
            <a:ext cx="2979023" cy="1798614"/>
          </a:xfrm>
          <a:prstGeom prst="roundRect">
            <a:avLst/>
          </a:prstGeom>
          <a:solidFill>
            <a:schemeClr val="accent6">
              <a:lumMod val="40000"/>
              <a:lumOff val="60000"/>
            </a:schemeClr>
          </a:soli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r>
              <a:rPr lang="en-US" sz="3200" b="1" dirty="0" smtClean="0">
                <a:solidFill>
                  <a:schemeClr val="tx1"/>
                </a:solidFill>
              </a:rPr>
              <a:t>COUNTY </a:t>
            </a:r>
          </a:p>
          <a:p>
            <a:pPr algn="ctr">
              <a:lnSpc>
                <a:spcPts val="2300"/>
              </a:lnSpc>
            </a:pPr>
            <a:r>
              <a:rPr lang="en-US" sz="3200" b="1" dirty="0" smtClean="0">
                <a:solidFill>
                  <a:schemeClr val="tx1"/>
                </a:solidFill>
              </a:rPr>
              <a:t>ROAD AID</a:t>
            </a:r>
          </a:p>
          <a:p>
            <a:pPr algn="ctr"/>
            <a:r>
              <a:rPr lang="en-US" sz="1400" dirty="0" smtClean="0">
                <a:solidFill>
                  <a:schemeClr val="tx1"/>
                </a:solidFill>
              </a:rPr>
              <a:t>KRS 177.320</a:t>
            </a:r>
          </a:p>
          <a:p>
            <a:pPr algn="ctr"/>
            <a:r>
              <a:rPr lang="en-US" sz="1400" dirty="0" smtClean="0">
                <a:solidFill>
                  <a:schemeClr val="tx1"/>
                </a:solidFill>
              </a:rPr>
              <a:t> 18.3</a:t>
            </a:r>
            <a:r>
              <a:rPr lang="en-US" sz="1400" dirty="0">
                <a:solidFill>
                  <a:schemeClr val="tx1"/>
                </a:solidFill>
              </a:rPr>
              <a:t>% in Cooperative Program (CA02</a:t>
            </a:r>
            <a:r>
              <a:rPr lang="en-US" sz="1400" dirty="0" smtClean="0">
                <a:solidFill>
                  <a:schemeClr val="tx1"/>
                </a:solidFill>
              </a:rPr>
              <a:t>) </a:t>
            </a:r>
          </a:p>
          <a:p>
            <a:pPr algn="ctr"/>
            <a:r>
              <a:rPr lang="en-US" sz="1400" dirty="0" smtClean="0">
                <a:solidFill>
                  <a:schemeClr val="tx1"/>
                </a:solidFill>
              </a:rPr>
              <a:t>= </a:t>
            </a:r>
            <a:r>
              <a:rPr lang="en-US" sz="1400" b="1" dirty="0" smtClean="0">
                <a:solidFill>
                  <a:schemeClr val="tx1"/>
                </a:solidFill>
              </a:rPr>
              <a:t>$129,053,900</a:t>
            </a:r>
            <a:endParaRPr lang="en-US" sz="1400" dirty="0">
              <a:solidFill>
                <a:schemeClr val="tx1"/>
              </a:solidFill>
            </a:endParaRPr>
          </a:p>
        </p:txBody>
      </p:sp>
      <p:sp>
        <p:nvSpPr>
          <p:cNvPr id="6" name="Rounded Rectangle 5"/>
          <p:cNvSpPr/>
          <p:nvPr/>
        </p:nvSpPr>
        <p:spPr>
          <a:xfrm>
            <a:off x="9066473" y="978627"/>
            <a:ext cx="2802521" cy="1789402"/>
          </a:xfrm>
          <a:prstGeom prst="roundRect">
            <a:avLst/>
          </a:prstGeom>
          <a:solidFill>
            <a:schemeClr val="accent4">
              <a:lumMod val="40000"/>
              <a:lumOff val="60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t" anchorCtr="0" forceAA="0" compatLnSpc="1">
            <a:prstTxWarp prst="textNoShape">
              <a:avLst/>
            </a:prstTxWarp>
            <a:noAutofit/>
          </a:bodyPr>
          <a:lstStyle/>
          <a:p>
            <a:pPr algn="ctr"/>
            <a:r>
              <a:rPr lang="en-US" sz="3200" b="1" dirty="0" smtClean="0">
                <a:solidFill>
                  <a:schemeClr val="tx1"/>
                </a:solidFill>
              </a:rPr>
              <a:t>MUNICIPAL </a:t>
            </a:r>
          </a:p>
          <a:p>
            <a:pPr algn="ctr">
              <a:lnSpc>
                <a:spcPts val="2300"/>
              </a:lnSpc>
            </a:pPr>
            <a:r>
              <a:rPr lang="en-US" sz="3200" b="1" dirty="0" smtClean="0">
                <a:solidFill>
                  <a:schemeClr val="tx1"/>
                </a:solidFill>
              </a:rPr>
              <a:t>ROAD AID</a:t>
            </a:r>
          </a:p>
          <a:p>
            <a:pPr algn="ctr"/>
            <a:r>
              <a:rPr lang="en-US" sz="1400" dirty="0" smtClean="0">
                <a:solidFill>
                  <a:schemeClr val="tx1"/>
                </a:solidFill>
              </a:rPr>
              <a:t>KRS 177.36 </a:t>
            </a:r>
            <a:r>
              <a:rPr lang="en-US" sz="1400" dirty="0">
                <a:solidFill>
                  <a:schemeClr val="tx1"/>
                </a:solidFill>
              </a:rPr>
              <a:t>&amp; 177.366</a:t>
            </a:r>
          </a:p>
          <a:p>
            <a:pPr algn="ctr"/>
            <a:r>
              <a:rPr lang="en-US" sz="1400" dirty="0" smtClean="0">
                <a:solidFill>
                  <a:schemeClr val="tx1"/>
                </a:solidFill>
              </a:rPr>
              <a:t>7.7% - Cities </a:t>
            </a:r>
            <a:r>
              <a:rPr lang="en-US" sz="1400" dirty="0">
                <a:solidFill>
                  <a:schemeClr val="tx1"/>
                </a:solidFill>
              </a:rPr>
              <a:t>in Cooperative Program (CC02)</a:t>
            </a:r>
          </a:p>
          <a:p>
            <a:pPr algn="ctr"/>
            <a:r>
              <a:rPr lang="en-US" sz="1400" b="1" dirty="0" smtClean="0">
                <a:solidFill>
                  <a:schemeClr val="tx1"/>
                </a:solidFill>
              </a:rPr>
              <a:t>= $54,301,300</a:t>
            </a:r>
            <a:endParaRPr lang="en-US" sz="1400" b="1" dirty="0">
              <a:solidFill>
                <a:schemeClr val="tx1"/>
              </a:solidFill>
            </a:endParaRPr>
          </a:p>
        </p:txBody>
      </p:sp>
      <p:sp>
        <p:nvSpPr>
          <p:cNvPr id="15" name="Rounded Rectangle 14"/>
          <p:cNvSpPr/>
          <p:nvPr/>
        </p:nvSpPr>
        <p:spPr>
          <a:xfrm>
            <a:off x="9066473" y="2948783"/>
            <a:ext cx="2802520" cy="1570054"/>
          </a:xfrm>
          <a:prstGeom prst="roundRect">
            <a:avLst/>
          </a:prstGeom>
          <a:solidFill>
            <a:schemeClr val="accent4">
              <a:lumMod val="40000"/>
              <a:lumOff val="60000"/>
            </a:schemeClr>
          </a:solidFill>
          <a:ln w="38100">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2000" b="1" dirty="0" smtClean="0">
                <a:solidFill>
                  <a:schemeClr val="tx1"/>
                </a:solidFill>
              </a:rPr>
              <a:t>MUNICIPAL </a:t>
            </a:r>
          </a:p>
          <a:p>
            <a:pPr algn="ctr"/>
            <a:r>
              <a:rPr lang="en-US" sz="2000" b="1" dirty="0" smtClean="0">
                <a:solidFill>
                  <a:schemeClr val="tx1"/>
                </a:solidFill>
              </a:rPr>
              <a:t>EMERGENCY FUND</a:t>
            </a:r>
            <a:r>
              <a:rPr lang="en-US" sz="2000" dirty="0" smtClean="0">
                <a:solidFill>
                  <a:schemeClr val="tx1"/>
                </a:solidFill>
              </a:rPr>
              <a:t> </a:t>
            </a:r>
            <a:r>
              <a:rPr lang="en-US" sz="1400" dirty="0">
                <a:solidFill>
                  <a:schemeClr val="tx1"/>
                </a:solidFill>
              </a:rPr>
              <a:t>(CC03</a:t>
            </a:r>
            <a:r>
              <a:rPr lang="en-US" sz="1400" dirty="0" smtClean="0">
                <a:solidFill>
                  <a:schemeClr val="tx1"/>
                </a:solidFill>
              </a:rPr>
              <a:t>)</a:t>
            </a:r>
          </a:p>
          <a:p>
            <a:pPr algn="ctr"/>
            <a:r>
              <a:rPr lang="en-US" sz="1600" b="1" dirty="0" smtClean="0">
                <a:solidFill>
                  <a:schemeClr val="tx1"/>
                </a:solidFill>
              </a:rPr>
              <a:t>3%</a:t>
            </a:r>
            <a:endParaRPr lang="en-US" sz="1600" b="1" dirty="0">
              <a:solidFill>
                <a:schemeClr val="tx1"/>
              </a:solidFill>
            </a:endParaRPr>
          </a:p>
          <a:p>
            <a:pPr algn="ctr"/>
            <a:r>
              <a:rPr lang="en-US" sz="1400" dirty="0">
                <a:solidFill>
                  <a:schemeClr val="tx1"/>
                </a:solidFill>
              </a:rPr>
              <a:t>Funding is allotted based on need and a first come, first serve basis. </a:t>
            </a:r>
          </a:p>
          <a:p>
            <a:pPr algn="ctr"/>
            <a:r>
              <a:rPr lang="en-US" sz="1400" b="1" dirty="0" smtClean="0">
                <a:solidFill>
                  <a:schemeClr val="tx1"/>
                </a:solidFill>
              </a:rPr>
              <a:t>= $</a:t>
            </a:r>
            <a:r>
              <a:rPr lang="en-US" sz="1400" dirty="0">
                <a:solidFill>
                  <a:schemeClr val="tx1"/>
                </a:solidFill>
              </a:rPr>
              <a:t>349,605</a:t>
            </a:r>
            <a:endParaRPr lang="en-US" sz="1400" b="1" dirty="0">
              <a:solidFill>
                <a:schemeClr val="tx1"/>
              </a:solidFill>
            </a:endParaRPr>
          </a:p>
        </p:txBody>
      </p:sp>
      <p:sp>
        <p:nvSpPr>
          <p:cNvPr id="18" name="Rounded Rectangle 17"/>
          <p:cNvSpPr/>
          <p:nvPr/>
        </p:nvSpPr>
        <p:spPr>
          <a:xfrm>
            <a:off x="5834095" y="2948783"/>
            <a:ext cx="2924647" cy="1570054"/>
          </a:xfrm>
          <a:prstGeom prst="roundRect">
            <a:avLst/>
          </a:prstGeom>
          <a:solidFill>
            <a:schemeClr val="accent6">
              <a:lumMod val="40000"/>
              <a:lumOff val="60000"/>
            </a:schemeClr>
          </a:solidFill>
          <a:ln w="3810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2000" b="1" dirty="0" smtClean="0">
                <a:solidFill>
                  <a:schemeClr val="tx1"/>
                </a:solidFill>
              </a:rPr>
              <a:t>COUNTY </a:t>
            </a:r>
          </a:p>
          <a:p>
            <a:pPr algn="ctr"/>
            <a:r>
              <a:rPr lang="en-US" sz="2000" b="1" dirty="0" smtClean="0">
                <a:solidFill>
                  <a:schemeClr val="tx1"/>
                </a:solidFill>
              </a:rPr>
              <a:t>EMERGENCY FUND </a:t>
            </a:r>
            <a:r>
              <a:rPr lang="en-US" sz="1400" dirty="0" smtClean="0">
                <a:solidFill>
                  <a:schemeClr val="tx1"/>
                </a:solidFill>
              </a:rPr>
              <a:t>(</a:t>
            </a:r>
            <a:r>
              <a:rPr lang="en-US" sz="1400" dirty="0">
                <a:solidFill>
                  <a:schemeClr val="tx1"/>
                </a:solidFill>
              </a:rPr>
              <a:t>CA03) </a:t>
            </a:r>
            <a:endParaRPr lang="en-US" sz="1400" dirty="0" smtClean="0">
              <a:solidFill>
                <a:schemeClr val="tx1"/>
              </a:solidFill>
            </a:endParaRPr>
          </a:p>
          <a:p>
            <a:pPr algn="ctr"/>
            <a:r>
              <a:rPr lang="en-US" sz="1600" b="1" dirty="0" smtClean="0">
                <a:solidFill>
                  <a:schemeClr val="tx1"/>
                </a:solidFill>
              </a:rPr>
              <a:t>3</a:t>
            </a:r>
            <a:r>
              <a:rPr lang="en-US" sz="1600" b="1" dirty="0">
                <a:solidFill>
                  <a:schemeClr val="tx1"/>
                </a:solidFill>
              </a:rPr>
              <a:t>% </a:t>
            </a:r>
          </a:p>
          <a:p>
            <a:pPr algn="ctr"/>
            <a:r>
              <a:rPr lang="en-US" sz="1400" dirty="0">
                <a:solidFill>
                  <a:schemeClr val="tx1"/>
                </a:solidFill>
              </a:rPr>
              <a:t>Funding is allotted based on need and a first come, first serve basis. </a:t>
            </a:r>
          </a:p>
          <a:p>
            <a:pPr algn="ctr"/>
            <a:r>
              <a:rPr lang="en-US" sz="1400" b="1" dirty="0" smtClean="0">
                <a:solidFill>
                  <a:schemeClr val="tx1"/>
                </a:solidFill>
              </a:rPr>
              <a:t>= </a:t>
            </a:r>
            <a:r>
              <a:rPr lang="en-US" sz="1400" dirty="0" smtClean="0">
                <a:solidFill>
                  <a:schemeClr val="tx1"/>
                </a:solidFill>
              </a:rPr>
              <a:t>$</a:t>
            </a:r>
            <a:r>
              <a:rPr lang="en-US" sz="1400" dirty="0">
                <a:solidFill>
                  <a:schemeClr val="tx1"/>
                </a:solidFill>
              </a:rPr>
              <a:t>3,830,449</a:t>
            </a:r>
            <a:endParaRPr lang="en-US" sz="1400" b="1" dirty="0">
              <a:solidFill>
                <a:schemeClr val="tx1"/>
              </a:solidFill>
            </a:endParaRPr>
          </a:p>
        </p:txBody>
      </p:sp>
      <p:sp>
        <p:nvSpPr>
          <p:cNvPr id="20" name="Rounded Rectangle 19"/>
          <p:cNvSpPr/>
          <p:nvPr/>
        </p:nvSpPr>
        <p:spPr>
          <a:xfrm>
            <a:off x="328526" y="2049634"/>
            <a:ext cx="3016700" cy="1370832"/>
          </a:xfrm>
          <a:prstGeom prst="roundRect">
            <a:avLst/>
          </a:prstGeom>
          <a:solidFill>
            <a:schemeClr val="accent1">
              <a:lumMod val="40000"/>
              <a:lumOff val="6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2000" b="1" dirty="0" smtClean="0">
                <a:solidFill>
                  <a:schemeClr val="tx1"/>
                </a:solidFill>
              </a:rPr>
              <a:t>RS EMERGENCY FUND </a:t>
            </a:r>
          </a:p>
          <a:p>
            <a:pPr algn="ctr"/>
            <a:r>
              <a:rPr lang="en-US" sz="1400" dirty="0" smtClean="0">
                <a:solidFill>
                  <a:schemeClr val="tx1"/>
                </a:solidFill>
              </a:rPr>
              <a:t>(</a:t>
            </a:r>
            <a:r>
              <a:rPr lang="en-US" sz="1400" dirty="0">
                <a:solidFill>
                  <a:schemeClr val="tx1"/>
                </a:solidFill>
              </a:rPr>
              <a:t>CB01)</a:t>
            </a:r>
          </a:p>
          <a:p>
            <a:pPr algn="ctr"/>
            <a:r>
              <a:rPr lang="en-US" sz="1400" dirty="0" smtClean="0">
                <a:solidFill>
                  <a:schemeClr val="tx1"/>
                </a:solidFill>
              </a:rPr>
              <a:t>Up </a:t>
            </a:r>
            <a:r>
              <a:rPr lang="en-US" sz="1400" dirty="0">
                <a:solidFill>
                  <a:schemeClr val="tx1"/>
                </a:solidFill>
              </a:rPr>
              <a:t>to 6% </a:t>
            </a:r>
            <a:endParaRPr lang="en-US" sz="1400" dirty="0" smtClean="0">
              <a:solidFill>
                <a:schemeClr val="tx1"/>
              </a:solidFill>
            </a:endParaRPr>
          </a:p>
          <a:p>
            <a:pPr algn="ctr"/>
            <a:r>
              <a:rPr lang="en-US" sz="1400" dirty="0" smtClean="0">
                <a:solidFill>
                  <a:schemeClr val="tx1"/>
                </a:solidFill>
              </a:rPr>
              <a:t>Funding </a:t>
            </a:r>
            <a:r>
              <a:rPr lang="en-US" sz="1400" dirty="0">
                <a:solidFill>
                  <a:schemeClr val="tx1"/>
                </a:solidFill>
              </a:rPr>
              <a:t>allotment (90%)</a:t>
            </a:r>
          </a:p>
          <a:p>
            <a:pPr algn="ctr"/>
            <a:r>
              <a:rPr lang="en-US" sz="1400" dirty="0">
                <a:solidFill>
                  <a:schemeClr val="tx1"/>
                </a:solidFill>
              </a:rPr>
              <a:t>(10% set aside)</a:t>
            </a:r>
          </a:p>
        </p:txBody>
      </p:sp>
      <p:sp>
        <p:nvSpPr>
          <p:cNvPr id="22" name="Rounded Rectangle 21"/>
          <p:cNvSpPr/>
          <p:nvPr/>
        </p:nvSpPr>
        <p:spPr>
          <a:xfrm>
            <a:off x="330405" y="3558603"/>
            <a:ext cx="1588258" cy="1355195"/>
          </a:xfrm>
          <a:prstGeom prst="roundRect">
            <a:avLst/>
          </a:prstGeom>
          <a:solidFill>
            <a:schemeClr val="accent1">
              <a:lumMod val="40000"/>
              <a:lumOff val="6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600" b="1" dirty="0">
                <a:solidFill>
                  <a:schemeClr val="tx1"/>
                </a:solidFill>
              </a:rPr>
              <a:t>State Emergencies </a:t>
            </a:r>
            <a:endParaRPr lang="en-US" sz="1600" b="1" dirty="0" smtClean="0">
              <a:solidFill>
                <a:schemeClr val="tx1"/>
              </a:solidFill>
            </a:endParaRPr>
          </a:p>
          <a:p>
            <a:pPr algn="ctr"/>
            <a:r>
              <a:rPr lang="en-US" sz="1600" dirty="0" smtClean="0">
                <a:solidFill>
                  <a:schemeClr val="tx1"/>
                </a:solidFill>
              </a:rPr>
              <a:t>on </a:t>
            </a:r>
            <a:r>
              <a:rPr lang="en-US" sz="1600" dirty="0">
                <a:solidFill>
                  <a:schemeClr val="tx1"/>
                </a:solidFill>
              </a:rPr>
              <a:t>Rural Secondary Roads</a:t>
            </a:r>
          </a:p>
          <a:p>
            <a:pPr algn="ctr"/>
            <a:r>
              <a:rPr lang="en-US" sz="1600" dirty="0">
                <a:solidFill>
                  <a:schemeClr val="tx1"/>
                </a:solidFill>
              </a:rPr>
              <a:t>( ½ of 6%)</a:t>
            </a:r>
          </a:p>
        </p:txBody>
      </p:sp>
      <p:sp>
        <p:nvSpPr>
          <p:cNvPr id="25" name="Rounded Rectangle 24"/>
          <p:cNvSpPr/>
          <p:nvPr/>
        </p:nvSpPr>
        <p:spPr>
          <a:xfrm>
            <a:off x="2044829" y="3587366"/>
            <a:ext cx="1300398" cy="1293567"/>
          </a:xfrm>
          <a:prstGeom prst="roundRect">
            <a:avLst/>
          </a:prstGeom>
          <a:solidFill>
            <a:schemeClr val="accent1">
              <a:lumMod val="40000"/>
              <a:lumOff val="60000"/>
            </a:schemeClr>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b="1" dirty="0" smtClean="0">
                <a:solidFill>
                  <a:schemeClr val="tx1"/>
                </a:solidFill>
              </a:rPr>
              <a:t>80/20 </a:t>
            </a:r>
          </a:p>
          <a:p>
            <a:pPr algn="ctr"/>
            <a:r>
              <a:rPr lang="en-US" b="1" dirty="0" smtClean="0">
                <a:solidFill>
                  <a:schemeClr val="tx1"/>
                </a:solidFill>
              </a:rPr>
              <a:t>BRIDGE PROGRAM</a:t>
            </a:r>
          </a:p>
          <a:p>
            <a:pPr algn="ctr"/>
            <a:r>
              <a:rPr lang="en-US" sz="1600" dirty="0" smtClean="0">
                <a:solidFill>
                  <a:schemeClr val="tx1"/>
                </a:solidFill>
              </a:rPr>
              <a:t>(½ </a:t>
            </a:r>
            <a:r>
              <a:rPr lang="en-US" sz="1600" dirty="0">
                <a:solidFill>
                  <a:schemeClr val="tx1"/>
                </a:solidFill>
              </a:rPr>
              <a:t>of 6%)</a:t>
            </a:r>
          </a:p>
        </p:txBody>
      </p:sp>
      <p:sp>
        <p:nvSpPr>
          <p:cNvPr id="28" name="Rounded Rectangle 27"/>
          <p:cNvSpPr/>
          <p:nvPr/>
        </p:nvSpPr>
        <p:spPr>
          <a:xfrm>
            <a:off x="2469706" y="5025210"/>
            <a:ext cx="2512670" cy="1500322"/>
          </a:xfrm>
          <a:prstGeom prst="roundRect">
            <a:avLst/>
          </a:prstGeom>
          <a:solidFill>
            <a:schemeClr val="accent1">
              <a:lumMod val="20000"/>
              <a:lumOff val="80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b="1" dirty="0" smtClean="0">
                <a:solidFill>
                  <a:schemeClr val="tx1"/>
                </a:solidFill>
              </a:rPr>
              <a:t>COUNTIES </a:t>
            </a:r>
            <a:endParaRPr lang="en-US" b="1" dirty="0">
              <a:solidFill>
                <a:schemeClr val="tx1"/>
              </a:solidFill>
            </a:endParaRPr>
          </a:p>
          <a:p>
            <a:pPr algn="ctr"/>
            <a:r>
              <a:rPr lang="en-US" sz="1200" dirty="0">
                <a:solidFill>
                  <a:schemeClr val="tx1"/>
                </a:solidFill>
              </a:rPr>
              <a:t>80/20 Bridge recommendations sent to the ORSR.  Request is reviewed for available funding, and eligibility.  A need assessment concurrence from the District is obtained.</a:t>
            </a:r>
          </a:p>
        </p:txBody>
      </p:sp>
      <p:sp>
        <p:nvSpPr>
          <p:cNvPr id="29" name="Rounded Rectangle 28"/>
          <p:cNvSpPr/>
          <p:nvPr/>
        </p:nvSpPr>
        <p:spPr>
          <a:xfrm>
            <a:off x="304447" y="5047834"/>
            <a:ext cx="1938522" cy="1506362"/>
          </a:xfrm>
          <a:prstGeom prst="roundRect">
            <a:avLst/>
          </a:prstGeom>
          <a:solidFill>
            <a:schemeClr val="accent1">
              <a:lumMod val="20000"/>
              <a:lumOff val="80000"/>
            </a:schemeClr>
          </a:solidFill>
          <a:ln w="381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b="1" dirty="0">
                <a:solidFill>
                  <a:schemeClr val="tx1"/>
                </a:solidFill>
              </a:rPr>
              <a:t>District Offices </a:t>
            </a:r>
          </a:p>
          <a:p>
            <a:pPr algn="ctr"/>
            <a:r>
              <a:rPr lang="en-US" sz="1200" dirty="0">
                <a:solidFill>
                  <a:schemeClr val="tx1"/>
                </a:solidFill>
              </a:rPr>
              <a:t>Emergency requests are submitted to the Office of Rural and Secondary Roads (ORSR). Currently processing on an as needed basis.</a:t>
            </a:r>
          </a:p>
        </p:txBody>
      </p:sp>
      <p:sp>
        <p:nvSpPr>
          <p:cNvPr id="33" name="Rounded Rectangle 32"/>
          <p:cNvSpPr/>
          <p:nvPr/>
        </p:nvSpPr>
        <p:spPr>
          <a:xfrm>
            <a:off x="5834095" y="4699591"/>
            <a:ext cx="2924647" cy="1151799"/>
          </a:xfrm>
          <a:prstGeom prst="roundRect">
            <a:avLst/>
          </a:prstGeom>
          <a:solidFill>
            <a:schemeClr val="accent6">
              <a:lumMod val="20000"/>
              <a:lumOff val="80000"/>
            </a:schemeClr>
          </a:solidFill>
          <a:ln w="3810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b="1" dirty="0" smtClean="0">
                <a:solidFill>
                  <a:schemeClr val="tx1"/>
                </a:solidFill>
              </a:rPr>
              <a:t>COUNTIES</a:t>
            </a:r>
          </a:p>
          <a:p>
            <a:pPr algn="ctr"/>
            <a:r>
              <a:rPr lang="en-US" sz="1200" dirty="0" smtClean="0">
                <a:solidFill>
                  <a:schemeClr val="tx1"/>
                </a:solidFill>
              </a:rPr>
              <a:t>Submit </a:t>
            </a:r>
            <a:r>
              <a:rPr lang="en-US" sz="1200" dirty="0">
                <a:solidFill>
                  <a:schemeClr val="tx1"/>
                </a:solidFill>
              </a:rPr>
              <a:t>a County Emergency Request Form.  The ORSR reviews for eligibility and determines available funding. Submits for approval. </a:t>
            </a:r>
          </a:p>
        </p:txBody>
      </p:sp>
      <p:sp>
        <p:nvSpPr>
          <p:cNvPr id="36" name="Rounded Rectangle 35"/>
          <p:cNvSpPr/>
          <p:nvPr/>
        </p:nvSpPr>
        <p:spPr>
          <a:xfrm>
            <a:off x="9066473" y="4699591"/>
            <a:ext cx="2802520" cy="1151799"/>
          </a:xfrm>
          <a:prstGeom prst="roundRect">
            <a:avLst/>
          </a:prstGeom>
          <a:solidFill>
            <a:schemeClr val="accent4">
              <a:lumMod val="40000"/>
              <a:lumOff val="60000"/>
            </a:schemeClr>
          </a:solid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b="1" dirty="0" smtClean="0">
                <a:solidFill>
                  <a:schemeClr val="tx1"/>
                </a:solidFill>
              </a:rPr>
              <a:t>CITIES</a:t>
            </a:r>
          </a:p>
          <a:p>
            <a:pPr algn="ctr"/>
            <a:r>
              <a:rPr lang="en-US" sz="1200" dirty="0" smtClean="0">
                <a:solidFill>
                  <a:schemeClr val="tx1"/>
                </a:solidFill>
              </a:rPr>
              <a:t>Submit </a:t>
            </a:r>
            <a:r>
              <a:rPr lang="en-US" sz="1200" dirty="0">
                <a:solidFill>
                  <a:schemeClr val="tx1"/>
                </a:solidFill>
              </a:rPr>
              <a:t>a Municipal Emergency Request Form.  The ORSR reviews for eligibility and determines available funding. Submits for approval. </a:t>
            </a:r>
          </a:p>
        </p:txBody>
      </p:sp>
      <p:sp>
        <p:nvSpPr>
          <p:cNvPr id="30" name="Rounded Rectangle 29"/>
          <p:cNvSpPr/>
          <p:nvPr/>
        </p:nvSpPr>
        <p:spPr>
          <a:xfrm>
            <a:off x="5834095" y="6032144"/>
            <a:ext cx="6034898" cy="646386"/>
          </a:xfrm>
          <a:prstGeom prst="roundRect">
            <a:avLst/>
          </a:prstGeom>
          <a:solidFill>
            <a:srgbClr val="FFFFCC"/>
          </a:solidFill>
          <a:ln/>
        </p:spPr>
        <p:style>
          <a:lnRef idx="2">
            <a:schemeClr val="accent2"/>
          </a:lnRef>
          <a:fillRef idx="1">
            <a:schemeClr val="lt1"/>
          </a:fillRef>
          <a:effectRef idx="0">
            <a:schemeClr val="accent2"/>
          </a:effectRef>
          <a:fontRef idx="minor">
            <a:schemeClr val="dk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r>
              <a:rPr lang="en-US" sz="1400" b="1" i="1" dirty="0">
                <a:solidFill>
                  <a:schemeClr val="tx1"/>
                </a:solidFill>
              </a:rPr>
              <a:t>* All programs are subject to receive additional funding due to carry forward amounts from year to year.</a:t>
            </a:r>
          </a:p>
        </p:txBody>
      </p:sp>
      <p:grpSp>
        <p:nvGrpSpPr>
          <p:cNvPr id="11" name="Group 10"/>
          <p:cNvGrpSpPr/>
          <p:nvPr/>
        </p:nvGrpSpPr>
        <p:grpSpPr>
          <a:xfrm>
            <a:off x="3471391" y="2011192"/>
            <a:ext cx="2056284" cy="1843477"/>
            <a:chOff x="3471391" y="2011192"/>
            <a:chExt cx="2056284" cy="1843477"/>
          </a:xfrm>
        </p:grpSpPr>
        <p:sp>
          <p:nvSpPr>
            <p:cNvPr id="9" name="Oval 8"/>
            <p:cNvSpPr/>
            <p:nvPr/>
          </p:nvSpPr>
          <p:spPr>
            <a:xfrm>
              <a:off x="3471392" y="2011192"/>
              <a:ext cx="2056283" cy="1843477"/>
            </a:xfrm>
            <a:prstGeom prst="ellipse">
              <a:avLst/>
            </a:prstGeom>
            <a:solidFill>
              <a:srgbClr val="BDD7EE"/>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schemeClr val="tx1"/>
                </a:solidFill>
              </a:endParaRPr>
            </a:p>
          </p:txBody>
        </p:sp>
        <p:sp>
          <p:nvSpPr>
            <p:cNvPr id="10" name="TextBox 9"/>
            <p:cNvSpPr txBox="1"/>
            <p:nvPr/>
          </p:nvSpPr>
          <p:spPr>
            <a:xfrm>
              <a:off x="3471391" y="2309960"/>
              <a:ext cx="2025132" cy="1538883"/>
            </a:xfrm>
            <a:prstGeom prst="rect">
              <a:avLst/>
            </a:prstGeom>
            <a:noFill/>
          </p:spPr>
          <p:txBody>
            <a:bodyPr wrap="square" rtlCol="0">
              <a:spAutoFit/>
            </a:bodyPr>
            <a:lstStyle/>
            <a:p>
              <a:pPr algn="ctr"/>
              <a:r>
                <a:rPr lang="en-US" sz="2000" b="1" dirty="0"/>
                <a:t>INITIAL DISTRIBUTION </a:t>
              </a:r>
            </a:p>
            <a:p>
              <a:pPr algn="ctr"/>
              <a:r>
                <a:rPr lang="en-US" dirty="0"/>
                <a:t>(breakdown on next page)</a:t>
              </a:r>
            </a:p>
            <a:p>
              <a:endParaRPr lang="en-US" dirty="0"/>
            </a:p>
          </p:txBody>
        </p:sp>
      </p:grpSp>
    </p:spTree>
    <p:extLst>
      <p:ext uri="{BB962C8B-B14F-4D97-AF65-F5344CB8AC3E}">
        <p14:creationId xmlns:p14="http://schemas.microsoft.com/office/powerpoint/2010/main" val="37330094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Straight Connector 55"/>
          <p:cNvCxnSpPr/>
          <p:nvPr/>
        </p:nvCxnSpPr>
        <p:spPr>
          <a:xfrm>
            <a:off x="3659505" y="1086323"/>
            <a:ext cx="0" cy="1931668"/>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53" name="Straight Connector 52"/>
          <p:cNvCxnSpPr>
            <a:endCxn id="18" idx="2"/>
          </p:cNvCxnSpPr>
          <p:nvPr/>
        </p:nvCxnSpPr>
        <p:spPr>
          <a:xfrm>
            <a:off x="1403985" y="1303161"/>
            <a:ext cx="14431" cy="4296281"/>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6463665" y="1021883"/>
            <a:ext cx="0" cy="5633251"/>
          </a:xfrm>
          <a:prstGeom prst="line">
            <a:avLst/>
          </a:prstGeom>
          <a:ln w="76200"/>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10029825" y="1001691"/>
            <a:ext cx="0" cy="5633251"/>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0" y="-40841"/>
            <a:ext cx="12192000" cy="801873"/>
          </a:xfrm>
          <a:prstGeom prst="rect">
            <a:avLst/>
          </a:prstGeom>
          <a:solidFill>
            <a:srgbClr val="E9B3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txBox="1">
            <a:spLocks/>
          </p:cNvSpPr>
          <p:nvPr/>
        </p:nvSpPr>
        <p:spPr>
          <a:xfrm>
            <a:off x="413296" y="118539"/>
            <a:ext cx="11246657" cy="468271"/>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200" b="1" dirty="0">
                <a:latin typeface="+mn-lt"/>
              </a:rPr>
              <a:t>RURAL SECONDARY FUNDING BREAKDOWN</a:t>
            </a:r>
          </a:p>
        </p:txBody>
      </p:sp>
      <p:sp>
        <p:nvSpPr>
          <p:cNvPr id="5" name="TextBox 4"/>
          <p:cNvSpPr txBox="1"/>
          <p:nvPr/>
        </p:nvSpPr>
        <p:spPr>
          <a:xfrm>
            <a:off x="1919075" y="460931"/>
            <a:ext cx="8353368" cy="307777"/>
          </a:xfrm>
          <a:prstGeom prst="rect">
            <a:avLst/>
          </a:prstGeom>
          <a:noFill/>
          <a:ln>
            <a:noFill/>
          </a:ln>
        </p:spPr>
        <p:txBody>
          <a:bodyPr wrap="square" rtlCol="0">
            <a:spAutoFit/>
          </a:bodyPr>
          <a:lstStyle/>
          <a:p>
            <a:pPr algn="ctr"/>
            <a:r>
              <a:rPr lang="en-US" sz="1400" b="1" dirty="0">
                <a:solidFill>
                  <a:schemeClr val="bg1"/>
                </a:solidFill>
              </a:rPr>
              <a:t>FUNDING DERIVED FROM THE RS INITIAL DISTRIBUTION (CB06)</a:t>
            </a:r>
          </a:p>
        </p:txBody>
      </p:sp>
      <p:sp>
        <p:nvSpPr>
          <p:cNvPr id="6" name="TextBox 5"/>
          <p:cNvSpPr txBox="1"/>
          <p:nvPr/>
        </p:nvSpPr>
        <p:spPr>
          <a:xfrm>
            <a:off x="413297" y="862115"/>
            <a:ext cx="2119626" cy="1015663"/>
          </a:xfrm>
          <a:prstGeom prst="rect">
            <a:avLst/>
          </a:prstGeom>
          <a:solidFill>
            <a:schemeClr val="accent1">
              <a:lumMod val="60000"/>
              <a:lumOff val="40000"/>
            </a:schemeClr>
          </a:solidFill>
          <a:ln>
            <a:solidFill>
              <a:schemeClr val="tx1"/>
            </a:solidFill>
          </a:ln>
        </p:spPr>
        <p:txBody>
          <a:bodyPr wrap="square" rtlCol="0">
            <a:spAutoFit/>
          </a:bodyPr>
          <a:lstStyle/>
          <a:p>
            <a:pPr algn="ctr"/>
            <a:r>
              <a:rPr lang="en-US" b="1" dirty="0"/>
              <a:t>MAINTENANCE </a:t>
            </a:r>
            <a:endParaRPr lang="en-US" b="1" dirty="0" smtClean="0"/>
          </a:p>
          <a:p>
            <a:pPr algn="ctr"/>
            <a:r>
              <a:rPr lang="en-US" b="1" dirty="0" smtClean="0"/>
              <a:t>&amp; </a:t>
            </a:r>
            <a:r>
              <a:rPr lang="en-US" b="1" dirty="0"/>
              <a:t>TRAFFIC</a:t>
            </a:r>
          </a:p>
          <a:p>
            <a:pPr algn="ctr"/>
            <a:r>
              <a:rPr lang="en-US" sz="1200" dirty="0"/>
              <a:t>On Rural Secondary Roads</a:t>
            </a:r>
          </a:p>
          <a:p>
            <a:pPr algn="ctr"/>
            <a:r>
              <a:rPr lang="en-US" sz="1200" b="1" dirty="0" smtClean="0"/>
              <a:t>$57,699,700</a:t>
            </a:r>
            <a:endParaRPr lang="en-US" sz="1200" b="1" dirty="0"/>
          </a:p>
        </p:txBody>
      </p:sp>
      <p:sp>
        <p:nvSpPr>
          <p:cNvPr id="10" name="Rounded Rectangle 9"/>
          <p:cNvSpPr/>
          <p:nvPr/>
        </p:nvSpPr>
        <p:spPr>
          <a:xfrm>
            <a:off x="413297" y="2048932"/>
            <a:ext cx="2010239" cy="1063519"/>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District Offices</a:t>
            </a:r>
          </a:p>
          <a:p>
            <a:pPr algn="ctr"/>
            <a:r>
              <a:rPr lang="en-US" sz="1200" dirty="0">
                <a:solidFill>
                  <a:schemeClr val="tx1"/>
                </a:solidFill>
              </a:rPr>
              <a:t>Responsible for addressing maintenance needs in each county on the Rural Secondary Roads. </a:t>
            </a:r>
          </a:p>
        </p:txBody>
      </p:sp>
      <p:sp>
        <p:nvSpPr>
          <p:cNvPr id="12" name="Rounded Rectangle 11"/>
          <p:cNvSpPr/>
          <p:nvPr/>
        </p:nvSpPr>
        <p:spPr>
          <a:xfrm>
            <a:off x="413297" y="3283182"/>
            <a:ext cx="2010239" cy="743337"/>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Maintenance derived from schedules and work as needed.</a:t>
            </a:r>
          </a:p>
        </p:txBody>
      </p:sp>
      <p:sp>
        <p:nvSpPr>
          <p:cNvPr id="14" name="TextBox 13"/>
          <p:cNvSpPr txBox="1"/>
          <p:nvPr/>
        </p:nvSpPr>
        <p:spPr>
          <a:xfrm>
            <a:off x="2728738" y="862115"/>
            <a:ext cx="1938527" cy="1174681"/>
          </a:xfrm>
          <a:prstGeom prst="rect">
            <a:avLst/>
          </a:prstGeom>
          <a:solidFill>
            <a:schemeClr val="accent1">
              <a:lumMod val="60000"/>
              <a:lumOff val="40000"/>
            </a:schemeClr>
          </a:solidFill>
          <a:ln>
            <a:solidFill>
              <a:schemeClr val="tx1"/>
            </a:solidFill>
          </a:ln>
        </p:spPr>
        <p:txBody>
          <a:bodyPr wrap="square" rtlCol="0">
            <a:spAutoFit/>
          </a:bodyPr>
          <a:lstStyle/>
          <a:p>
            <a:pPr algn="ctr"/>
            <a:r>
              <a:rPr lang="en-US" b="1" dirty="0" smtClean="0"/>
              <a:t>COUNTY</a:t>
            </a:r>
          </a:p>
          <a:p>
            <a:pPr algn="ctr">
              <a:lnSpc>
                <a:spcPts val="1700"/>
              </a:lnSpc>
            </a:pPr>
            <a:r>
              <a:rPr lang="en-US" b="1" dirty="0" smtClean="0"/>
              <a:t>JUDGE </a:t>
            </a:r>
          </a:p>
          <a:p>
            <a:pPr algn="ctr">
              <a:lnSpc>
                <a:spcPts val="1700"/>
              </a:lnSpc>
            </a:pPr>
            <a:r>
              <a:rPr lang="en-US" b="1" dirty="0" smtClean="0"/>
              <a:t>EXECUTIVE </a:t>
            </a:r>
            <a:endParaRPr lang="en-US" b="1" dirty="0"/>
          </a:p>
          <a:p>
            <a:pPr algn="ctr"/>
            <a:r>
              <a:rPr lang="en-US" sz="1200" dirty="0"/>
              <a:t>Stipend</a:t>
            </a:r>
          </a:p>
          <a:p>
            <a:pPr algn="ctr"/>
            <a:r>
              <a:rPr lang="en-US" sz="1200" b="1" dirty="0" smtClean="0"/>
              <a:t>= $307,448</a:t>
            </a:r>
            <a:endParaRPr lang="en-US" sz="1200" b="1" dirty="0"/>
          </a:p>
        </p:txBody>
      </p:sp>
      <p:sp>
        <p:nvSpPr>
          <p:cNvPr id="16" name="Rounded Rectangle 15"/>
          <p:cNvSpPr/>
          <p:nvPr/>
        </p:nvSpPr>
        <p:spPr>
          <a:xfrm>
            <a:off x="2754176" y="2298895"/>
            <a:ext cx="1913089" cy="932577"/>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a:t>
            </a:r>
            <a:r>
              <a:rPr lang="en-US" sz="1200" dirty="0" smtClean="0">
                <a:solidFill>
                  <a:schemeClr val="tx1"/>
                </a:solidFill>
              </a:rPr>
              <a:t>2,584</a:t>
            </a:r>
          </a:p>
          <a:p>
            <a:pPr algn="ctr"/>
            <a:r>
              <a:rPr lang="en-US" sz="1200" dirty="0" smtClean="0">
                <a:solidFill>
                  <a:schemeClr val="tx1"/>
                </a:solidFill>
              </a:rPr>
              <a:t>Yearly </a:t>
            </a:r>
            <a:r>
              <a:rPr lang="en-US" sz="1200" dirty="0">
                <a:solidFill>
                  <a:schemeClr val="tx1"/>
                </a:solidFill>
              </a:rPr>
              <a:t>stipend to each judge. (Excludes Jefferson CJE)</a:t>
            </a:r>
          </a:p>
        </p:txBody>
      </p:sp>
      <p:sp>
        <p:nvSpPr>
          <p:cNvPr id="18" name="Rounded Rectangle 17"/>
          <p:cNvSpPr/>
          <p:nvPr/>
        </p:nvSpPr>
        <p:spPr>
          <a:xfrm>
            <a:off x="413296" y="4264386"/>
            <a:ext cx="2010239" cy="1335056"/>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Percentage of funding derived from yearly data in the Operating Management System (OMS) and District input.</a:t>
            </a:r>
          </a:p>
        </p:txBody>
      </p:sp>
      <p:sp>
        <p:nvSpPr>
          <p:cNvPr id="19" name="TextBox 18"/>
          <p:cNvSpPr txBox="1"/>
          <p:nvPr/>
        </p:nvSpPr>
        <p:spPr>
          <a:xfrm>
            <a:off x="4937027" y="862115"/>
            <a:ext cx="3044099" cy="956672"/>
          </a:xfrm>
          <a:prstGeom prst="rect">
            <a:avLst/>
          </a:prstGeom>
          <a:solidFill>
            <a:schemeClr val="accent1">
              <a:lumMod val="60000"/>
              <a:lumOff val="40000"/>
            </a:schemeClr>
          </a:solidFill>
          <a:ln>
            <a:solidFill>
              <a:schemeClr val="tx1"/>
            </a:solidFill>
          </a:ln>
        </p:spPr>
        <p:txBody>
          <a:bodyPr wrap="square" rtlCol="0" anchor="ctr">
            <a:spAutoFit/>
          </a:bodyPr>
          <a:lstStyle/>
          <a:p>
            <a:pPr algn="ctr"/>
            <a:r>
              <a:rPr lang="en-US" b="1" dirty="0" smtClean="0"/>
              <a:t>RURAL SECONDARY</a:t>
            </a:r>
          </a:p>
          <a:p>
            <a:pPr algn="ctr">
              <a:lnSpc>
                <a:spcPts val="1700"/>
              </a:lnSpc>
            </a:pPr>
            <a:r>
              <a:rPr lang="en-US" b="1" dirty="0" smtClean="0"/>
              <a:t>LETTINGS</a:t>
            </a:r>
            <a:endParaRPr lang="en-US" b="1" dirty="0"/>
          </a:p>
          <a:p>
            <a:pPr algn="ctr"/>
            <a:r>
              <a:rPr lang="en-US" sz="1200" dirty="0"/>
              <a:t>RS Road Projects – County</a:t>
            </a:r>
          </a:p>
          <a:p>
            <a:pPr algn="ctr"/>
            <a:r>
              <a:rPr lang="en-US" sz="1200" b="1" dirty="0" smtClean="0"/>
              <a:t>= $75,470,115</a:t>
            </a:r>
            <a:endParaRPr lang="en-US" sz="1200" b="1" dirty="0"/>
          </a:p>
        </p:txBody>
      </p:sp>
      <p:sp>
        <p:nvSpPr>
          <p:cNvPr id="22" name="Rounded Rectangle 21"/>
          <p:cNvSpPr/>
          <p:nvPr/>
        </p:nvSpPr>
        <p:spPr>
          <a:xfrm>
            <a:off x="4906919" y="1955590"/>
            <a:ext cx="3051416" cy="917514"/>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rPr>
              <a:t>District Offices</a:t>
            </a:r>
          </a:p>
          <a:p>
            <a:pPr algn="ctr"/>
            <a:r>
              <a:rPr lang="en-US" sz="1200" dirty="0">
                <a:solidFill>
                  <a:schemeClr val="tx1"/>
                </a:solidFill>
              </a:rPr>
              <a:t>Meet with each County Judge Executive to propose the RS roads in their county the State would like to resurface that year.</a:t>
            </a:r>
          </a:p>
        </p:txBody>
      </p:sp>
      <p:sp>
        <p:nvSpPr>
          <p:cNvPr id="24" name="Rounded Rectangle 23"/>
          <p:cNvSpPr/>
          <p:nvPr/>
        </p:nvSpPr>
        <p:spPr>
          <a:xfrm>
            <a:off x="4925152" y="3017991"/>
            <a:ext cx="3055974" cy="679294"/>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Roads are based on data, RS road schedule for resurfacing and need assessment. </a:t>
            </a:r>
          </a:p>
        </p:txBody>
      </p:sp>
      <p:sp>
        <p:nvSpPr>
          <p:cNvPr id="26" name="Rounded Rectangle 25"/>
          <p:cNvSpPr/>
          <p:nvPr/>
        </p:nvSpPr>
        <p:spPr>
          <a:xfrm>
            <a:off x="4925150" y="3824150"/>
            <a:ext cx="3055975" cy="587640"/>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Roads are presented before the Fiscal Court and approved or denied.</a:t>
            </a:r>
          </a:p>
        </p:txBody>
      </p:sp>
      <p:sp>
        <p:nvSpPr>
          <p:cNvPr id="28" name="Rounded Rectangle 27"/>
          <p:cNvSpPr/>
          <p:nvPr/>
        </p:nvSpPr>
        <p:spPr>
          <a:xfrm>
            <a:off x="4923460" y="4518538"/>
            <a:ext cx="3057665" cy="523741"/>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Once approved, projects are submitted to the ORSR.</a:t>
            </a:r>
          </a:p>
        </p:txBody>
      </p:sp>
      <p:sp>
        <p:nvSpPr>
          <p:cNvPr id="30" name="Rounded Rectangle 29"/>
          <p:cNvSpPr/>
          <p:nvPr/>
        </p:nvSpPr>
        <p:spPr>
          <a:xfrm>
            <a:off x="4923459" y="5153275"/>
            <a:ext cx="3057665" cy="71231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Projects then go through the KYTC RS Letting at the beginning of each fiscal year.</a:t>
            </a:r>
          </a:p>
        </p:txBody>
      </p:sp>
      <p:sp>
        <p:nvSpPr>
          <p:cNvPr id="32" name="Rounded Rectangle 31"/>
          <p:cNvSpPr/>
          <p:nvPr/>
        </p:nvSpPr>
        <p:spPr>
          <a:xfrm>
            <a:off x="4925151" y="6033736"/>
            <a:ext cx="3055973" cy="664729"/>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Funding derived from the Initial Dist. Plus any carryforward, less the M&amp;T allotment, CJ/E stipend and Flex Funds.</a:t>
            </a:r>
          </a:p>
        </p:txBody>
      </p:sp>
      <p:sp>
        <p:nvSpPr>
          <p:cNvPr id="33" name="TextBox 32"/>
          <p:cNvSpPr txBox="1"/>
          <p:nvPr/>
        </p:nvSpPr>
        <p:spPr>
          <a:xfrm>
            <a:off x="8205229" y="862115"/>
            <a:ext cx="3597198" cy="695062"/>
          </a:xfrm>
          <a:prstGeom prst="rect">
            <a:avLst/>
          </a:prstGeom>
          <a:solidFill>
            <a:schemeClr val="accent1">
              <a:lumMod val="60000"/>
              <a:lumOff val="40000"/>
            </a:schemeClr>
          </a:solidFill>
          <a:ln>
            <a:solidFill>
              <a:schemeClr val="tx1"/>
            </a:solidFill>
          </a:ln>
        </p:spPr>
        <p:txBody>
          <a:bodyPr wrap="square" rtlCol="0">
            <a:spAutoFit/>
          </a:bodyPr>
          <a:lstStyle/>
          <a:p>
            <a:pPr algn="ctr"/>
            <a:r>
              <a:rPr lang="en-US" b="1" dirty="0"/>
              <a:t>FLEX FUNDS</a:t>
            </a:r>
          </a:p>
          <a:p>
            <a:pPr algn="ctr">
              <a:lnSpc>
                <a:spcPts val="1100"/>
              </a:lnSpc>
            </a:pPr>
            <a:r>
              <a:rPr lang="en-US" sz="1200" dirty="0"/>
              <a:t>Resurfacing on county roads</a:t>
            </a:r>
          </a:p>
          <a:p>
            <a:pPr algn="ctr"/>
            <a:r>
              <a:rPr lang="en-US" sz="1200" b="1" dirty="0" smtClean="0"/>
              <a:t>= $27,308,611*</a:t>
            </a:r>
            <a:endParaRPr lang="en-US" sz="1200" b="1" dirty="0"/>
          </a:p>
        </p:txBody>
      </p:sp>
      <p:sp>
        <p:nvSpPr>
          <p:cNvPr id="34" name="Rounded Rectangle 33"/>
          <p:cNvSpPr/>
          <p:nvPr/>
        </p:nvSpPr>
        <p:spPr>
          <a:xfrm>
            <a:off x="8119191" y="808073"/>
            <a:ext cx="470050" cy="576375"/>
          </a:xfrm>
          <a:prstGeom prst="roundRect">
            <a:avLst/>
          </a:prstGeom>
          <a:solidFill>
            <a:srgbClr val="BDD7EE"/>
          </a:solid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4000" dirty="0">
                <a:solidFill>
                  <a:schemeClr val="bg1"/>
                </a:solidFill>
              </a:rPr>
              <a:t>4</a:t>
            </a:r>
          </a:p>
        </p:txBody>
      </p:sp>
      <p:sp>
        <p:nvSpPr>
          <p:cNvPr id="36" name="Rounded Rectangle 35"/>
          <p:cNvSpPr/>
          <p:nvPr/>
        </p:nvSpPr>
        <p:spPr>
          <a:xfrm>
            <a:off x="8188113" y="1720416"/>
            <a:ext cx="3597199" cy="808401"/>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KYTC DIVISION OF MAINTENANCE</a:t>
            </a:r>
          </a:p>
          <a:p>
            <a:pPr algn="ctr"/>
            <a:r>
              <a:rPr lang="en-US" sz="1150" dirty="0" smtClean="0">
                <a:solidFill>
                  <a:schemeClr val="tx1"/>
                </a:solidFill>
              </a:rPr>
              <a:t>Operations </a:t>
            </a:r>
            <a:r>
              <a:rPr lang="en-US" sz="1150" dirty="0">
                <a:solidFill>
                  <a:schemeClr val="tx1"/>
                </a:solidFill>
              </a:rPr>
              <a:t>and Pavement Management conducts a level of service (LOS) ranking on Rural Secondary roads.</a:t>
            </a:r>
          </a:p>
        </p:txBody>
      </p:sp>
      <p:grpSp>
        <p:nvGrpSpPr>
          <p:cNvPr id="31" name="Group 30"/>
          <p:cNvGrpSpPr/>
          <p:nvPr/>
        </p:nvGrpSpPr>
        <p:grpSpPr>
          <a:xfrm>
            <a:off x="8224683" y="2612602"/>
            <a:ext cx="3597198" cy="1320985"/>
            <a:chOff x="8224683" y="2675232"/>
            <a:chExt cx="3597198" cy="1320985"/>
          </a:xfrm>
        </p:grpSpPr>
        <p:sp>
          <p:nvSpPr>
            <p:cNvPr id="38" name="Rounded Rectangle 37"/>
            <p:cNvSpPr/>
            <p:nvPr/>
          </p:nvSpPr>
          <p:spPr>
            <a:xfrm>
              <a:off x="8224683" y="2675232"/>
              <a:ext cx="3597198" cy="1320985"/>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dirty="0">
                <a:solidFill>
                  <a:schemeClr val="tx1"/>
                </a:solidFill>
              </a:endParaRPr>
            </a:p>
            <a:p>
              <a:pPr algn="ctr"/>
              <a:endParaRPr lang="en-US" sz="1200" b="1" dirty="0">
                <a:solidFill>
                  <a:schemeClr val="tx1"/>
                </a:solidFill>
              </a:endParaRPr>
            </a:p>
            <a:p>
              <a:pPr algn="ctr"/>
              <a:r>
                <a:rPr lang="en-US" b="1" dirty="0" smtClean="0">
                  <a:solidFill>
                    <a:schemeClr val="tx1"/>
                  </a:solidFill>
                </a:rPr>
                <a:t>LOS RANKING CRITERIA INCLUDES:</a:t>
              </a:r>
              <a:endParaRPr lang="en-US" b="1"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endParaRPr lang="en-US" sz="1200" dirty="0">
                <a:solidFill>
                  <a:schemeClr val="tx1"/>
                </a:solidFill>
              </a:endParaRPr>
            </a:p>
            <a:p>
              <a:pPr algn="ctr"/>
              <a:r>
                <a:rPr lang="en-US" sz="1200" dirty="0">
                  <a:solidFill>
                    <a:schemeClr val="tx1"/>
                  </a:solidFill>
                </a:rPr>
                <a:t> </a:t>
              </a:r>
            </a:p>
            <a:p>
              <a:pPr algn="ctr"/>
              <a:endParaRPr lang="en-US" sz="1200" dirty="0">
                <a:solidFill>
                  <a:schemeClr val="tx1"/>
                </a:solidFill>
              </a:endParaRPr>
            </a:p>
          </p:txBody>
        </p:sp>
        <p:pic>
          <p:nvPicPr>
            <p:cNvPr id="39" name="Picture 38"/>
            <p:cNvPicPr>
              <a:picLocks noChangeAspect="1"/>
            </p:cNvPicPr>
            <p:nvPr/>
          </p:nvPicPr>
          <p:blipFill>
            <a:blip r:embed="rId3"/>
            <a:stretch>
              <a:fillRect/>
            </a:stretch>
          </p:blipFill>
          <p:spPr>
            <a:xfrm>
              <a:off x="8694605" y="3051395"/>
              <a:ext cx="2630878" cy="864183"/>
            </a:xfrm>
            <a:prstGeom prst="rect">
              <a:avLst/>
            </a:prstGeom>
            <a:ln>
              <a:noFill/>
            </a:ln>
          </p:spPr>
        </p:pic>
      </p:grpSp>
      <p:sp>
        <p:nvSpPr>
          <p:cNvPr id="63" name="Rounded Rectangle 62"/>
          <p:cNvSpPr/>
          <p:nvPr/>
        </p:nvSpPr>
        <p:spPr>
          <a:xfrm>
            <a:off x="8205229" y="5331719"/>
            <a:ext cx="3570748" cy="610512"/>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Grade / Percentage equal amount taken from the initial distribution set aside for county ‘Flex Fund’ allocation. </a:t>
            </a:r>
          </a:p>
        </p:txBody>
      </p:sp>
      <p:sp>
        <p:nvSpPr>
          <p:cNvPr id="66" name="Rounded Rectangle 65"/>
          <p:cNvSpPr/>
          <p:nvPr/>
        </p:nvSpPr>
        <p:spPr>
          <a:xfrm>
            <a:off x="8205229" y="6045793"/>
            <a:ext cx="3570748" cy="639253"/>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tx1"/>
                </a:solidFill>
              </a:rPr>
              <a:t>Each County applies for use of their Flex Funds on a yearly basis. County discretion on which county roads they submit.</a:t>
            </a:r>
          </a:p>
        </p:txBody>
      </p:sp>
      <p:sp>
        <p:nvSpPr>
          <p:cNvPr id="2" name="TextBox 1"/>
          <p:cNvSpPr txBox="1"/>
          <p:nvPr/>
        </p:nvSpPr>
        <p:spPr>
          <a:xfrm>
            <a:off x="413298" y="6353423"/>
            <a:ext cx="2576625" cy="276999"/>
          </a:xfrm>
          <a:prstGeom prst="rect">
            <a:avLst/>
          </a:prstGeom>
          <a:noFill/>
        </p:spPr>
        <p:txBody>
          <a:bodyPr wrap="square" rtlCol="0">
            <a:spAutoFit/>
          </a:bodyPr>
          <a:lstStyle/>
          <a:p>
            <a:r>
              <a:rPr lang="en-US" sz="1200" dirty="0"/>
              <a:t>*includes carry forward amount</a:t>
            </a:r>
          </a:p>
        </p:txBody>
      </p:sp>
      <p:grpSp>
        <p:nvGrpSpPr>
          <p:cNvPr id="7" name="Group 6"/>
          <p:cNvGrpSpPr/>
          <p:nvPr/>
        </p:nvGrpSpPr>
        <p:grpSpPr>
          <a:xfrm>
            <a:off x="8205229" y="4020255"/>
            <a:ext cx="3570749" cy="1224894"/>
            <a:chOff x="8205229" y="4082885"/>
            <a:chExt cx="3570749" cy="1224894"/>
          </a:xfrm>
        </p:grpSpPr>
        <p:sp>
          <p:nvSpPr>
            <p:cNvPr id="41" name="Rounded Rectangle 40"/>
            <p:cNvSpPr/>
            <p:nvPr/>
          </p:nvSpPr>
          <p:spPr>
            <a:xfrm>
              <a:off x="8205229" y="4082885"/>
              <a:ext cx="3570749" cy="1224894"/>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smtClean="0">
                  <a:solidFill>
                    <a:schemeClr val="tx1"/>
                  </a:solidFill>
                </a:rPr>
                <a:t>RS LOS RANKING TIERS</a:t>
              </a:r>
              <a:endParaRPr lang="en-US" sz="1200" b="1" dirty="0">
                <a:solidFill>
                  <a:schemeClr val="tx1"/>
                </a:solidFill>
              </a:endParaRPr>
            </a:p>
            <a:p>
              <a:pPr algn="ctr"/>
              <a:endParaRPr lang="en-US" sz="1200" b="1" dirty="0" smtClean="0">
                <a:solidFill>
                  <a:schemeClr val="tx1"/>
                </a:solidFill>
              </a:endParaRPr>
            </a:p>
            <a:p>
              <a:pPr algn="ctr"/>
              <a:endParaRPr lang="en-US" sz="1200" b="1" dirty="0">
                <a:solidFill>
                  <a:schemeClr val="tx1"/>
                </a:solidFill>
              </a:endParaRPr>
            </a:p>
            <a:p>
              <a:pPr algn="ctr"/>
              <a:r>
                <a:rPr lang="en-US" sz="1200" dirty="0" smtClean="0">
                  <a:solidFill>
                    <a:schemeClr val="tx1"/>
                  </a:solidFill>
                </a:rPr>
                <a:t>The </a:t>
              </a:r>
              <a:r>
                <a:rPr lang="en-US" sz="1200" dirty="0">
                  <a:solidFill>
                    <a:schemeClr val="tx1"/>
                  </a:solidFill>
                </a:rPr>
                <a:t>better the condition of the RS roads, the higher the % of funds the county will receive. </a:t>
              </a:r>
            </a:p>
          </p:txBody>
        </p:sp>
        <p:sp>
          <p:nvSpPr>
            <p:cNvPr id="3" name="Rectangle 2"/>
            <p:cNvSpPr/>
            <p:nvPr/>
          </p:nvSpPr>
          <p:spPr>
            <a:xfrm>
              <a:off x="8313473" y="4383487"/>
              <a:ext cx="3346480" cy="523220"/>
            </a:xfrm>
            <a:prstGeom prst="rect">
              <a:avLst/>
            </a:prstGeom>
            <a:ln>
              <a:noFill/>
            </a:ln>
          </p:spPr>
          <p:txBody>
            <a:bodyPr wrap="square" numCol="2">
              <a:spAutoFit/>
            </a:bodyPr>
            <a:lstStyle/>
            <a:p>
              <a:pPr marL="128588" indent="-128588" algn="ctr">
                <a:buFont typeface="Arial" panose="020B0604020202020204" pitchFamily="34" charset="0"/>
                <a:buChar char="•"/>
              </a:pPr>
              <a:r>
                <a:rPr lang="en-US" sz="1400" b="1" dirty="0"/>
                <a:t>GRADE A = 25%</a:t>
              </a:r>
            </a:p>
            <a:p>
              <a:pPr marL="128588" indent="-128588" algn="ctr">
                <a:buFont typeface="Arial" panose="020B0604020202020204" pitchFamily="34" charset="0"/>
                <a:buChar char="•"/>
              </a:pPr>
              <a:r>
                <a:rPr lang="en-US" sz="1400" b="1" dirty="0"/>
                <a:t>GRADE B = 20%</a:t>
              </a:r>
            </a:p>
            <a:p>
              <a:pPr marL="128588" indent="-128588" algn="ctr">
                <a:buFont typeface="Arial" panose="020B0604020202020204" pitchFamily="34" charset="0"/>
                <a:buChar char="•"/>
              </a:pPr>
              <a:r>
                <a:rPr lang="en-US" sz="1400" b="1" dirty="0"/>
                <a:t>GRADE C = 15%</a:t>
              </a:r>
            </a:p>
            <a:p>
              <a:pPr marL="128588" indent="-128588" algn="ctr">
                <a:buFont typeface="Arial" panose="020B0604020202020204" pitchFamily="34" charset="0"/>
                <a:buChar char="•"/>
              </a:pPr>
              <a:r>
                <a:rPr lang="en-US" sz="1400" b="1" dirty="0"/>
                <a:t>GRADE D = 10% </a:t>
              </a:r>
            </a:p>
          </p:txBody>
        </p:sp>
      </p:grpSp>
      <p:sp>
        <p:nvSpPr>
          <p:cNvPr id="50" name="Rounded Rectangle 49"/>
          <p:cNvSpPr/>
          <p:nvPr/>
        </p:nvSpPr>
        <p:spPr>
          <a:xfrm>
            <a:off x="4798962" y="1155945"/>
            <a:ext cx="455752" cy="576375"/>
          </a:xfrm>
          <a:prstGeom prst="roundRect">
            <a:avLst/>
          </a:prstGeom>
          <a:solidFill>
            <a:srgbClr val="BDD7EE"/>
          </a:solid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4000" dirty="0" smtClean="0">
                <a:solidFill>
                  <a:schemeClr val="bg1"/>
                </a:solidFill>
              </a:rPr>
              <a:t>3</a:t>
            </a:r>
            <a:endParaRPr lang="en-US" sz="4000" dirty="0">
              <a:solidFill>
                <a:schemeClr val="bg1"/>
              </a:solidFill>
            </a:endParaRPr>
          </a:p>
        </p:txBody>
      </p:sp>
      <p:sp>
        <p:nvSpPr>
          <p:cNvPr id="51" name="Rounded Rectangle 50"/>
          <p:cNvSpPr/>
          <p:nvPr/>
        </p:nvSpPr>
        <p:spPr>
          <a:xfrm>
            <a:off x="2636038" y="808073"/>
            <a:ext cx="404552" cy="576375"/>
          </a:xfrm>
          <a:prstGeom prst="roundRect">
            <a:avLst/>
          </a:prstGeom>
          <a:solidFill>
            <a:srgbClr val="BDD7EE"/>
          </a:solid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4000" dirty="0" smtClean="0">
                <a:solidFill>
                  <a:schemeClr val="bg1"/>
                </a:solidFill>
              </a:rPr>
              <a:t>2</a:t>
            </a:r>
            <a:endParaRPr lang="en-US" sz="4000" dirty="0">
              <a:solidFill>
                <a:schemeClr val="bg1"/>
              </a:solidFill>
            </a:endParaRPr>
          </a:p>
        </p:txBody>
      </p:sp>
      <p:sp>
        <p:nvSpPr>
          <p:cNvPr id="52" name="Rounded Rectangle 51"/>
          <p:cNvSpPr/>
          <p:nvPr/>
        </p:nvSpPr>
        <p:spPr>
          <a:xfrm>
            <a:off x="190046" y="1162369"/>
            <a:ext cx="432243" cy="576375"/>
          </a:xfrm>
          <a:prstGeom prst="roundRect">
            <a:avLst/>
          </a:prstGeom>
          <a:solidFill>
            <a:srgbClr val="BDD7EE"/>
          </a:solidFill>
          <a:ln w="9525" cap="flat" cmpd="sng" algn="ctr">
            <a:solidFill>
              <a:schemeClr val="accent1"/>
            </a:solidFill>
            <a:prstDash val="solid"/>
            <a:round/>
            <a:headEnd type="none" w="med" len="med"/>
            <a:tailEnd type="none" w="med" len="med"/>
          </a:ln>
        </p:spPr>
        <p:style>
          <a:lnRef idx="0">
            <a:scrgbClr r="0" g="0" b="0"/>
          </a:lnRef>
          <a:fillRef idx="0">
            <a:scrgbClr r="0" g="0" b="0"/>
          </a:fillRef>
          <a:effectRef idx="0">
            <a:scrgbClr r="0" g="0" b="0"/>
          </a:effectRef>
          <a:fontRef idx="minor">
            <a:schemeClr val="accen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r>
              <a:rPr lang="en-US" sz="4000" dirty="0" smtClean="0">
                <a:solidFill>
                  <a:schemeClr val="bg1"/>
                </a:solidFill>
              </a:rPr>
              <a:t>1</a:t>
            </a:r>
            <a:endParaRPr lang="en-US" sz="4000" dirty="0">
              <a:solidFill>
                <a:schemeClr val="bg1"/>
              </a:solidFill>
            </a:endParaRPr>
          </a:p>
        </p:txBody>
      </p:sp>
    </p:spTree>
    <p:extLst>
      <p:ext uri="{BB962C8B-B14F-4D97-AF65-F5344CB8AC3E}">
        <p14:creationId xmlns:p14="http://schemas.microsoft.com/office/powerpoint/2010/main" val="1963753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00648" y="2453702"/>
            <a:ext cx="9067301" cy="2143011"/>
          </a:xfrm>
        </p:spPr>
        <p:txBody>
          <a:bodyPr>
            <a:normAutofit/>
          </a:bodyPr>
          <a:lstStyle/>
          <a:p>
            <a:pPr algn="ctr"/>
            <a:r>
              <a:rPr lang="en-US" b="1" dirty="0" smtClean="0">
                <a:latin typeface="+mn-lt"/>
              </a:rPr>
              <a:t>RS COOPERATIVE PROGRAM</a:t>
            </a:r>
            <a:endParaRPr lang="en-US" b="1" dirty="0">
              <a:latin typeface="+mn-lt"/>
            </a:endParaRPr>
          </a:p>
        </p:txBody>
      </p:sp>
    </p:spTree>
    <p:extLst>
      <p:ext uri="{BB962C8B-B14F-4D97-AF65-F5344CB8AC3E}">
        <p14:creationId xmlns:p14="http://schemas.microsoft.com/office/powerpoint/2010/main" val="21448843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32509"/>
            <a:ext cx="8758382" cy="886691"/>
          </a:xfrm>
        </p:spPr>
        <p:txBody>
          <a:bodyPr>
            <a:normAutofit fontScale="90000"/>
          </a:bodyPr>
          <a:lstStyle/>
          <a:p>
            <a:r>
              <a:rPr lang="en-US" b="1" dirty="0" smtClean="0">
                <a:latin typeface="+mn-lt"/>
              </a:rPr>
              <a:t>COUNTY AND MUNICIPAL ROAD AID PROGRAM</a:t>
            </a:r>
            <a:endParaRPr lang="en-US" b="1" dirty="0">
              <a:latin typeface="+mn-lt"/>
            </a:endParaRPr>
          </a:p>
        </p:txBody>
      </p:sp>
      <p:sp>
        <p:nvSpPr>
          <p:cNvPr id="3" name="Content Placeholder 2"/>
          <p:cNvSpPr>
            <a:spLocks noGrp="1"/>
          </p:cNvSpPr>
          <p:nvPr>
            <p:ph idx="1"/>
          </p:nvPr>
        </p:nvSpPr>
        <p:spPr>
          <a:xfrm>
            <a:off x="838200" y="1977113"/>
            <a:ext cx="7299961" cy="4648199"/>
          </a:xfrm>
        </p:spPr>
        <p:txBody>
          <a:bodyPr>
            <a:noAutofit/>
          </a:bodyPr>
          <a:lstStyle/>
          <a:p>
            <a:pPr marL="0" indent="0">
              <a:buNone/>
            </a:pPr>
            <a:r>
              <a:rPr lang="en-US" sz="2400" dirty="0" smtClean="0"/>
              <a:t>Road Aid funds are allocated annually for construction and maintenance of your roads. </a:t>
            </a:r>
          </a:p>
          <a:p>
            <a:pPr marL="0" indent="0">
              <a:buNone/>
            </a:pPr>
            <a:r>
              <a:rPr lang="en-US" b="1" i="1" dirty="0" smtClean="0"/>
              <a:t>There are two ways to receive Road Aid funds:</a:t>
            </a:r>
          </a:p>
          <a:p>
            <a:pPr marL="342900" indent="-342900">
              <a:buAutoNum type="arabicParenR"/>
            </a:pPr>
            <a:r>
              <a:rPr lang="en-US" sz="2400" dirty="0"/>
              <a:t>Monthly through the Kentucky Department for Local Government (DLG), </a:t>
            </a:r>
            <a:r>
              <a:rPr lang="en-US" sz="2400" dirty="0" smtClean="0"/>
              <a:t>OR</a:t>
            </a:r>
          </a:p>
          <a:p>
            <a:pPr marL="342900" indent="-342900">
              <a:buAutoNum type="arabicParenR"/>
            </a:pPr>
            <a:r>
              <a:rPr lang="en-US" sz="2400" dirty="0"/>
              <a:t>Join the ORSR Cooperative </a:t>
            </a:r>
            <a:r>
              <a:rPr lang="en-US" sz="2400" dirty="0" smtClean="0"/>
              <a:t>Program –  </a:t>
            </a:r>
            <a:r>
              <a:rPr lang="en-US" sz="2400" b="1" i="1" dirty="0" smtClean="0"/>
              <a:t>Distribution will be on 60-30-10 schedule</a:t>
            </a:r>
          </a:p>
          <a:p>
            <a:pPr marL="0" indent="0">
              <a:buNone/>
            </a:pPr>
            <a:r>
              <a:rPr lang="en-US" sz="2400" dirty="0" smtClean="0"/>
              <a:t>***Agreements have been sent out and must be returned before September 1, 2021.</a:t>
            </a:r>
            <a:endParaRPr lang="en-US" sz="2400" dirty="0"/>
          </a:p>
          <a:p>
            <a:pPr marL="0" indent="0">
              <a:buNone/>
            </a:pPr>
            <a:r>
              <a:rPr lang="en-US" sz="2400" b="1" dirty="0" smtClean="0"/>
              <a:t>IF YOU JOIN THE ORSR COOPERATIVE PROGRAM YOU WILL BE ELIGIBLE FOR EMERGENCY FUNDING</a:t>
            </a:r>
            <a:endParaRPr lang="en-US" sz="2400" b="1" u="sng"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34471">
            <a:off x="8117265" y="1757291"/>
            <a:ext cx="4325678" cy="2193279"/>
          </a:xfrm>
          <a:prstGeom prst="rect">
            <a:avLst/>
          </a:prstGeom>
        </p:spPr>
      </p:pic>
    </p:spTree>
    <p:extLst>
      <p:ext uri="{BB962C8B-B14F-4D97-AF65-F5344CB8AC3E}">
        <p14:creationId xmlns:p14="http://schemas.microsoft.com/office/powerpoint/2010/main" val="93523425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960942" y="2463502"/>
            <a:ext cx="10515600" cy="1234605"/>
          </a:xfrm>
        </p:spPr>
        <p:txBody>
          <a:bodyPr/>
          <a:lstStyle/>
          <a:p>
            <a:pPr algn="ctr"/>
            <a:r>
              <a:rPr lang="en-US" b="1" dirty="0" smtClean="0">
                <a:latin typeface="+mn-lt"/>
              </a:rPr>
              <a:t>The Flex Fund</a:t>
            </a:r>
            <a:endParaRPr lang="en-US" b="1" dirty="0">
              <a:latin typeface="+mn-lt"/>
            </a:endParaRPr>
          </a:p>
        </p:txBody>
      </p:sp>
      <p:sp>
        <p:nvSpPr>
          <p:cNvPr id="3" name="Text Placeholder 2"/>
          <p:cNvSpPr>
            <a:spLocks noGrp="1"/>
          </p:cNvSpPr>
          <p:nvPr>
            <p:ph type="body" idx="1"/>
          </p:nvPr>
        </p:nvSpPr>
        <p:spPr>
          <a:xfrm>
            <a:off x="831850" y="4198776"/>
            <a:ext cx="10515600" cy="886408"/>
          </a:xfrm>
        </p:spPr>
        <p:txBody>
          <a:bodyPr/>
          <a:lstStyle/>
          <a:p>
            <a:pPr algn="ctr"/>
            <a:r>
              <a:rPr lang="en-US" dirty="0" smtClean="0">
                <a:solidFill>
                  <a:schemeClr val="tx1"/>
                </a:solidFill>
              </a:rPr>
              <a:t>Funds allocated to counties for resurfacing</a:t>
            </a:r>
            <a:endParaRPr lang="en-US" dirty="0">
              <a:solidFill>
                <a:schemeClr val="tx1"/>
              </a:solidFill>
            </a:endParaRPr>
          </a:p>
        </p:txBody>
      </p:sp>
    </p:spTree>
    <p:extLst>
      <p:ext uri="{BB962C8B-B14F-4D97-AF65-F5344CB8AC3E}">
        <p14:creationId xmlns:p14="http://schemas.microsoft.com/office/powerpoint/2010/main" val="200396687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32509"/>
            <a:ext cx="8758382" cy="886691"/>
          </a:xfrm>
        </p:spPr>
        <p:txBody>
          <a:bodyPr>
            <a:normAutofit fontScale="90000"/>
          </a:bodyPr>
          <a:lstStyle/>
          <a:p>
            <a:r>
              <a:rPr lang="en-US" sz="5300" b="1" dirty="0" smtClean="0">
                <a:latin typeface="+mn-lt"/>
              </a:rPr>
              <a:t>The Flex Fund </a:t>
            </a:r>
            <a:r>
              <a:rPr lang="en-US" b="1" dirty="0" smtClean="0">
                <a:latin typeface="+mn-lt"/>
              </a:rPr>
              <a:t/>
            </a:r>
            <a:br>
              <a:rPr lang="en-US" b="1" dirty="0" smtClean="0">
                <a:latin typeface="+mn-lt"/>
              </a:rPr>
            </a:br>
            <a:r>
              <a:rPr lang="en-US" sz="4000" b="1" dirty="0" smtClean="0">
                <a:latin typeface="+mn-lt"/>
              </a:rPr>
              <a:t>FY21 Projection</a:t>
            </a:r>
            <a:r>
              <a:rPr lang="en-US" sz="4000" b="1" dirty="0">
                <a:latin typeface="+mn-lt"/>
              </a:rPr>
              <a:t>: </a:t>
            </a:r>
            <a:r>
              <a:rPr lang="en-US" sz="4000" b="1" dirty="0" smtClean="0">
                <a:latin typeface="+mn-lt"/>
              </a:rPr>
              <a:t>$</a:t>
            </a:r>
            <a:r>
              <a:rPr lang="en-US" sz="4000" b="1" dirty="0" smtClean="0">
                <a:latin typeface="+mn-lt"/>
              </a:rPr>
              <a:t>27,308,611*</a:t>
            </a:r>
            <a:endParaRPr lang="en-US" b="1" dirty="0">
              <a:latin typeface="+mn-lt"/>
            </a:endParaRPr>
          </a:p>
        </p:txBody>
      </p:sp>
      <p:sp>
        <p:nvSpPr>
          <p:cNvPr id="3" name="Content Placeholder 2"/>
          <p:cNvSpPr>
            <a:spLocks noGrp="1"/>
          </p:cNvSpPr>
          <p:nvPr>
            <p:ph idx="1"/>
          </p:nvPr>
        </p:nvSpPr>
        <p:spPr>
          <a:xfrm>
            <a:off x="139849" y="1538344"/>
            <a:ext cx="11865685" cy="5228216"/>
          </a:xfrm>
        </p:spPr>
        <p:txBody>
          <a:bodyPr>
            <a:normAutofit lnSpcReduction="10000"/>
          </a:bodyPr>
          <a:lstStyle/>
          <a:p>
            <a:pPr marL="0" indent="0">
              <a:buNone/>
            </a:pPr>
            <a:r>
              <a:rPr lang="en-US" sz="2400" b="1" dirty="0" smtClean="0"/>
              <a:t>What are Flex Funds? </a:t>
            </a:r>
          </a:p>
          <a:p>
            <a:r>
              <a:rPr lang="en-US" sz="1800" dirty="0" smtClean="0"/>
              <a:t>These are funds set aside from the Rural Secondary (22.2%) apportionment to help counties in their resurfacing needs.</a:t>
            </a:r>
          </a:p>
          <a:p>
            <a:r>
              <a:rPr lang="en-US" sz="1800" dirty="0"/>
              <a:t>These funds are to be solely used for repairs and resurfacing the existing asphalt surface. </a:t>
            </a:r>
            <a:endParaRPr lang="en-US" sz="1800" dirty="0" smtClean="0"/>
          </a:p>
          <a:p>
            <a:r>
              <a:rPr lang="en-US" sz="1800" dirty="0" smtClean="0"/>
              <a:t>With over 40,000 county road miles we recognize the need for assistance! </a:t>
            </a:r>
          </a:p>
          <a:p>
            <a:r>
              <a:rPr lang="en-US" sz="1800" dirty="0" smtClean="0"/>
              <a:t>This </a:t>
            </a:r>
            <a:r>
              <a:rPr lang="en-US" sz="1800" dirty="0"/>
              <a:t>program is not governed by a KRS and therefore, is at the state’s discretion. </a:t>
            </a:r>
            <a:r>
              <a:rPr lang="en-US" sz="1800" dirty="0" smtClean="0"/>
              <a:t> You are encouraged to apply annually!</a:t>
            </a:r>
          </a:p>
          <a:p>
            <a:endParaRPr lang="en-US" sz="1800" dirty="0"/>
          </a:p>
          <a:p>
            <a:endParaRPr lang="en-US" sz="1800" dirty="0" smtClean="0"/>
          </a:p>
          <a:p>
            <a:endParaRPr lang="en-US" sz="1800" dirty="0" smtClean="0"/>
          </a:p>
          <a:p>
            <a:pPr marL="0" indent="0">
              <a:buNone/>
            </a:pPr>
            <a:endParaRPr lang="en-US" sz="1800" dirty="0"/>
          </a:p>
          <a:p>
            <a:pPr marL="0" indent="0">
              <a:buNone/>
            </a:pPr>
            <a:endParaRPr lang="en-US" sz="1800" dirty="0" smtClean="0"/>
          </a:p>
          <a:p>
            <a:pPr marL="0" indent="0">
              <a:buNone/>
            </a:pPr>
            <a:endParaRPr lang="en-US" sz="1800" dirty="0" smtClean="0"/>
          </a:p>
          <a:p>
            <a:pPr marL="0" indent="0">
              <a:buNone/>
            </a:pPr>
            <a:endParaRPr lang="en-US" sz="900" dirty="0"/>
          </a:p>
          <a:p>
            <a:pPr marL="0" indent="0" algn="ctr">
              <a:buNone/>
            </a:pPr>
            <a:endParaRPr lang="en-US" sz="1800" dirty="0" smtClean="0"/>
          </a:p>
          <a:p>
            <a:pPr marL="0" indent="0" algn="ctr">
              <a:buNone/>
            </a:pPr>
            <a:r>
              <a:rPr lang="en-US" sz="2200" b="1" dirty="0" smtClean="0"/>
              <a:t>At the beginning of the year, District personnel will communicate </a:t>
            </a:r>
            <a:r>
              <a:rPr lang="en-US" sz="2200" b="1" dirty="0"/>
              <a:t>with each </a:t>
            </a:r>
            <a:r>
              <a:rPr lang="en-US" sz="2200" b="1" dirty="0" smtClean="0"/>
              <a:t>county as to the amount of Flex Funds the county will be allocated for the upcoming fiscal year</a:t>
            </a:r>
          </a:p>
          <a:p>
            <a:pPr marL="0" indent="0" algn="ctr">
              <a:buNone/>
            </a:pPr>
            <a:endParaRPr lang="en-US" sz="1800" dirty="0"/>
          </a:p>
        </p:txBody>
      </p:sp>
      <p:pic>
        <p:nvPicPr>
          <p:cNvPr id="5" name="Picture 4"/>
          <p:cNvPicPr>
            <a:picLocks noChangeAspect="1"/>
          </p:cNvPicPr>
          <p:nvPr/>
        </p:nvPicPr>
        <p:blipFill>
          <a:blip r:embed="rId4"/>
          <a:stretch>
            <a:fillRect/>
          </a:stretch>
        </p:blipFill>
        <p:spPr>
          <a:xfrm>
            <a:off x="3750832" y="3426350"/>
            <a:ext cx="4643718" cy="2456532"/>
          </a:xfrm>
          <a:prstGeom prst="rect">
            <a:avLst/>
          </a:prstGeom>
        </p:spPr>
      </p:pic>
    </p:spTree>
    <p:extLst>
      <p:ext uri="{BB962C8B-B14F-4D97-AF65-F5344CB8AC3E}">
        <p14:creationId xmlns:p14="http://schemas.microsoft.com/office/powerpoint/2010/main" val="164098519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32509"/>
            <a:ext cx="8758382" cy="886691"/>
          </a:xfrm>
        </p:spPr>
        <p:txBody>
          <a:bodyPr/>
          <a:lstStyle/>
          <a:p>
            <a:r>
              <a:rPr lang="en-US" b="1" dirty="0" smtClean="0">
                <a:latin typeface="+mn-lt"/>
              </a:rPr>
              <a:t>Flex Fund Process</a:t>
            </a:r>
            <a:endParaRPr lang="en-US" b="1" dirty="0">
              <a:latin typeface="+mn-lt"/>
            </a:endParaRPr>
          </a:p>
        </p:txBody>
      </p:sp>
      <p:sp>
        <p:nvSpPr>
          <p:cNvPr id="3" name="Content Placeholder 2"/>
          <p:cNvSpPr>
            <a:spLocks noGrp="1"/>
          </p:cNvSpPr>
          <p:nvPr>
            <p:ph idx="1"/>
          </p:nvPr>
        </p:nvSpPr>
        <p:spPr>
          <a:xfrm>
            <a:off x="838200" y="1825624"/>
            <a:ext cx="10515600" cy="4831653"/>
          </a:xfrm>
        </p:spPr>
        <p:txBody>
          <a:bodyPr>
            <a:normAutofit/>
          </a:bodyPr>
          <a:lstStyle/>
          <a:p>
            <a:pPr marL="0" indent="0">
              <a:buNone/>
            </a:pPr>
            <a:r>
              <a:rPr lang="en-US" sz="2000" b="1" u="sng" dirty="0"/>
              <a:t>Application Guidelines:</a:t>
            </a:r>
          </a:p>
          <a:p>
            <a:r>
              <a:rPr lang="en-US" sz="2000" dirty="0"/>
              <a:t>County must complete and submit  their Flex Fund recommendation list to ORSR in Frankfort</a:t>
            </a:r>
          </a:p>
          <a:p>
            <a:pPr lvl="1"/>
            <a:r>
              <a:rPr lang="en-US" sz="2000" dirty="0"/>
              <a:t> Completed Flex Recommendation form (TC 20-34). Available on our website in our Forms </a:t>
            </a:r>
            <a:r>
              <a:rPr lang="en-US" sz="2000" dirty="0" smtClean="0"/>
              <a:t>Library: </a:t>
            </a:r>
            <a:r>
              <a:rPr lang="en-US" sz="1800" dirty="0" smtClean="0">
                <a:solidFill>
                  <a:srgbClr val="0070C0"/>
                </a:solidFill>
              </a:rPr>
              <a:t>https</a:t>
            </a:r>
            <a:r>
              <a:rPr lang="en-US" sz="1800" dirty="0">
                <a:solidFill>
                  <a:srgbClr val="0070C0"/>
                </a:solidFill>
              </a:rPr>
              <a:t>://transportation.ky.gov/Organizational-Resources/Pages/Forms-Library-(TC-20).aspx</a:t>
            </a:r>
          </a:p>
          <a:p>
            <a:pPr lvl="1"/>
            <a:r>
              <a:rPr lang="en-US" sz="2000" dirty="0"/>
              <a:t> Mile point locator map: </a:t>
            </a:r>
            <a:r>
              <a:rPr lang="en-US" sz="2000" dirty="0">
                <a:solidFill>
                  <a:srgbClr val="0070C0"/>
                </a:solidFill>
              </a:rPr>
              <a:t>http://maps.kytc.ky.gov/photolog/?config=RASR</a:t>
            </a:r>
          </a:p>
          <a:p>
            <a:r>
              <a:rPr lang="en-US" sz="2000" dirty="0"/>
              <a:t>ORSR will conduct a quick review of the Flex recommendation list and an approved list  is forwarded to the District Office (D.O.) for further evaluation</a:t>
            </a:r>
          </a:p>
          <a:p>
            <a:r>
              <a:rPr lang="en-US" sz="2000" dirty="0"/>
              <a:t>D.O. personnel performs field review of recommendations to gather information to verify need:</a:t>
            </a:r>
          </a:p>
          <a:p>
            <a:pPr lvl="1"/>
            <a:r>
              <a:rPr lang="en-US" sz="2000" dirty="0"/>
              <a:t> Condition of Pavement</a:t>
            </a:r>
          </a:p>
          <a:p>
            <a:pPr lvl="1"/>
            <a:r>
              <a:rPr lang="en-US" sz="2000" dirty="0"/>
              <a:t> Length</a:t>
            </a:r>
          </a:p>
          <a:p>
            <a:pPr lvl="1"/>
            <a:r>
              <a:rPr lang="en-US" sz="2000" dirty="0"/>
              <a:t> Width</a:t>
            </a:r>
          </a:p>
          <a:p>
            <a:pPr lvl="1"/>
            <a:r>
              <a:rPr lang="en-US" sz="2000" dirty="0"/>
              <a:t> Number of homes and businesses served</a:t>
            </a:r>
          </a:p>
          <a:p>
            <a:endParaRPr lang="en-US" dirty="0"/>
          </a:p>
        </p:txBody>
      </p:sp>
    </p:spTree>
    <p:extLst>
      <p:ext uri="{BB962C8B-B14F-4D97-AF65-F5344CB8AC3E}">
        <p14:creationId xmlns:p14="http://schemas.microsoft.com/office/powerpoint/2010/main" val="17567377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32509"/>
            <a:ext cx="8758382" cy="886691"/>
          </a:xfrm>
        </p:spPr>
        <p:txBody>
          <a:bodyPr/>
          <a:lstStyle/>
          <a:p>
            <a:r>
              <a:rPr lang="en-US" b="1" dirty="0" smtClean="0">
                <a:latin typeface="+mn-lt"/>
              </a:rPr>
              <a:t>Adopting County Roads</a:t>
            </a:r>
            <a:endParaRPr lang="en-US" b="1" dirty="0">
              <a:latin typeface="+mn-lt"/>
            </a:endParaRPr>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b="6467"/>
          <a:stretch/>
        </p:blipFill>
        <p:spPr>
          <a:xfrm>
            <a:off x="3293200" y="2777535"/>
            <a:ext cx="8780466" cy="4080465"/>
          </a:xfrm>
          <a:prstGeom prst="rect">
            <a:avLst/>
          </a:prstGeom>
        </p:spPr>
      </p:pic>
      <p:sp>
        <p:nvSpPr>
          <p:cNvPr id="3" name="Content Placeholder 2"/>
          <p:cNvSpPr>
            <a:spLocks noGrp="1"/>
          </p:cNvSpPr>
          <p:nvPr>
            <p:ph idx="1"/>
          </p:nvPr>
        </p:nvSpPr>
        <p:spPr>
          <a:xfrm>
            <a:off x="106679" y="1535168"/>
            <a:ext cx="7972313" cy="5076489"/>
          </a:xfrm>
        </p:spPr>
        <p:txBody>
          <a:bodyPr>
            <a:normAutofit/>
          </a:bodyPr>
          <a:lstStyle/>
          <a:p>
            <a:pPr marL="457200" lvl="1" indent="0">
              <a:buNone/>
            </a:pPr>
            <a:r>
              <a:rPr lang="en-US" b="1" dirty="0" smtClean="0"/>
              <a:t>How to get credit for the road miles</a:t>
            </a:r>
          </a:p>
          <a:p>
            <a:pPr lvl="2"/>
            <a:r>
              <a:rPr lang="en-US" sz="2400" dirty="0" smtClean="0"/>
              <a:t>Contact and work </a:t>
            </a:r>
            <a:r>
              <a:rPr lang="en-US" sz="2400" smtClean="0"/>
              <a:t>with </a:t>
            </a:r>
            <a:r>
              <a:rPr lang="en-US" sz="2400" smtClean="0"/>
              <a:t>your local </a:t>
            </a:r>
            <a:r>
              <a:rPr lang="en-US" sz="2400" dirty="0" smtClean="0"/>
              <a:t>Area Development District (ADD)</a:t>
            </a:r>
          </a:p>
          <a:p>
            <a:pPr lvl="2"/>
            <a:r>
              <a:rPr lang="en-US" sz="2400" dirty="0" smtClean="0"/>
              <a:t>They in turn work with our Division of Planning to register the roads</a:t>
            </a:r>
          </a:p>
          <a:p>
            <a:pPr lvl="2"/>
            <a:r>
              <a:rPr lang="en-US" sz="2400" dirty="0" smtClean="0"/>
              <a:t>If you are using our mapping system and cannot </a:t>
            </a:r>
          </a:p>
          <a:p>
            <a:pPr marL="914400" lvl="2" indent="0">
              <a:buNone/>
            </a:pPr>
            <a:r>
              <a:rPr lang="en-US" sz="2400" dirty="0"/>
              <a:t> </a:t>
            </a:r>
            <a:r>
              <a:rPr lang="en-US" sz="2400" dirty="0" smtClean="0"/>
              <a:t>   find your road please contact us!</a:t>
            </a:r>
          </a:p>
          <a:p>
            <a:pPr lvl="2"/>
            <a:endParaRPr lang="en-US" dirty="0"/>
          </a:p>
        </p:txBody>
      </p:sp>
    </p:spTree>
    <p:extLst>
      <p:ext uri="{BB962C8B-B14F-4D97-AF65-F5344CB8AC3E}">
        <p14:creationId xmlns:p14="http://schemas.microsoft.com/office/powerpoint/2010/main" val="7156781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521675" y="3126260"/>
            <a:ext cx="7838131" cy="1340582"/>
          </a:xfrm>
        </p:spPr>
        <p:txBody>
          <a:bodyPr anchor="t"/>
          <a:lstStyle/>
          <a:p>
            <a:r>
              <a:rPr lang="en-US" b="1" dirty="0" smtClean="0">
                <a:latin typeface="+mn-lt"/>
              </a:rPr>
              <a:t>The Emergency Fund</a:t>
            </a:r>
            <a:endParaRPr lang="en-US" b="1" dirty="0">
              <a:latin typeface="+mn-lt"/>
            </a:endParaRPr>
          </a:p>
        </p:txBody>
      </p:sp>
    </p:spTree>
    <p:extLst>
      <p:ext uri="{BB962C8B-B14F-4D97-AF65-F5344CB8AC3E}">
        <p14:creationId xmlns:p14="http://schemas.microsoft.com/office/powerpoint/2010/main" val="23128385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32509"/>
            <a:ext cx="8758382" cy="886691"/>
          </a:xfrm>
        </p:spPr>
        <p:txBody>
          <a:bodyPr>
            <a:normAutofit fontScale="90000"/>
          </a:bodyPr>
          <a:lstStyle/>
          <a:p>
            <a:r>
              <a:rPr lang="en-US" b="1" dirty="0" smtClean="0">
                <a:latin typeface="+mn-lt"/>
              </a:rPr>
              <a:t>THE COUNTY/MUNICIPAL EMERGENCY FUND</a:t>
            </a:r>
            <a:endParaRPr lang="en-US" b="1" dirty="0">
              <a:latin typeface="+mn-lt"/>
            </a:endParaRPr>
          </a:p>
        </p:txBody>
      </p:sp>
      <p:pic>
        <p:nvPicPr>
          <p:cNvPr id="8" name="Picture 7"/>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Lst>
          </a:blip>
          <a:stretch>
            <a:fillRect/>
          </a:stretch>
        </p:blipFill>
        <p:spPr>
          <a:xfrm>
            <a:off x="7873585" y="4729086"/>
            <a:ext cx="4321791" cy="2272352"/>
          </a:xfrm>
          <a:prstGeom prst="rect">
            <a:avLst/>
          </a:prstGeom>
        </p:spPr>
      </p:pic>
      <p:sp>
        <p:nvSpPr>
          <p:cNvPr id="6" name="Rectangle 5"/>
          <p:cNvSpPr/>
          <p:nvPr/>
        </p:nvSpPr>
        <p:spPr>
          <a:xfrm>
            <a:off x="838200" y="1483234"/>
            <a:ext cx="5327822" cy="3416320"/>
          </a:xfrm>
          <a:prstGeom prst="rect">
            <a:avLst/>
          </a:prstGeom>
        </p:spPr>
        <p:txBody>
          <a:bodyPr wrap="square">
            <a:spAutoFit/>
          </a:bodyPr>
          <a:lstStyle/>
          <a:p>
            <a:pPr algn="ctr"/>
            <a:r>
              <a:rPr lang="en-US" sz="4000" b="1" dirty="0" smtClean="0">
                <a:solidFill>
                  <a:srgbClr val="C00000"/>
                </a:solidFill>
              </a:rPr>
              <a:t>3%</a:t>
            </a:r>
          </a:p>
          <a:p>
            <a:pPr>
              <a:spcAft>
                <a:spcPts val="600"/>
              </a:spcAft>
            </a:pPr>
            <a:r>
              <a:rPr lang="en-US" sz="2400" b="1" dirty="0" smtClean="0">
                <a:solidFill>
                  <a:srgbClr val="000000"/>
                </a:solidFill>
              </a:rPr>
              <a:t>The </a:t>
            </a:r>
            <a:r>
              <a:rPr lang="en-US" sz="2400" b="1" dirty="0">
                <a:solidFill>
                  <a:srgbClr val="000000"/>
                </a:solidFill>
              </a:rPr>
              <a:t>3% withheld from each cooperative participating </a:t>
            </a:r>
            <a:r>
              <a:rPr lang="en-US" sz="2400" b="1" dirty="0" smtClean="0">
                <a:solidFill>
                  <a:srgbClr val="000000"/>
                </a:solidFill>
              </a:rPr>
              <a:t>county or city’s road </a:t>
            </a:r>
            <a:r>
              <a:rPr lang="en-US" sz="2400" b="1" dirty="0">
                <a:solidFill>
                  <a:srgbClr val="000000"/>
                </a:solidFill>
              </a:rPr>
              <a:t>aid allocation is placed into </a:t>
            </a:r>
            <a:r>
              <a:rPr lang="en-US" sz="2400" b="1" dirty="0" smtClean="0">
                <a:solidFill>
                  <a:srgbClr val="000000"/>
                </a:solidFill>
              </a:rPr>
              <a:t>the County or Municipal </a:t>
            </a:r>
            <a:r>
              <a:rPr lang="en-US" sz="2400" b="1" dirty="0">
                <a:solidFill>
                  <a:srgbClr val="000000"/>
                </a:solidFill>
              </a:rPr>
              <a:t>Emergency Road Aid </a:t>
            </a:r>
            <a:r>
              <a:rPr lang="en-US" sz="2400" b="1" dirty="0" smtClean="0">
                <a:solidFill>
                  <a:srgbClr val="000000"/>
                </a:solidFill>
              </a:rPr>
              <a:t>Fund. Counties and Cities can apply for funding assistance on emergency projects throughout the year.</a:t>
            </a:r>
            <a:endParaRPr lang="en-US" sz="1200" kern="1400" dirty="0">
              <a:solidFill>
                <a:srgbClr val="000000"/>
              </a:solidFill>
              <a:latin typeface="Calibri" panose="020F0502020204030204" pitchFamily="34" charset="0"/>
            </a:endParaRPr>
          </a:p>
        </p:txBody>
      </p:sp>
      <p:pic>
        <p:nvPicPr>
          <p:cNvPr id="7" name="Picture 6"/>
          <p:cNvPicPr>
            <a:picLocks noChangeAspect="1"/>
          </p:cNvPicPr>
          <p:nvPr/>
        </p:nvPicPr>
        <p:blipFill>
          <a:blip r:embed="rId5">
            <a:extLst>
              <a:ext uri="{BEBA8EAE-BF5A-486C-A8C5-ECC9F3942E4B}">
                <a14:imgProps xmlns:a14="http://schemas.microsoft.com/office/drawing/2010/main">
                  <a14:imgLayer r:embed="rId6">
                    <a14:imgEffect>
                      <a14:sharpenSoften amount="25000"/>
                    </a14:imgEffect>
                  </a14:imgLayer>
                </a14:imgProps>
              </a:ext>
            </a:extLst>
          </a:blip>
          <a:stretch>
            <a:fillRect/>
          </a:stretch>
        </p:blipFill>
        <p:spPr>
          <a:xfrm>
            <a:off x="0" y="4729086"/>
            <a:ext cx="3385996" cy="2272352"/>
          </a:xfrm>
          <a:prstGeom prst="rect">
            <a:avLst/>
          </a:prstGeom>
        </p:spPr>
      </p:pic>
      <p:pic>
        <p:nvPicPr>
          <p:cNvPr id="9" name="Picture 8"/>
          <p:cNvPicPr>
            <a:picLocks noChangeAspect="1"/>
          </p:cNvPicPr>
          <p:nvPr/>
        </p:nvPicPr>
        <p:blipFill rotWithShape="1">
          <a:blip r:embed="rId7">
            <a:extLst>
              <a:ext uri="{BEBA8EAE-BF5A-486C-A8C5-ECC9F3942E4B}">
                <a14:imgProps xmlns:a14="http://schemas.microsoft.com/office/drawing/2010/main">
                  <a14:imgLayer r:embed="rId8">
                    <a14:imgEffect>
                      <a14:sharpenSoften amount="25000"/>
                    </a14:imgEffect>
                  </a14:imgLayer>
                </a14:imgProps>
              </a:ext>
            </a:extLst>
          </a:blip>
          <a:srcRect r="2059"/>
          <a:stretch/>
        </p:blipFill>
        <p:spPr>
          <a:xfrm>
            <a:off x="3385996" y="4729086"/>
            <a:ext cx="4609524" cy="2272351"/>
          </a:xfrm>
          <a:prstGeom prst="rect">
            <a:avLst/>
          </a:prstGeom>
        </p:spPr>
      </p:pic>
      <p:sp>
        <p:nvSpPr>
          <p:cNvPr id="10" name="Rectangle 9"/>
          <p:cNvSpPr/>
          <p:nvPr/>
        </p:nvSpPr>
        <p:spPr>
          <a:xfrm>
            <a:off x="6576637" y="1483234"/>
            <a:ext cx="5070648" cy="3359061"/>
          </a:xfrm>
          <a:prstGeom prst="rect">
            <a:avLst/>
          </a:prstGeom>
        </p:spPr>
        <p:txBody>
          <a:bodyPr wrap="square">
            <a:spAutoFit/>
          </a:bodyPr>
          <a:lstStyle/>
          <a:p>
            <a:pPr algn="ctr">
              <a:spcAft>
                <a:spcPts val="600"/>
              </a:spcAft>
            </a:pPr>
            <a:r>
              <a:rPr lang="en-US" sz="4000" b="1" dirty="0" smtClean="0">
                <a:solidFill>
                  <a:srgbClr val="C00000"/>
                </a:solidFill>
              </a:rPr>
              <a:t>80/20 Match</a:t>
            </a:r>
            <a:endParaRPr lang="en-US" sz="4000" b="1" dirty="0">
              <a:solidFill>
                <a:srgbClr val="C00000"/>
              </a:solidFill>
            </a:endParaRPr>
          </a:p>
          <a:p>
            <a:pPr>
              <a:spcAft>
                <a:spcPts val="600"/>
              </a:spcAft>
            </a:pPr>
            <a:r>
              <a:rPr lang="en-US" sz="2400" b="1" dirty="0" smtClean="0">
                <a:solidFill>
                  <a:srgbClr val="000000"/>
                </a:solidFill>
              </a:rPr>
              <a:t>The </a:t>
            </a:r>
            <a:r>
              <a:rPr lang="en-US" sz="2400" b="1" dirty="0">
                <a:solidFill>
                  <a:srgbClr val="000000"/>
                </a:solidFill>
              </a:rPr>
              <a:t>funding process </a:t>
            </a:r>
            <a:r>
              <a:rPr lang="en-US" sz="2400" b="1" dirty="0" smtClean="0">
                <a:solidFill>
                  <a:srgbClr val="000000"/>
                </a:solidFill>
              </a:rPr>
              <a:t>for CRA &amp; MRA </a:t>
            </a:r>
            <a:r>
              <a:rPr lang="en-US" sz="2400" b="1" dirty="0">
                <a:solidFill>
                  <a:srgbClr val="000000"/>
                </a:solidFill>
              </a:rPr>
              <a:t>Emergency projects is an 80/20 match program </a:t>
            </a:r>
            <a:r>
              <a:rPr lang="en-US" sz="2400" b="1" dirty="0" smtClean="0">
                <a:solidFill>
                  <a:srgbClr val="000000"/>
                </a:solidFill>
              </a:rPr>
              <a:t>meaning </a:t>
            </a:r>
            <a:r>
              <a:rPr lang="en-US" sz="2400" b="1" dirty="0">
                <a:solidFill>
                  <a:srgbClr val="000000"/>
                </a:solidFill>
              </a:rPr>
              <a:t>the state pays up to 80% of approved total project cost and the local </a:t>
            </a:r>
            <a:r>
              <a:rPr lang="en-US" sz="2400" b="1" dirty="0" smtClean="0">
                <a:solidFill>
                  <a:srgbClr val="000000"/>
                </a:solidFill>
              </a:rPr>
              <a:t>government entity </a:t>
            </a:r>
            <a:r>
              <a:rPr lang="en-US" sz="2400" b="1" dirty="0">
                <a:solidFill>
                  <a:srgbClr val="000000"/>
                </a:solidFill>
              </a:rPr>
              <a:t>is responsible for 20%.</a:t>
            </a:r>
            <a:r>
              <a:rPr lang="en-US" sz="2400" b="1" kern="1400" dirty="0">
                <a:solidFill>
                  <a:srgbClr val="000000"/>
                </a:solidFill>
              </a:rPr>
              <a:t> </a:t>
            </a:r>
            <a:endParaRPr lang="en-US" sz="2400" b="1" kern="1400" dirty="0" smtClean="0">
              <a:solidFill>
                <a:srgbClr val="000000"/>
              </a:solidFill>
            </a:endParaRPr>
          </a:p>
          <a:p>
            <a:pPr>
              <a:lnSpc>
                <a:spcPct val="119000"/>
              </a:lnSpc>
              <a:spcAft>
                <a:spcPts val="600"/>
              </a:spcAft>
            </a:pPr>
            <a:endParaRPr lang="en-US" sz="1200" kern="140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19555937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9443" y="2868460"/>
            <a:ext cx="4729641" cy="5431512"/>
          </a:xfrm>
        </p:spPr>
        <p:txBody>
          <a:bodyPr anchor="t">
            <a:noAutofit/>
          </a:bodyPr>
          <a:lstStyle/>
          <a:p>
            <a:r>
              <a:rPr lang="en-US" sz="1600" dirty="0" smtClean="0">
                <a:latin typeface="Arial" panose="020B0604020202020204" pitchFamily="34" charset="0"/>
                <a:cs typeface="Arial" panose="020B0604020202020204" pitchFamily="34" charset="0"/>
              </a:rPr>
              <a:t/>
            </a:r>
            <a:br>
              <a:rPr lang="en-US" sz="1600" dirty="0" smtClean="0">
                <a:latin typeface="Arial" panose="020B0604020202020204" pitchFamily="34" charset="0"/>
                <a:cs typeface="Arial" panose="020B0604020202020204" pitchFamily="34" charset="0"/>
              </a:rPr>
            </a:br>
            <a:r>
              <a:rPr lang="en-US" sz="1600" dirty="0" smtClean="0">
                <a:latin typeface="Arial" panose="020B0604020202020204" pitchFamily="34" charset="0"/>
                <a:cs typeface="Arial" panose="020B0604020202020204" pitchFamily="34" charset="0"/>
              </a:rPr>
              <a:t/>
            </a:r>
            <a:br>
              <a:rPr lang="en-US" sz="1600" dirty="0" smtClean="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
            </a:r>
            <a:br>
              <a:rPr lang="en-US" sz="1600" dirty="0">
                <a:latin typeface="Arial" panose="020B0604020202020204" pitchFamily="34" charset="0"/>
                <a:cs typeface="Arial" panose="020B0604020202020204" pitchFamily="34" charset="0"/>
              </a:rPr>
            </a:br>
            <a:r>
              <a:rPr lang="en-US" sz="1500" i="1" dirty="0" smtClean="0">
                <a:latin typeface="Arial" panose="020B0604020202020204" pitchFamily="34" charset="0"/>
                <a:cs typeface="Arial" panose="020B0604020202020204" pitchFamily="34" charset="0"/>
              </a:rPr>
              <a:t>Bobbi </a:t>
            </a:r>
            <a:r>
              <a:rPr lang="en-US" sz="1500" i="1" dirty="0">
                <a:latin typeface="Arial" panose="020B0604020202020204" pitchFamily="34" charset="0"/>
                <a:cs typeface="Arial" panose="020B0604020202020204" pitchFamily="34" charset="0"/>
              </a:rPr>
              <a:t>Jo gives back to the community by providing pro bono legal services to the LIGHT Center, a service provider to homeless and needy families, as well as HEROES (Helping Educate Reaching Out Ending Stigma), a non-profit support group fighting against drugs and addiction</a:t>
            </a:r>
            <a:r>
              <a:rPr lang="en-US" sz="1500" i="1" dirty="0" smtClean="0">
                <a:latin typeface="Arial" panose="020B0604020202020204" pitchFamily="34" charset="0"/>
                <a:cs typeface="Arial" panose="020B0604020202020204" pitchFamily="34" charset="0"/>
              </a:rPr>
              <a:t>.  She is a current Board Member for New Vista and the Family Resource Council in Anderson County.  </a:t>
            </a:r>
            <a:br>
              <a:rPr lang="en-US" sz="1500" i="1" dirty="0" smtClean="0">
                <a:latin typeface="Arial" panose="020B0604020202020204" pitchFamily="34" charset="0"/>
                <a:cs typeface="Arial" panose="020B0604020202020204" pitchFamily="34" charset="0"/>
              </a:rPr>
            </a:br>
            <a:r>
              <a:rPr lang="en-US" sz="1500" i="1" dirty="0">
                <a:latin typeface="Arial" panose="020B0604020202020204" pitchFamily="34" charset="0"/>
                <a:cs typeface="Arial" panose="020B0604020202020204" pitchFamily="34" charset="0"/>
              </a:rPr>
              <a:t/>
            </a:r>
            <a:br>
              <a:rPr lang="en-US" sz="1500" i="1" dirty="0">
                <a:latin typeface="Arial" panose="020B0604020202020204" pitchFamily="34" charset="0"/>
                <a:cs typeface="Arial" panose="020B0604020202020204" pitchFamily="34" charset="0"/>
              </a:rPr>
            </a:br>
            <a:r>
              <a:rPr lang="en-US" sz="1500" i="1" dirty="0">
                <a:latin typeface="Arial" panose="020B0604020202020204" pitchFamily="34" charset="0"/>
                <a:cs typeface="Arial" panose="020B0604020202020204" pitchFamily="34" charset="0"/>
              </a:rPr>
              <a:t>Bobbi Jo is married to her husband of </a:t>
            </a:r>
            <a:r>
              <a:rPr lang="en-US" sz="1500" i="1" dirty="0" smtClean="0">
                <a:latin typeface="Arial" panose="020B0604020202020204" pitchFamily="34" charset="0"/>
                <a:cs typeface="Arial" panose="020B0604020202020204" pitchFamily="34" charset="0"/>
              </a:rPr>
              <a:t>37 </a:t>
            </a:r>
            <a:r>
              <a:rPr lang="en-US" sz="1500" i="1" dirty="0">
                <a:latin typeface="Arial" panose="020B0604020202020204" pitchFamily="34" charset="0"/>
                <a:cs typeface="Arial" panose="020B0604020202020204" pitchFamily="34" charset="0"/>
              </a:rPr>
              <a:t>years, Donald Lewis, has two </a:t>
            </a:r>
            <a:r>
              <a:rPr lang="en-US" sz="1500" i="1" dirty="0" smtClean="0">
                <a:latin typeface="Arial" panose="020B0604020202020204" pitchFamily="34" charset="0"/>
                <a:cs typeface="Arial" panose="020B0604020202020204" pitchFamily="34" charset="0"/>
              </a:rPr>
              <a:t>children and five grandchildren.</a:t>
            </a:r>
            <a:endParaRPr lang="en-US" sz="1500" b="1" i="1" dirty="0">
              <a:latin typeface="Arial" panose="020B0604020202020204" pitchFamily="34" charset="0"/>
              <a:cs typeface="Arial" panose="020B0604020202020204" pitchFamily="34" charset="0"/>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20280" y="1391953"/>
            <a:ext cx="4423501" cy="186955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5" name="Rectangle 4"/>
          <p:cNvSpPr/>
          <p:nvPr/>
        </p:nvSpPr>
        <p:spPr>
          <a:xfrm>
            <a:off x="0" y="6445405"/>
            <a:ext cx="12192000" cy="41259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1400" spc="150" dirty="0" smtClean="0"/>
              <a:t>THE KENTUCKY TRANSPORTATION CABINET</a:t>
            </a:r>
            <a:endParaRPr lang="en-US" sz="1400" spc="150" dirty="0"/>
          </a:p>
        </p:txBody>
      </p:sp>
      <p:sp>
        <p:nvSpPr>
          <p:cNvPr id="3" name="TextBox 2"/>
          <p:cNvSpPr txBox="1"/>
          <p:nvPr/>
        </p:nvSpPr>
        <p:spPr>
          <a:xfrm>
            <a:off x="532661" y="472200"/>
            <a:ext cx="4708805" cy="830997"/>
          </a:xfrm>
          <a:prstGeom prst="rect">
            <a:avLst/>
          </a:prstGeom>
          <a:noFill/>
        </p:spPr>
        <p:txBody>
          <a:bodyPr wrap="square" rtlCol="0">
            <a:spAutoFit/>
          </a:bodyPr>
          <a:lstStyle/>
          <a:p>
            <a:r>
              <a:rPr lang="en-US" sz="4800" b="1" dirty="0" smtClean="0"/>
              <a:t>ABOUT BOBBI JO</a:t>
            </a:r>
            <a:endParaRPr lang="en-US" sz="4800" b="1" dirty="0"/>
          </a:p>
        </p:txBody>
      </p:sp>
      <p:sp>
        <p:nvSpPr>
          <p:cNvPr id="6" name="TextBox 5"/>
          <p:cNvSpPr txBox="1"/>
          <p:nvPr/>
        </p:nvSpPr>
        <p:spPr>
          <a:xfrm>
            <a:off x="5416703" y="684887"/>
            <a:ext cx="6339015" cy="5968301"/>
          </a:xfrm>
          <a:prstGeom prst="rect">
            <a:avLst/>
          </a:prstGeom>
          <a:noFill/>
        </p:spPr>
        <p:txBody>
          <a:bodyPr wrap="square" rtlCol="0">
            <a:spAutoFit/>
          </a:bodyPr>
          <a:lstStyle/>
          <a:p>
            <a:pPr marL="365760" indent="-285750">
              <a:spcBef>
                <a:spcPts val="1300"/>
              </a:spcBef>
              <a:buFont typeface="Arial" panose="020B0604020202020204" pitchFamily="34" charset="0"/>
              <a:buChar char="•"/>
            </a:pPr>
            <a:r>
              <a:rPr lang="en-US" dirty="0" smtClean="0">
                <a:latin typeface="Arial" panose="020B0604020202020204" pitchFamily="34" charset="0"/>
                <a:cs typeface="Arial" panose="020B0604020202020204" pitchFamily="34" charset="0"/>
              </a:rPr>
              <a:t>Served almost 18 years</a:t>
            </a:r>
            <a:r>
              <a:rPr lang="en-US" dirty="0" smtClean="0"/>
              <a:t> </a:t>
            </a:r>
            <a:r>
              <a:rPr lang="en-US" dirty="0" smtClean="0">
                <a:latin typeface="Arial" panose="020B0604020202020204" pitchFamily="34" charset="0"/>
                <a:cs typeface="Arial" panose="020B0604020202020204" pitchFamily="34" charset="0"/>
              </a:rPr>
              <a:t>as Anderson </a:t>
            </a:r>
            <a:r>
              <a:rPr lang="en-US" dirty="0">
                <a:latin typeface="Arial" panose="020B0604020202020204" pitchFamily="34" charset="0"/>
                <a:cs typeface="Arial" panose="020B0604020202020204" pitchFamily="34" charset="0"/>
              </a:rPr>
              <a:t>County </a:t>
            </a:r>
            <a:r>
              <a:rPr lang="en-US" dirty="0" smtClean="0">
                <a:latin typeface="Arial" panose="020B0604020202020204" pitchFamily="34" charset="0"/>
                <a:cs typeface="Arial" panose="020B0604020202020204" pitchFamily="34" charset="0"/>
              </a:rPr>
              <a:t>Attorney</a:t>
            </a:r>
          </a:p>
          <a:p>
            <a:pPr marL="365760" indent="-285750">
              <a:spcBef>
                <a:spcPts val="1300"/>
              </a:spcBef>
              <a:buFont typeface="Arial" panose="020B0604020202020204" pitchFamily="34" charset="0"/>
              <a:buChar char="•"/>
            </a:pPr>
            <a:r>
              <a:rPr lang="en-US" dirty="0">
                <a:latin typeface="Arial" panose="020B0604020202020204" pitchFamily="34" charset="0"/>
                <a:cs typeface="Arial" panose="020B0604020202020204" pitchFamily="34" charset="0"/>
              </a:rPr>
              <a:t>Served 12 </a:t>
            </a:r>
            <a:r>
              <a:rPr lang="en-US" dirty="0" smtClean="0">
                <a:latin typeface="Arial" panose="020B0604020202020204" pitchFamily="34" charset="0"/>
                <a:cs typeface="Arial" panose="020B0604020202020204" pitchFamily="34" charset="0"/>
              </a:rPr>
              <a:t>years prior in the </a:t>
            </a:r>
            <a:r>
              <a:rPr lang="en-US" dirty="0">
                <a:latin typeface="Arial" panose="020B0604020202020204" pitchFamily="34" charset="0"/>
                <a:cs typeface="Arial" panose="020B0604020202020204" pitchFamily="34" charset="0"/>
              </a:rPr>
              <a:t>Anderson County </a:t>
            </a:r>
            <a:r>
              <a:rPr lang="en-US" dirty="0" smtClean="0">
                <a:latin typeface="Arial" panose="020B0604020202020204" pitchFamily="34" charset="0"/>
                <a:cs typeface="Arial" panose="020B0604020202020204" pitchFamily="34" charset="0"/>
              </a:rPr>
              <a:t>Attorney’s Office</a:t>
            </a:r>
          </a:p>
          <a:p>
            <a:pPr marL="365760" indent="-285750">
              <a:spcBef>
                <a:spcPts val="1300"/>
              </a:spcBef>
              <a:buFont typeface="Arial" panose="020B0604020202020204" pitchFamily="34" charset="0"/>
              <a:buChar char="•"/>
            </a:pPr>
            <a:r>
              <a:rPr lang="en-US" dirty="0" smtClean="0">
                <a:latin typeface="Arial" panose="020B0604020202020204" pitchFamily="34" charset="0"/>
                <a:cs typeface="Arial" panose="020B0604020202020204" pitchFamily="34" charset="0"/>
              </a:rPr>
              <a:t>Awarded </a:t>
            </a:r>
            <a:r>
              <a:rPr lang="en-US" dirty="0">
                <a:latin typeface="Arial" panose="020B0604020202020204" pitchFamily="34" charset="0"/>
                <a:cs typeface="Arial" panose="020B0604020202020204" pitchFamily="34" charset="0"/>
              </a:rPr>
              <a:t>Kentucky Outstanding County Attorney of </a:t>
            </a:r>
            <a:r>
              <a:rPr lang="en-US" dirty="0" smtClean="0">
                <a:latin typeface="Arial" panose="020B0604020202020204" pitchFamily="34" charset="0"/>
                <a:cs typeface="Arial" panose="020B0604020202020204" pitchFamily="34" charset="0"/>
              </a:rPr>
              <a:t>2017</a:t>
            </a:r>
          </a:p>
          <a:p>
            <a:pPr marL="365760" indent="-285750">
              <a:spcBef>
                <a:spcPts val="1300"/>
              </a:spcBef>
              <a:buFont typeface="Arial" panose="020B0604020202020204" pitchFamily="34" charset="0"/>
              <a:buChar char="•"/>
            </a:pPr>
            <a:r>
              <a:rPr lang="en-US" dirty="0" smtClean="0">
                <a:latin typeface="Arial" panose="020B0604020202020204" pitchFamily="34" charset="0"/>
                <a:cs typeface="Arial" panose="020B0604020202020204" pitchFamily="34" charset="0"/>
              </a:rPr>
              <a:t>Received awards </a:t>
            </a:r>
            <a:r>
              <a:rPr lang="en-US" dirty="0">
                <a:latin typeface="Arial" panose="020B0604020202020204" pitchFamily="34" charset="0"/>
                <a:cs typeface="Arial" panose="020B0604020202020204" pitchFamily="34" charset="0"/>
              </a:rPr>
              <a:t>from the Kentucky Sheriff’s Association, Bluegrass Alliance for </a:t>
            </a:r>
            <a:r>
              <a:rPr lang="en-US" dirty="0" smtClean="0">
                <a:latin typeface="Arial" panose="020B0604020202020204" pitchFamily="34" charset="0"/>
                <a:cs typeface="Arial" panose="020B0604020202020204" pitchFamily="34" charset="0"/>
              </a:rPr>
              <a:t>Women, </a:t>
            </a:r>
            <a:r>
              <a:rPr lang="en-US" dirty="0">
                <a:latin typeface="Arial" panose="020B0604020202020204" pitchFamily="34" charset="0"/>
                <a:cs typeface="Arial" panose="020B0604020202020204" pitchFamily="34" charset="0"/>
              </a:rPr>
              <a:t>and the Anderson County DARE Program</a:t>
            </a:r>
            <a:r>
              <a:rPr lang="en-US" dirty="0" smtClean="0">
                <a:latin typeface="Arial" panose="020B0604020202020204" pitchFamily="34" charset="0"/>
                <a:cs typeface="Arial" panose="020B0604020202020204" pitchFamily="34" charset="0"/>
              </a:rPr>
              <a:t>.</a:t>
            </a:r>
          </a:p>
          <a:p>
            <a:pPr marL="365760" indent="-285750">
              <a:spcBef>
                <a:spcPts val="1300"/>
              </a:spcBef>
              <a:buFont typeface="Arial" panose="020B0604020202020204" pitchFamily="34" charset="0"/>
              <a:buChar char="•"/>
            </a:pPr>
            <a:r>
              <a:rPr lang="en-US" dirty="0" smtClean="0">
                <a:latin typeface="Arial" panose="020B0604020202020204" pitchFamily="34" charset="0"/>
                <a:cs typeface="Arial" panose="020B0604020202020204" pitchFamily="34" charset="0"/>
              </a:rPr>
              <a:t>Served </a:t>
            </a:r>
            <a:r>
              <a:rPr lang="en-US" dirty="0">
                <a:latin typeface="Arial" panose="020B0604020202020204" pitchFamily="34" charset="0"/>
                <a:cs typeface="Arial" panose="020B0604020202020204" pitchFamily="34" charset="0"/>
              </a:rPr>
              <a:t>as a Board Member of the Kentucky County Attorney’s Association from </a:t>
            </a:r>
            <a:r>
              <a:rPr lang="en-US" dirty="0" smtClean="0">
                <a:latin typeface="Arial" panose="020B0604020202020204" pitchFamily="34" charset="0"/>
                <a:cs typeface="Arial" panose="020B0604020202020204" pitchFamily="34" charset="0"/>
              </a:rPr>
              <a:t>2014-2016</a:t>
            </a:r>
          </a:p>
          <a:p>
            <a:pPr marL="365760" indent="-285750">
              <a:spcBef>
                <a:spcPts val="1300"/>
              </a:spcBef>
              <a:buFont typeface="Arial" panose="020B0604020202020204" pitchFamily="34" charset="0"/>
              <a:buChar char="•"/>
            </a:pPr>
            <a:r>
              <a:rPr lang="en-US" dirty="0">
                <a:latin typeface="Arial" panose="020B0604020202020204" pitchFamily="34" charset="0"/>
                <a:cs typeface="Arial" panose="020B0604020202020204" pitchFamily="34" charset="0"/>
              </a:rPr>
              <a:t>T</a:t>
            </a:r>
            <a:r>
              <a:rPr lang="en-US" dirty="0" smtClean="0">
                <a:latin typeface="Arial" panose="020B0604020202020204" pitchFamily="34" charset="0"/>
                <a:cs typeface="Arial" panose="020B0604020202020204" pitchFamily="34" charset="0"/>
              </a:rPr>
              <a:t>aught </a:t>
            </a:r>
            <a:r>
              <a:rPr lang="en-US" dirty="0">
                <a:latin typeface="Arial" panose="020B0604020202020204" pitchFamily="34" charset="0"/>
                <a:cs typeface="Arial" panose="020B0604020202020204" pitchFamily="34" charset="0"/>
              </a:rPr>
              <a:t>fellow prosecutors at the Kentucky Prosecutors Institute from 2006-2010 and 2015-2016 and 2019</a:t>
            </a:r>
            <a:r>
              <a:rPr lang="en-US" dirty="0" smtClean="0">
                <a:latin typeface="Arial" panose="020B0604020202020204" pitchFamily="34" charset="0"/>
                <a:cs typeface="Arial" panose="020B0604020202020204" pitchFamily="34" charset="0"/>
              </a:rPr>
              <a:t>.</a:t>
            </a:r>
          </a:p>
          <a:p>
            <a:pPr marL="365760" indent="-285750">
              <a:spcBef>
                <a:spcPts val="1300"/>
              </a:spcBef>
              <a:buFont typeface="Arial" panose="020B0604020202020204" pitchFamily="34" charset="0"/>
              <a:buChar char="•"/>
            </a:pPr>
            <a:r>
              <a:rPr lang="en-US" dirty="0" smtClean="0">
                <a:latin typeface="Arial" panose="020B0604020202020204" pitchFamily="34" charset="0"/>
                <a:cs typeface="Arial" panose="020B0604020202020204" pitchFamily="34" charset="0"/>
              </a:rPr>
              <a:t>Graduated </a:t>
            </a:r>
            <a:r>
              <a:rPr lang="en-US" dirty="0">
                <a:latin typeface="Arial" panose="020B0604020202020204" pitchFamily="34" charset="0"/>
                <a:cs typeface="Arial" panose="020B0604020202020204" pitchFamily="34" charset="0"/>
              </a:rPr>
              <a:t>summa cum laude from Kentucky State University </a:t>
            </a:r>
          </a:p>
          <a:p>
            <a:pPr marL="365760" indent="-285750">
              <a:spcBef>
                <a:spcPts val="1300"/>
              </a:spcBef>
              <a:buFont typeface="Arial" panose="020B0604020202020204" pitchFamily="34" charset="0"/>
              <a:buChar char="•"/>
            </a:pPr>
            <a:r>
              <a:rPr lang="en-US" dirty="0" smtClean="0">
                <a:latin typeface="Arial" panose="020B0604020202020204" pitchFamily="34" charset="0"/>
                <a:cs typeface="Arial" panose="020B0604020202020204" pitchFamily="34" charset="0"/>
              </a:rPr>
              <a:t>Received </a:t>
            </a:r>
            <a:r>
              <a:rPr lang="en-US" dirty="0">
                <a:latin typeface="Arial" panose="020B0604020202020204" pitchFamily="34" charset="0"/>
                <a:cs typeface="Arial" panose="020B0604020202020204" pitchFamily="34" charset="0"/>
              </a:rPr>
              <a:t>her law degree cum laude from the University of Kentucky College of Law </a:t>
            </a:r>
            <a:r>
              <a:rPr lang="en-US" dirty="0" smtClean="0">
                <a:latin typeface="Arial" panose="020B0604020202020204" pitchFamily="34" charset="0"/>
                <a:cs typeface="Arial" panose="020B0604020202020204" pitchFamily="34" charset="0"/>
              </a:rPr>
              <a:t>(selected </a:t>
            </a:r>
            <a:r>
              <a:rPr lang="en-US" dirty="0">
                <a:latin typeface="Arial" panose="020B0604020202020204" pitchFamily="34" charset="0"/>
                <a:cs typeface="Arial" panose="020B0604020202020204" pitchFamily="34" charset="0"/>
              </a:rPr>
              <a:t>as a member of the Kentucky Chapter of the Order of the </a:t>
            </a:r>
            <a:r>
              <a:rPr lang="en-US" dirty="0" smtClean="0">
                <a:latin typeface="Arial" panose="020B0604020202020204" pitchFamily="34" charset="0"/>
                <a:cs typeface="Arial" panose="020B0604020202020204" pitchFamily="34" charset="0"/>
              </a:rPr>
              <a:t>Coif</a:t>
            </a:r>
            <a:r>
              <a:rPr lang="en-US" dirty="0">
                <a:latin typeface="Arial" panose="020B0604020202020204" pitchFamily="34" charset="0"/>
                <a:cs typeface="Arial" panose="020B0604020202020204" pitchFamily="34" charset="0"/>
              </a:rPr>
              <a:t>)</a:t>
            </a:r>
            <a:br>
              <a:rPr lang="en-US" dirty="0">
                <a:latin typeface="Arial" panose="020B0604020202020204" pitchFamily="34" charset="0"/>
                <a:cs typeface="Arial" panose="020B0604020202020204" pitchFamily="34" charset="0"/>
              </a:rPr>
            </a:br>
            <a:endParaRPr lang="en-US" dirty="0"/>
          </a:p>
        </p:txBody>
      </p:sp>
    </p:spTree>
    <p:extLst>
      <p:ext uri="{BB962C8B-B14F-4D97-AF65-F5344CB8AC3E}">
        <p14:creationId xmlns:p14="http://schemas.microsoft.com/office/powerpoint/2010/main" val="9279418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32509"/>
            <a:ext cx="8758382" cy="886691"/>
          </a:xfrm>
        </p:spPr>
        <p:txBody>
          <a:bodyPr/>
          <a:lstStyle/>
          <a:p>
            <a:r>
              <a:rPr lang="en-US" b="1" dirty="0" smtClean="0">
                <a:latin typeface="+mn-lt"/>
              </a:rPr>
              <a:t>EMERGENCY PROCESS: TC 20-16</a:t>
            </a:r>
            <a:endParaRPr lang="en-US" b="1" dirty="0">
              <a:latin typeface="+mn-lt"/>
            </a:endParaRPr>
          </a:p>
        </p:txBody>
      </p:sp>
      <p:sp>
        <p:nvSpPr>
          <p:cNvPr id="3" name="Content Placeholder 2"/>
          <p:cNvSpPr>
            <a:spLocks noGrp="1"/>
          </p:cNvSpPr>
          <p:nvPr>
            <p:ph idx="1"/>
          </p:nvPr>
        </p:nvSpPr>
        <p:spPr>
          <a:xfrm>
            <a:off x="838200" y="1615535"/>
            <a:ext cx="6902885" cy="5089306"/>
          </a:xfrm>
        </p:spPr>
        <p:txBody>
          <a:bodyPr>
            <a:normAutofit fontScale="92500" lnSpcReduction="10000"/>
          </a:bodyPr>
          <a:lstStyle/>
          <a:p>
            <a:pPr marL="0" indent="0">
              <a:lnSpc>
                <a:spcPct val="100000"/>
              </a:lnSpc>
              <a:buNone/>
            </a:pPr>
            <a:r>
              <a:rPr lang="en-US" sz="3500" b="1" dirty="0"/>
              <a:t>Application Guidelines:</a:t>
            </a:r>
            <a:endParaRPr lang="en-US" sz="3500" dirty="0"/>
          </a:p>
          <a:p>
            <a:pPr>
              <a:lnSpc>
                <a:spcPct val="110000"/>
              </a:lnSpc>
            </a:pPr>
            <a:r>
              <a:rPr lang="en-US" sz="2600" dirty="0" smtClean="0"/>
              <a:t>Requires </a:t>
            </a:r>
            <a:r>
              <a:rPr lang="en-US" sz="2600" dirty="0"/>
              <a:t>application form (TC 20-16</a:t>
            </a:r>
            <a:r>
              <a:rPr lang="en-US" sz="2600" dirty="0" smtClean="0"/>
              <a:t>) </a:t>
            </a:r>
            <a:endParaRPr lang="en-US" sz="2200" dirty="0"/>
          </a:p>
          <a:p>
            <a:pPr>
              <a:lnSpc>
                <a:spcPct val="110000"/>
              </a:lnSpc>
            </a:pPr>
            <a:r>
              <a:rPr lang="en-US" sz="2600" dirty="0" smtClean="0"/>
              <a:t>Because </a:t>
            </a:r>
            <a:r>
              <a:rPr lang="en-US" sz="2600" dirty="0"/>
              <a:t>this is an emergency, </a:t>
            </a:r>
            <a:r>
              <a:rPr lang="en-US" sz="2600" b="1" u="sng" dirty="0"/>
              <a:t>you may begin work at anytime</a:t>
            </a:r>
            <a:r>
              <a:rPr lang="en-US" sz="2600" dirty="0" smtClean="0"/>
              <a:t>. However</a:t>
            </a:r>
            <a:r>
              <a:rPr lang="en-US" sz="2600" dirty="0"/>
              <a:t>, it is possible that a project may not be approved for funding. </a:t>
            </a:r>
            <a:endParaRPr lang="en-US" sz="2600" dirty="0" smtClean="0"/>
          </a:p>
          <a:p>
            <a:pPr>
              <a:lnSpc>
                <a:spcPct val="110000"/>
              </a:lnSpc>
            </a:pPr>
            <a:r>
              <a:rPr lang="en-US" sz="2600" dirty="0" smtClean="0"/>
              <a:t>When </a:t>
            </a:r>
            <a:r>
              <a:rPr lang="en-US" sz="2600" dirty="0"/>
              <a:t>a request is approved, notification is sent to the local government and 50% of the approved funding is released immediately.  The remaining amount is released after the final project cost has been tabulated (invoices, etc.) </a:t>
            </a:r>
          </a:p>
          <a:p>
            <a:pPr>
              <a:lnSpc>
                <a:spcPct val="110000"/>
              </a:lnSpc>
            </a:pPr>
            <a:r>
              <a:rPr lang="en-US" sz="2600" dirty="0" smtClean="0"/>
              <a:t>Project </a:t>
            </a:r>
            <a:r>
              <a:rPr lang="en-US" sz="2600" dirty="0"/>
              <a:t>examples: bridge replacement, slide repair, flood damage, etc</a:t>
            </a:r>
            <a:r>
              <a:rPr lang="en-US" sz="2600" dirty="0" smtClean="0"/>
              <a:t>.</a:t>
            </a:r>
          </a:p>
          <a:p>
            <a:endParaRPr lang="en-US" dirty="0"/>
          </a:p>
          <a:p>
            <a:pPr marL="0" indent="0">
              <a:lnSpc>
                <a:spcPct val="119000"/>
              </a:lnSpc>
              <a:spcBef>
                <a:spcPts val="0"/>
              </a:spcBef>
              <a:spcAft>
                <a:spcPts val="600"/>
              </a:spcAft>
            </a:pPr>
            <a:endParaRPr lang="en-US" sz="1200" kern="1400" dirty="0">
              <a:solidFill>
                <a:srgbClr val="000000"/>
              </a:solidFill>
              <a:latin typeface="Calibri" panose="020F0502020204030204" pitchFamily="34" charset="0"/>
            </a:endParaRPr>
          </a:p>
          <a:p>
            <a:pPr marL="0" indent="0">
              <a:buNone/>
            </a:pPr>
            <a:endParaRPr lang="en-US" sz="1600" dirty="0"/>
          </a:p>
          <a:p>
            <a:endParaRPr lang="en-US" dirty="0"/>
          </a:p>
        </p:txBody>
      </p:sp>
      <p:pic>
        <p:nvPicPr>
          <p:cNvPr id="7" name="Picture 6"/>
          <p:cNvPicPr>
            <a:picLocks noChangeAspect="1"/>
          </p:cNvPicPr>
          <p:nvPr/>
        </p:nvPicPr>
        <p:blipFill>
          <a:blip r:embed="rId4"/>
          <a:stretch>
            <a:fillRect/>
          </a:stretch>
        </p:blipFill>
        <p:spPr>
          <a:xfrm>
            <a:off x="8005972" y="4541659"/>
            <a:ext cx="3712786" cy="6097"/>
          </a:xfrm>
          <a:prstGeom prst="rect">
            <a:avLst/>
          </a:prstGeom>
        </p:spPr>
      </p:pic>
      <p:graphicFrame>
        <p:nvGraphicFramePr>
          <p:cNvPr id="5" name="Table 4"/>
          <p:cNvGraphicFramePr>
            <a:graphicFrameLocks noGrp="1"/>
          </p:cNvGraphicFramePr>
          <p:nvPr>
            <p:extLst>
              <p:ext uri="{D42A27DB-BD31-4B8C-83A1-F6EECF244321}">
                <p14:modId xmlns:p14="http://schemas.microsoft.com/office/powerpoint/2010/main" val="1346938593"/>
              </p:ext>
            </p:extLst>
          </p:nvPr>
        </p:nvGraphicFramePr>
        <p:xfrm>
          <a:off x="8005972" y="1731017"/>
          <a:ext cx="3757807" cy="4810826"/>
        </p:xfrm>
        <a:graphic>
          <a:graphicData uri="http://schemas.openxmlformats.org/drawingml/2006/table">
            <a:tbl>
              <a:tblPr bandRow="1">
                <a:tableStyleId>{5C22544A-7EE6-4342-B048-85BDC9FD1C3A}</a:tableStyleId>
              </a:tblPr>
              <a:tblGrid>
                <a:gridCol w="2530256">
                  <a:extLst>
                    <a:ext uri="{9D8B030D-6E8A-4147-A177-3AD203B41FA5}">
                      <a16:colId xmlns:a16="http://schemas.microsoft.com/office/drawing/2014/main" val="671298536"/>
                    </a:ext>
                  </a:extLst>
                </a:gridCol>
                <a:gridCol w="1227551">
                  <a:extLst>
                    <a:ext uri="{9D8B030D-6E8A-4147-A177-3AD203B41FA5}">
                      <a16:colId xmlns:a16="http://schemas.microsoft.com/office/drawing/2014/main" val="3512711314"/>
                    </a:ext>
                  </a:extLst>
                </a:gridCol>
              </a:tblGrid>
              <a:tr h="448512">
                <a:tc>
                  <a:txBody>
                    <a:bodyPr/>
                    <a:lstStyle/>
                    <a:p>
                      <a:r>
                        <a:rPr lang="en-US" sz="2000" dirty="0" smtClean="0"/>
                        <a:t>Initial Project Cost: </a:t>
                      </a:r>
                      <a:endParaRPr lang="en-US" sz="2000" dirty="0"/>
                    </a:p>
                  </a:txBody>
                  <a:tcPr anchor="b">
                    <a:solidFill>
                      <a:schemeClr val="bg2"/>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000" dirty="0" smtClean="0"/>
                        <a:t>$100,000</a:t>
                      </a:r>
                    </a:p>
                  </a:txBody>
                  <a:tcPr anchor="b">
                    <a:solidFill>
                      <a:schemeClr val="bg2"/>
                    </a:solidFill>
                  </a:tcPr>
                </a:tc>
                <a:extLst>
                  <a:ext uri="{0D108BD9-81ED-4DB2-BD59-A6C34878D82A}">
                    <a16:rowId xmlns:a16="http://schemas.microsoft.com/office/drawing/2014/main" val="4167955442"/>
                  </a:ext>
                </a:extLst>
              </a:tr>
              <a:tr h="457200">
                <a:tc>
                  <a:txBody>
                    <a:bodyPr/>
                    <a:lstStyle/>
                    <a:p>
                      <a:r>
                        <a:rPr lang="en-US" sz="2000" dirty="0" smtClean="0"/>
                        <a:t>Approved 80%:</a:t>
                      </a:r>
                      <a:endParaRPr lang="en-US" sz="2000" dirty="0"/>
                    </a:p>
                  </a:txBody>
                  <a:tcPr anchor="b">
                    <a:solidFill>
                      <a:schemeClr val="bg2"/>
                    </a:solidFill>
                  </a:tcPr>
                </a:tc>
                <a:tc>
                  <a:txBody>
                    <a:bodyPr/>
                    <a:lstStyle/>
                    <a:p>
                      <a:pPr algn="r"/>
                      <a:r>
                        <a:rPr lang="en-US" sz="2000" dirty="0" smtClean="0"/>
                        <a:t>$80,000</a:t>
                      </a:r>
                      <a:endParaRPr lang="en-US" sz="2000" dirty="0"/>
                    </a:p>
                  </a:txBody>
                  <a:tcPr anchor="b">
                    <a:solidFill>
                      <a:schemeClr val="bg2"/>
                    </a:solidFill>
                  </a:tcPr>
                </a:tc>
                <a:extLst>
                  <a:ext uri="{0D108BD9-81ED-4DB2-BD59-A6C34878D82A}">
                    <a16:rowId xmlns:a16="http://schemas.microsoft.com/office/drawing/2014/main" val="2229448353"/>
                  </a:ext>
                </a:extLst>
              </a:tr>
              <a:tr h="711395">
                <a:tc>
                  <a:txBody>
                    <a:bodyPr/>
                    <a:lstStyle/>
                    <a:p>
                      <a:r>
                        <a:rPr lang="en-US" sz="2000" dirty="0" smtClean="0"/>
                        <a:t>50% of Approved </a:t>
                      </a:r>
                    </a:p>
                    <a:p>
                      <a:r>
                        <a:rPr lang="en-US" sz="2000" dirty="0" smtClean="0"/>
                        <a:t>amount issued immediately: </a:t>
                      </a:r>
                      <a:endParaRPr lang="en-US" sz="2000" dirty="0"/>
                    </a:p>
                  </a:txBody>
                  <a:tcPr anchor="b">
                    <a:lnB w="38100" cap="flat" cmpd="sng" algn="ctr">
                      <a:solidFill>
                        <a:srgbClr val="DAA600"/>
                      </a:solidFill>
                      <a:prstDash val="solid"/>
                      <a:round/>
                      <a:headEnd type="none" w="med" len="med"/>
                      <a:tailEnd type="none" w="med" len="med"/>
                    </a:lnB>
                    <a:solidFill>
                      <a:schemeClr val="bg2"/>
                    </a:solid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2000" dirty="0" smtClean="0"/>
                        <a:t>$40,000</a:t>
                      </a:r>
                    </a:p>
                  </a:txBody>
                  <a:tcPr anchor="b">
                    <a:lnB w="38100" cap="flat" cmpd="sng" algn="ctr">
                      <a:solidFill>
                        <a:srgbClr val="DAA600"/>
                      </a:solidFill>
                      <a:prstDash val="solid"/>
                      <a:round/>
                      <a:headEnd type="none" w="med" len="med"/>
                      <a:tailEnd type="none" w="med" len="med"/>
                    </a:lnB>
                    <a:solidFill>
                      <a:schemeClr val="bg2"/>
                    </a:solidFill>
                  </a:tcPr>
                </a:tc>
                <a:extLst>
                  <a:ext uri="{0D108BD9-81ED-4DB2-BD59-A6C34878D82A}">
                    <a16:rowId xmlns:a16="http://schemas.microsoft.com/office/drawing/2014/main" val="3116393180"/>
                  </a:ext>
                </a:extLst>
              </a:tr>
              <a:tr h="1029639">
                <a:tc>
                  <a:txBody>
                    <a:bodyPr/>
                    <a:lstStyle/>
                    <a:p>
                      <a:r>
                        <a:rPr lang="en-US" sz="2000" dirty="0" smtClean="0"/>
                        <a:t>Receipt's Submitted</a:t>
                      </a:r>
                    </a:p>
                    <a:p>
                      <a:r>
                        <a:rPr lang="en-US" sz="2000" dirty="0" smtClean="0"/>
                        <a:t>New Project Cost</a:t>
                      </a:r>
                      <a:endParaRPr lang="en-US" sz="2000" dirty="0"/>
                    </a:p>
                  </a:txBody>
                  <a:tcPr>
                    <a:lnT w="38100" cap="flat" cmpd="sng" algn="ctr">
                      <a:solidFill>
                        <a:srgbClr val="DAA600"/>
                      </a:solidFill>
                      <a:prstDash val="solid"/>
                      <a:round/>
                      <a:headEnd type="none" w="med" len="med"/>
                      <a:tailEnd type="none" w="med" len="med"/>
                    </a:lnT>
                    <a:solidFill>
                      <a:schemeClr val="bg1"/>
                    </a:solidFill>
                  </a:tcPr>
                </a:tc>
                <a:tc>
                  <a:txBody>
                    <a:bodyPr/>
                    <a:lstStyle/>
                    <a:p>
                      <a:pPr algn="r"/>
                      <a:r>
                        <a:rPr lang="en-US" sz="2000" dirty="0" smtClean="0"/>
                        <a:t> $75,000</a:t>
                      </a:r>
                      <a:endParaRPr lang="en-US" sz="2000" dirty="0"/>
                    </a:p>
                  </a:txBody>
                  <a:tcPr>
                    <a:lnT w="38100" cap="flat" cmpd="sng" algn="ctr">
                      <a:solidFill>
                        <a:srgbClr val="DAA600"/>
                      </a:solidFill>
                      <a:prstDash val="solid"/>
                      <a:round/>
                      <a:headEnd type="none" w="med" len="med"/>
                      <a:tailEnd type="none" w="med" len="med"/>
                    </a:lnT>
                    <a:solidFill>
                      <a:schemeClr val="bg1"/>
                    </a:solidFill>
                  </a:tcPr>
                </a:tc>
                <a:extLst>
                  <a:ext uri="{0D108BD9-81ED-4DB2-BD59-A6C34878D82A}">
                    <a16:rowId xmlns:a16="http://schemas.microsoft.com/office/drawing/2014/main" val="347237751"/>
                  </a:ext>
                </a:extLst>
              </a:tr>
              <a:tr h="457200">
                <a:tc>
                  <a:txBody>
                    <a:bodyPr/>
                    <a:lstStyle/>
                    <a:p>
                      <a:r>
                        <a:rPr lang="en-US" sz="2000" dirty="0" smtClean="0"/>
                        <a:t>80% of act. cost:</a:t>
                      </a:r>
                      <a:endParaRPr lang="en-US" sz="2000" dirty="0"/>
                    </a:p>
                  </a:txBody>
                  <a:tcPr anchor="b">
                    <a:solidFill>
                      <a:schemeClr val="bg2"/>
                    </a:solidFill>
                  </a:tcPr>
                </a:tc>
                <a:tc>
                  <a:txBody>
                    <a:bodyPr/>
                    <a:lstStyle/>
                    <a:p>
                      <a:pPr algn="r"/>
                      <a:r>
                        <a:rPr lang="en-US" sz="2000" dirty="0" smtClean="0"/>
                        <a:t>$65,000</a:t>
                      </a:r>
                      <a:endParaRPr lang="en-US" sz="2000" dirty="0"/>
                    </a:p>
                  </a:txBody>
                  <a:tcPr anchor="b">
                    <a:solidFill>
                      <a:schemeClr val="bg2"/>
                    </a:solidFill>
                  </a:tcPr>
                </a:tc>
                <a:extLst>
                  <a:ext uri="{0D108BD9-81ED-4DB2-BD59-A6C34878D82A}">
                    <a16:rowId xmlns:a16="http://schemas.microsoft.com/office/drawing/2014/main" val="76203594"/>
                  </a:ext>
                </a:extLst>
              </a:tr>
              <a:tr h="457200">
                <a:tc>
                  <a:txBody>
                    <a:bodyPr/>
                    <a:lstStyle/>
                    <a:p>
                      <a:r>
                        <a:rPr lang="en-US" sz="2000" dirty="0" smtClean="0"/>
                        <a:t>-50% previously Issued:</a:t>
                      </a:r>
                      <a:endParaRPr lang="en-US" sz="2000" dirty="0"/>
                    </a:p>
                  </a:txBody>
                  <a:tcPr anchor="b">
                    <a:lnB w="38100" cap="flat" cmpd="sng" algn="ctr">
                      <a:solidFill>
                        <a:srgbClr val="DAA600"/>
                      </a:solidFill>
                      <a:prstDash val="solid"/>
                      <a:round/>
                      <a:headEnd type="none" w="med" len="med"/>
                      <a:tailEnd type="none" w="med" len="med"/>
                    </a:lnB>
                    <a:solidFill>
                      <a:schemeClr val="bg2"/>
                    </a:solidFill>
                  </a:tcPr>
                </a:tc>
                <a:tc>
                  <a:txBody>
                    <a:bodyPr/>
                    <a:lstStyle/>
                    <a:p>
                      <a:pPr algn="r"/>
                      <a:r>
                        <a:rPr lang="en-US" sz="2000" dirty="0" smtClean="0"/>
                        <a:t>$40,000</a:t>
                      </a:r>
                      <a:endParaRPr lang="en-US" sz="2000" dirty="0"/>
                    </a:p>
                  </a:txBody>
                  <a:tcPr anchor="b">
                    <a:lnB w="38100" cap="flat" cmpd="sng" algn="ctr">
                      <a:solidFill>
                        <a:srgbClr val="DAA600"/>
                      </a:solidFill>
                      <a:prstDash val="solid"/>
                      <a:round/>
                      <a:headEnd type="none" w="med" len="med"/>
                      <a:tailEnd type="none" w="med" len="med"/>
                    </a:lnB>
                    <a:solidFill>
                      <a:schemeClr val="bg2"/>
                    </a:solidFill>
                  </a:tcPr>
                </a:tc>
                <a:extLst>
                  <a:ext uri="{0D108BD9-81ED-4DB2-BD59-A6C34878D82A}">
                    <a16:rowId xmlns:a16="http://schemas.microsoft.com/office/drawing/2014/main" val="67210451"/>
                  </a:ext>
                </a:extLst>
              </a:tr>
              <a:tr h="711395">
                <a:tc>
                  <a:txBody>
                    <a:bodyPr/>
                    <a:lstStyle/>
                    <a:p>
                      <a:r>
                        <a:rPr lang="en-US" sz="2000" dirty="0" smtClean="0"/>
                        <a:t>Reimbursement:	</a:t>
                      </a:r>
                      <a:endParaRPr lang="en-US" sz="2000" dirty="0"/>
                    </a:p>
                  </a:txBody>
                  <a:tcPr anchor="ctr">
                    <a:lnT w="38100" cap="flat" cmpd="sng" algn="ctr">
                      <a:solidFill>
                        <a:srgbClr val="DAA600"/>
                      </a:solidFill>
                      <a:prstDash val="solid"/>
                      <a:round/>
                      <a:headEnd type="none" w="med" len="med"/>
                      <a:tailEnd type="none" w="med" len="med"/>
                    </a:lnT>
                    <a:solidFill>
                      <a:schemeClr val="bg1"/>
                    </a:solidFill>
                  </a:tcPr>
                </a:tc>
                <a:tc>
                  <a:txBody>
                    <a:bodyPr/>
                    <a:lstStyle/>
                    <a:p>
                      <a:pPr algn="r"/>
                      <a:r>
                        <a:rPr lang="en-US" sz="2000" dirty="0" smtClean="0">
                          <a:solidFill>
                            <a:srgbClr val="C00000"/>
                          </a:solidFill>
                        </a:rPr>
                        <a:t>$20,000</a:t>
                      </a:r>
                      <a:endParaRPr lang="en-US" sz="2000" dirty="0"/>
                    </a:p>
                  </a:txBody>
                  <a:tcPr anchor="ctr">
                    <a:lnT w="38100" cap="flat" cmpd="sng" algn="ctr">
                      <a:solidFill>
                        <a:srgbClr val="DAA600"/>
                      </a:solidFill>
                      <a:prstDash val="solid"/>
                      <a:round/>
                      <a:headEnd type="none" w="med" len="med"/>
                      <a:tailEnd type="none" w="med" len="med"/>
                    </a:lnT>
                    <a:solidFill>
                      <a:schemeClr val="bg1"/>
                    </a:solidFill>
                  </a:tcPr>
                </a:tc>
                <a:extLst>
                  <a:ext uri="{0D108BD9-81ED-4DB2-BD59-A6C34878D82A}">
                    <a16:rowId xmlns:a16="http://schemas.microsoft.com/office/drawing/2014/main" val="1635981746"/>
                  </a:ext>
                </a:extLst>
              </a:tr>
            </a:tbl>
          </a:graphicData>
        </a:graphic>
      </p:graphicFrame>
    </p:spTree>
    <p:extLst>
      <p:ext uri="{BB962C8B-B14F-4D97-AF65-F5344CB8AC3E}">
        <p14:creationId xmlns:p14="http://schemas.microsoft.com/office/powerpoint/2010/main" val="13815431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78708" y="365148"/>
            <a:ext cx="5385179" cy="886691"/>
          </a:xfrm>
        </p:spPr>
        <p:txBody>
          <a:bodyPr>
            <a:normAutofit fontScale="90000"/>
          </a:bodyPr>
          <a:lstStyle/>
          <a:p>
            <a:r>
              <a:rPr lang="en-US" b="1" dirty="0" smtClean="0">
                <a:latin typeface="+mn-lt"/>
              </a:rPr>
              <a:t>EMERGENCY REQUEST: </a:t>
            </a:r>
            <a:br>
              <a:rPr lang="en-US" b="1" dirty="0" smtClean="0">
                <a:latin typeface="+mn-lt"/>
              </a:rPr>
            </a:br>
            <a:r>
              <a:rPr lang="en-US" b="1" dirty="0" smtClean="0">
                <a:latin typeface="+mn-lt"/>
              </a:rPr>
              <a:t>TC 20-16</a:t>
            </a:r>
            <a:endParaRPr lang="en-US" b="1" dirty="0">
              <a:latin typeface="+mn-lt"/>
            </a:endParaRPr>
          </a:p>
        </p:txBody>
      </p:sp>
      <p:sp>
        <p:nvSpPr>
          <p:cNvPr id="3" name="Content Placeholder 2"/>
          <p:cNvSpPr>
            <a:spLocks noGrp="1"/>
          </p:cNvSpPr>
          <p:nvPr>
            <p:ph idx="1"/>
          </p:nvPr>
        </p:nvSpPr>
        <p:spPr>
          <a:xfrm>
            <a:off x="4156306" y="2971837"/>
            <a:ext cx="7197493" cy="3653552"/>
          </a:xfrm>
        </p:spPr>
        <p:txBody>
          <a:bodyPr>
            <a:normAutofit/>
          </a:bodyPr>
          <a:lstStyle/>
          <a:p>
            <a:pPr marL="0" indent="0">
              <a:lnSpc>
                <a:spcPct val="119000"/>
              </a:lnSpc>
              <a:spcBef>
                <a:spcPts val="0"/>
              </a:spcBef>
              <a:spcAft>
                <a:spcPts val="600"/>
              </a:spcAft>
            </a:pPr>
            <a:endParaRPr lang="en-US" sz="1200" kern="1400" dirty="0">
              <a:solidFill>
                <a:srgbClr val="000000"/>
              </a:solidFill>
              <a:latin typeface="Calibri" panose="020F0502020204030204" pitchFamily="34" charset="0"/>
            </a:endParaRPr>
          </a:p>
          <a:p>
            <a:pPr marL="0" indent="0">
              <a:buNone/>
            </a:pPr>
            <a:endParaRPr lang="en-US" sz="1600" dirty="0"/>
          </a:p>
          <a:p>
            <a:endParaRPr lang="en-US" dirty="0"/>
          </a:p>
        </p:txBody>
      </p:sp>
      <p:sp>
        <p:nvSpPr>
          <p:cNvPr id="4" name="TextBox 3"/>
          <p:cNvSpPr txBox="1"/>
          <p:nvPr/>
        </p:nvSpPr>
        <p:spPr>
          <a:xfrm>
            <a:off x="613979" y="1761833"/>
            <a:ext cx="4777612" cy="4678204"/>
          </a:xfrm>
          <a:prstGeom prst="rect">
            <a:avLst/>
          </a:prstGeom>
          <a:noFill/>
        </p:spPr>
        <p:txBody>
          <a:bodyPr wrap="square" rtlCol="0">
            <a:spAutoFit/>
          </a:bodyPr>
          <a:lstStyle/>
          <a:p>
            <a:r>
              <a:rPr lang="en-US" sz="2800" b="1" dirty="0" smtClean="0"/>
              <a:t>Submit along with:</a:t>
            </a:r>
          </a:p>
          <a:p>
            <a:pPr marL="285750" indent="-285750">
              <a:spcBef>
                <a:spcPts val="600"/>
              </a:spcBef>
              <a:buFont typeface="Arial" panose="020B0604020202020204" pitchFamily="34" charset="0"/>
              <a:buChar char="•"/>
            </a:pPr>
            <a:r>
              <a:rPr lang="en-US" sz="2400" dirty="0" smtClean="0"/>
              <a:t>Pictures</a:t>
            </a:r>
          </a:p>
          <a:p>
            <a:pPr marL="285750" indent="-285750">
              <a:spcBef>
                <a:spcPts val="600"/>
              </a:spcBef>
              <a:buFont typeface="Arial" panose="020B0604020202020204" pitchFamily="34" charset="0"/>
              <a:buChar char="•"/>
            </a:pPr>
            <a:r>
              <a:rPr lang="en-US" sz="2400" dirty="0" smtClean="0"/>
              <a:t>Detailed cost estimate</a:t>
            </a:r>
            <a:endParaRPr lang="en-US" sz="2400" dirty="0"/>
          </a:p>
          <a:p>
            <a:pPr marL="285750" indent="-285750">
              <a:spcBef>
                <a:spcPts val="600"/>
              </a:spcBef>
              <a:buFont typeface="Arial" panose="020B0604020202020204" pitchFamily="34" charset="0"/>
              <a:buChar char="•"/>
            </a:pPr>
            <a:r>
              <a:rPr lang="en-US" sz="2400" dirty="0" smtClean="0"/>
              <a:t>You can submit drainage structures under this program if your project meets the following: </a:t>
            </a:r>
          </a:p>
          <a:p>
            <a:pPr marL="742950" lvl="1" indent="-285750">
              <a:spcBef>
                <a:spcPts val="600"/>
              </a:spcBef>
              <a:buFont typeface="Arial" panose="020B0604020202020204" pitchFamily="34" charset="0"/>
              <a:buChar char="•"/>
            </a:pPr>
            <a:r>
              <a:rPr lang="en-US" sz="2400" dirty="0" smtClean="0"/>
              <a:t>Closed structure</a:t>
            </a:r>
          </a:p>
          <a:p>
            <a:pPr marL="742950" lvl="1" indent="-285750">
              <a:spcBef>
                <a:spcPts val="600"/>
              </a:spcBef>
              <a:buFont typeface="Arial" panose="020B0604020202020204" pitchFamily="34" charset="0"/>
              <a:buChar char="•"/>
            </a:pPr>
            <a:r>
              <a:rPr lang="en-US" sz="2400" dirty="0" smtClean="0"/>
              <a:t>Posting load lowered and no longer allows school buses or first responders to cross</a:t>
            </a:r>
          </a:p>
          <a:p>
            <a:pPr marL="742950" lvl="1" indent="-285750">
              <a:spcBef>
                <a:spcPts val="600"/>
              </a:spcBef>
              <a:buFont typeface="Arial" panose="020B0604020202020204" pitchFamily="34" charset="0"/>
              <a:buChar char="•"/>
            </a:pPr>
            <a:r>
              <a:rPr lang="en-US" sz="2400" dirty="0" smtClean="0"/>
              <a:t>One way in or out</a:t>
            </a:r>
          </a:p>
        </p:txBody>
      </p:sp>
      <p:grpSp>
        <p:nvGrpSpPr>
          <p:cNvPr id="7" name="Group 6"/>
          <p:cNvGrpSpPr/>
          <p:nvPr/>
        </p:nvGrpSpPr>
        <p:grpSpPr>
          <a:xfrm>
            <a:off x="5592007" y="670039"/>
            <a:ext cx="6144985" cy="6187961"/>
            <a:chOff x="5321308" y="-26899"/>
            <a:chExt cx="6770286" cy="6817635"/>
          </a:xfrm>
        </p:grpSpPr>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1308" y="-26899"/>
              <a:ext cx="6770286" cy="6817635"/>
            </a:xfrm>
            <a:prstGeom prst="rect">
              <a:avLst/>
            </a:prstGeom>
          </p:spPr>
        </p:pic>
        <p:sp>
          <p:nvSpPr>
            <p:cNvPr id="6" name="Rectangle 5"/>
            <p:cNvSpPr/>
            <p:nvPr/>
          </p:nvSpPr>
          <p:spPr>
            <a:xfrm>
              <a:off x="9465316" y="2220747"/>
              <a:ext cx="2571077" cy="723489"/>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370931" y="2532719"/>
              <a:ext cx="3993979" cy="411516"/>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38639070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854411" y="2722992"/>
            <a:ext cx="7924628" cy="2386401"/>
          </a:xfrm>
        </p:spPr>
        <p:txBody>
          <a:bodyPr anchor="t"/>
          <a:lstStyle/>
          <a:p>
            <a:pPr algn="ctr"/>
            <a:r>
              <a:rPr lang="en-US" b="1" dirty="0" smtClean="0">
                <a:latin typeface="+mn-lt"/>
              </a:rPr>
              <a:t>Obtaining Reimbursement</a:t>
            </a:r>
            <a:endParaRPr lang="en-US" b="1" dirty="0">
              <a:latin typeface="+mn-lt"/>
            </a:endParaRPr>
          </a:p>
        </p:txBody>
      </p:sp>
    </p:spTree>
    <p:extLst>
      <p:ext uri="{BB962C8B-B14F-4D97-AF65-F5344CB8AC3E}">
        <p14:creationId xmlns:p14="http://schemas.microsoft.com/office/powerpoint/2010/main" val="41734838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32509"/>
            <a:ext cx="8758382" cy="886691"/>
          </a:xfrm>
        </p:spPr>
        <p:txBody>
          <a:bodyPr/>
          <a:lstStyle/>
          <a:p>
            <a:r>
              <a:rPr lang="en-US" b="1" dirty="0" smtClean="0">
                <a:latin typeface="+mn-lt"/>
              </a:rPr>
              <a:t>REIMBURSEMENT FORM: TC 20-38</a:t>
            </a:r>
            <a:endParaRPr lang="en-US" b="1" dirty="0">
              <a:latin typeface="+mn-lt"/>
            </a:endParaRPr>
          </a:p>
        </p:txBody>
      </p:sp>
      <p:sp>
        <p:nvSpPr>
          <p:cNvPr id="5" name="Content Placeholder 2"/>
          <p:cNvSpPr txBox="1">
            <a:spLocks/>
          </p:cNvSpPr>
          <p:nvPr/>
        </p:nvSpPr>
        <p:spPr>
          <a:xfrm>
            <a:off x="838200" y="1903840"/>
            <a:ext cx="3973992" cy="441301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3200" b="1" dirty="0" smtClean="0">
                <a:cs typeface="Arial" panose="020B0604020202020204" pitchFamily="34" charset="0"/>
              </a:rPr>
              <a:t>Emergency Program: </a:t>
            </a:r>
          </a:p>
          <a:p>
            <a:pPr marL="0" indent="0">
              <a:lnSpc>
                <a:spcPct val="100000"/>
              </a:lnSpc>
              <a:buFont typeface="Arial" panose="020B0604020202020204" pitchFamily="34" charset="0"/>
              <a:buNone/>
            </a:pPr>
            <a:r>
              <a:rPr lang="en-US" sz="2400" dirty="0" smtClean="0">
                <a:cs typeface="Arial" panose="020B0604020202020204" pitchFamily="34" charset="0"/>
              </a:rPr>
              <a:t>When a request is submitted and approved,</a:t>
            </a:r>
            <a:r>
              <a:rPr lang="en-US" sz="2400" i="1" dirty="0" smtClean="0">
                <a:cs typeface="Arial" panose="020B0604020202020204" pitchFamily="34" charset="0"/>
              </a:rPr>
              <a:t> </a:t>
            </a:r>
            <a:r>
              <a:rPr lang="en-US" sz="2400" b="1" i="1" dirty="0" smtClean="0">
                <a:cs typeface="Arial" panose="020B0604020202020204" pitchFamily="34" charset="0"/>
              </a:rPr>
              <a:t>50% of the approved funding (80% of total project)</a:t>
            </a:r>
            <a:r>
              <a:rPr lang="en-US" sz="2400" i="1" dirty="0" smtClean="0">
                <a:cs typeface="Arial" panose="020B0604020202020204" pitchFamily="34" charset="0"/>
              </a:rPr>
              <a:t> </a:t>
            </a:r>
            <a:r>
              <a:rPr lang="en-US" sz="2400" dirty="0" smtClean="0">
                <a:cs typeface="Arial" panose="020B0604020202020204" pitchFamily="34" charset="0"/>
              </a:rPr>
              <a:t>is released to the local government immediately.  </a:t>
            </a:r>
          </a:p>
          <a:p>
            <a:pPr marL="0" indent="0">
              <a:lnSpc>
                <a:spcPct val="100000"/>
              </a:lnSpc>
              <a:buNone/>
            </a:pPr>
            <a:r>
              <a:rPr lang="en-US" sz="2400" dirty="0" smtClean="0">
                <a:cs typeface="Arial" panose="020B0604020202020204" pitchFamily="34" charset="0"/>
              </a:rPr>
              <a:t>The remaining amount is released after final project cost has been tabulated. </a:t>
            </a:r>
            <a:endParaRPr lang="en-US" sz="2400" dirty="0">
              <a:cs typeface="Arial" panose="020B0604020202020204" pitchFamily="34" charset="0"/>
            </a:endParaRPr>
          </a:p>
        </p:txBody>
      </p:sp>
      <p:sp>
        <p:nvSpPr>
          <p:cNvPr id="7" name="TextBox 6"/>
          <p:cNvSpPr txBox="1"/>
          <p:nvPr/>
        </p:nvSpPr>
        <p:spPr>
          <a:xfrm>
            <a:off x="0" y="6316856"/>
            <a:ext cx="12192000" cy="369332"/>
          </a:xfrm>
          <a:prstGeom prst="rect">
            <a:avLst/>
          </a:prstGeom>
          <a:noFill/>
        </p:spPr>
        <p:txBody>
          <a:bodyPr wrap="square" rtlCol="0">
            <a:spAutoFit/>
          </a:bodyPr>
          <a:lstStyle/>
          <a:p>
            <a:pPr algn="ctr"/>
            <a:r>
              <a:rPr lang="en-US" b="1" i="1" dirty="0" smtClean="0">
                <a:solidFill>
                  <a:srgbClr val="DAA600"/>
                </a:solidFill>
                <a:latin typeface="Arial" panose="020B0604020202020204" pitchFamily="34" charset="0"/>
                <a:cs typeface="Arial" panose="020B0604020202020204" pitchFamily="34" charset="0"/>
              </a:rPr>
              <a:t>How to apply: Complete the </a:t>
            </a:r>
            <a:r>
              <a:rPr lang="en-US" b="1" i="1" u="sng" dirty="0" smtClean="0">
                <a:solidFill>
                  <a:srgbClr val="DAA600"/>
                </a:solidFill>
                <a:latin typeface="Arial" panose="020B0604020202020204" pitchFamily="34" charset="0"/>
                <a:cs typeface="Arial" panose="020B0604020202020204" pitchFamily="34" charset="0"/>
              </a:rPr>
              <a:t>TC 20-38</a:t>
            </a:r>
            <a:r>
              <a:rPr lang="en-US" b="1" i="1" dirty="0" smtClean="0">
                <a:solidFill>
                  <a:srgbClr val="DAA600"/>
                </a:solidFill>
                <a:latin typeface="Arial" panose="020B0604020202020204" pitchFamily="34" charset="0"/>
                <a:cs typeface="Arial" panose="020B0604020202020204" pitchFamily="34" charset="0"/>
              </a:rPr>
              <a:t>, attach supporting documentation and submit to ORSR.</a:t>
            </a:r>
            <a:endParaRPr lang="en-US" b="1" i="1" dirty="0">
              <a:solidFill>
                <a:srgbClr val="DAA600"/>
              </a:solidFill>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50137">
            <a:off x="5719914" y="1381662"/>
            <a:ext cx="3295659" cy="4492319"/>
          </a:xfrm>
          <a:prstGeom prst="rect">
            <a:avLst/>
          </a:prstGeom>
          <a:effectLst>
            <a:outerShdw blurRad="50800" dist="38100" dir="8100000" algn="tr" rotWithShape="0">
              <a:prstClr val="black">
                <a:alpha val="40000"/>
              </a:prstClr>
            </a:outerShdw>
          </a:effectLst>
        </p:spPr>
      </p:pic>
      <p:pic>
        <p:nvPicPr>
          <p:cNvPr id="6" name="Picture 5"/>
          <p:cNvPicPr>
            <a:picLocks noChangeAspect="1"/>
          </p:cNvPicPr>
          <p:nvPr/>
        </p:nvPicPr>
        <p:blipFill>
          <a:blip r:embed="rId5"/>
          <a:stretch>
            <a:fillRect/>
          </a:stretch>
        </p:blipFill>
        <p:spPr>
          <a:xfrm rot="354832">
            <a:off x="8065763" y="1475905"/>
            <a:ext cx="3633845" cy="4666163"/>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7466602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52252" y="348461"/>
            <a:ext cx="8758382" cy="886691"/>
          </a:xfrm>
        </p:spPr>
        <p:txBody>
          <a:bodyPr/>
          <a:lstStyle/>
          <a:p>
            <a:r>
              <a:rPr lang="en-US" b="1" dirty="0" smtClean="0">
                <a:latin typeface="+mn-lt"/>
              </a:rPr>
              <a:t>REIMBURSEMENT</a:t>
            </a:r>
            <a:endParaRPr lang="en-US" b="1" dirty="0">
              <a:latin typeface="+mn-lt"/>
            </a:endParaRPr>
          </a:p>
        </p:txBody>
      </p:sp>
      <p:sp>
        <p:nvSpPr>
          <p:cNvPr id="8" name="Content Placeholder 2"/>
          <p:cNvSpPr>
            <a:spLocks noGrp="1"/>
          </p:cNvSpPr>
          <p:nvPr>
            <p:ph idx="1"/>
          </p:nvPr>
        </p:nvSpPr>
        <p:spPr>
          <a:xfrm>
            <a:off x="580769" y="1707850"/>
            <a:ext cx="5980670" cy="6303980"/>
          </a:xfrm>
        </p:spPr>
        <p:txBody>
          <a:bodyPr>
            <a:noAutofit/>
          </a:bodyPr>
          <a:lstStyle/>
          <a:p>
            <a:pPr marL="0" indent="0">
              <a:lnSpc>
                <a:spcPct val="100000"/>
              </a:lnSpc>
              <a:buNone/>
            </a:pPr>
            <a:r>
              <a:rPr lang="en-US" sz="3200" b="1" dirty="0" smtClean="0">
                <a:cs typeface="Arial" panose="020B0604020202020204" pitchFamily="34" charset="0"/>
              </a:rPr>
              <a:t>What to include in your request for reimbursement:</a:t>
            </a:r>
          </a:p>
          <a:p>
            <a:pPr>
              <a:lnSpc>
                <a:spcPct val="100000"/>
              </a:lnSpc>
            </a:pPr>
            <a:r>
              <a:rPr lang="en-US" sz="2400" dirty="0" smtClean="0">
                <a:cs typeface="Arial" panose="020B0604020202020204" pitchFamily="34" charset="0"/>
              </a:rPr>
              <a:t>TC 20-38 Reimbursement Request</a:t>
            </a:r>
            <a:endParaRPr lang="en-US" sz="1200" dirty="0" smtClean="0">
              <a:cs typeface="Arial" panose="020B0604020202020204" pitchFamily="34" charset="0"/>
            </a:endParaRPr>
          </a:p>
          <a:p>
            <a:pPr>
              <a:lnSpc>
                <a:spcPct val="100000"/>
              </a:lnSpc>
            </a:pPr>
            <a:r>
              <a:rPr lang="en-US" sz="2400" dirty="0" smtClean="0">
                <a:cs typeface="Arial" panose="020B0604020202020204" pitchFamily="34" charset="0"/>
              </a:rPr>
              <a:t>TC 20-40 Non-Cash Match Forms </a:t>
            </a:r>
            <a:r>
              <a:rPr lang="en-US" sz="2400" i="1" dirty="0" smtClean="0">
                <a:cs typeface="Arial" panose="020B0604020202020204" pitchFamily="34" charset="0"/>
              </a:rPr>
              <a:t>(if needed)</a:t>
            </a:r>
            <a:endParaRPr lang="en-US" sz="1200" i="1" dirty="0" smtClean="0">
              <a:cs typeface="Arial" panose="020B0604020202020204" pitchFamily="34" charset="0"/>
            </a:endParaRPr>
          </a:p>
          <a:p>
            <a:pPr>
              <a:lnSpc>
                <a:spcPct val="100000"/>
              </a:lnSpc>
            </a:pPr>
            <a:r>
              <a:rPr lang="en-US" sz="2400" dirty="0" smtClean="0">
                <a:cs typeface="Arial" panose="020B0604020202020204" pitchFamily="34" charset="0"/>
              </a:rPr>
              <a:t>Invoices for work completed on the specific roads outlined in initial request. Invoices should specify the project location on the document.</a:t>
            </a:r>
            <a:endParaRPr lang="en-US" sz="1200" dirty="0" smtClean="0">
              <a:cs typeface="Arial" panose="020B0604020202020204" pitchFamily="34" charset="0"/>
            </a:endParaRPr>
          </a:p>
          <a:p>
            <a:pPr>
              <a:lnSpc>
                <a:spcPct val="100000"/>
              </a:lnSpc>
            </a:pPr>
            <a:r>
              <a:rPr lang="en-US" sz="2400" dirty="0" smtClean="0">
                <a:cs typeface="Arial" panose="020B0604020202020204" pitchFamily="34" charset="0"/>
              </a:rPr>
              <a:t>Checks showing funds were spent and what they were.</a:t>
            </a:r>
          </a:p>
          <a:p>
            <a:endParaRPr lang="en-US" sz="2400" dirty="0">
              <a:cs typeface="Arial" panose="020B0604020202020204" pitchFamily="34" charset="0"/>
            </a:endParaRPr>
          </a:p>
        </p:txBody>
      </p:sp>
      <p:pic>
        <p:nvPicPr>
          <p:cNvPr id="12" name="Picture 11"/>
          <p:cNvPicPr>
            <a:picLocks noChangeAspect="1"/>
          </p:cNvPicPr>
          <p:nvPr/>
        </p:nvPicPr>
        <p:blipFill rotWithShape="1">
          <a:blip r:embed="rId4">
            <a:extLst>
              <a:ext uri="{28A0092B-C50C-407E-A947-70E740481C1C}">
                <a14:useLocalDpi xmlns:a14="http://schemas.microsoft.com/office/drawing/2010/main" val="0"/>
              </a:ext>
            </a:extLst>
          </a:blip>
          <a:srcRect l="12998" t="5884" r="15038"/>
          <a:stretch/>
        </p:blipFill>
        <p:spPr>
          <a:xfrm rot="774009">
            <a:off x="7415177" y="1189742"/>
            <a:ext cx="4190914" cy="4273242"/>
          </a:xfrm>
          <a:prstGeom prst="rect">
            <a:avLst/>
          </a:prstGeom>
          <a:ln>
            <a:solidFill>
              <a:schemeClr val="accent4"/>
            </a:solidFill>
          </a:ln>
          <a:effectLst>
            <a:outerShdw blurRad="50800" dist="38100" dir="8100000" algn="tr" rotWithShape="0">
              <a:prstClr val="black">
                <a:alpha val="40000"/>
              </a:prstClr>
            </a:outerShdw>
          </a:effectLst>
        </p:spPr>
      </p:pic>
      <p:grpSp>
        <p:nvGrpSpPr>
          <p:cNvPr id="9" name="Group 8"/>
          <p:cNvGrpSpPr/>
          <p:nvPr/>
        </p:nvGrpSpPr>
        <p:grpSpPr>
          <a:xfrm>
            <a:off x="6561439" y="4012056"/>
            <a:ext cx="4205769" cy="2353468"/>
            <a:chOff x="8166736" y="-24366"/>
            <a:chExt cx="3948280" cy="2875538"/>
          </a:xfrm>
          <a:effectLst>
            <a:outerShdw blurRad="50800" dist="38100" dir="8100000" algn="tr" rotWithShape="0">
              <a:prstClr val="black">
                <a:alpha val="40000"/>
              </a:prstClr>
            </a:outerShdw>
          </a:effectLst>
        </p:grpSpPr>
        <p:pic>
          <p:nvPicPr>
            <p:cNvPr id="10" name="Picture 9"/>
            <p:cNvPicPr>
              <a:picLocks noChangeAspect="1"/>
            </p:cNvPicPr>
            <p:nvPr/>
          </p:nvPicPr>
          <p:blipFill>
            <a:blip r:embed="rId5">
              <a:extLst>
                <a:ext uri="{BEBA8EAE-BF5A-486C-A8C5-ECC9F3942E4B}">
                  <a14:imgProps xmlns:a14="http://schemas.microsoft.com/office/drawing/2010/main">
                    <a14:imgLayer r:embed="rId6">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8166736" y="-24366"/>
              <a:ext cx="3948280" cy="2875538"/>
            </a:xfrm>
            <a:prstGeom prst="rect">
              <a:avLst/>
            </a:prstGeom>
          </p:spPr>
          <p:style>
            <a:lnRef idx="2">
              <a:schemeClr val="accent4"/>
            </a:lnRef>
            <a:fillRef idx="1">
              <a:schemeClr val="lt1"/>
            </a:fillRef>
            <a:effectRef idx="0">
              <a:schemeClr val="accent4"/>
            </a:effectRef>
            <a:fontRef idx="minor">
              <a:schemeClr val="dk1"/>
            </a:fontRef>
          </p:style>
        </p:pic>
        <p:sp>
          <p:nvSpPr>
            <p:cNvPr id="11" name="Rectangle 10"/>
            <p:cNvSpPr/>
            <p:nvPr/>
          </p:nvSpPr>
          <p:spPr>
            <a:xfrm>
              <a:off x="9070604" y="484095"/>
              <a:ext cx="1070272" cy="107577"/>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grpSp>
    </p:spTree>
    <p:extLst>
      <p:ext uri="{BB962C8B-B14F-4D97-AF65-F5344CB8AC3E}">
        <p14:creationId xmlns:p14="http://schemas.microsoft.com/office/powerpoint/2010/main" val="1042731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434281" y="2587068"/>
            <a:ext cx="8147050" cy="2386401"/>
          </a:xfrm>
        </p:spPr>
        <p:txBody>
          <a:bodyPr anchor="t"/>
          <a:lstStyle/>
          <a:p>
            <a:pPr algn="ctr"/>
            <a:r>
              <a:rPr lang="en-US" b="1" dirty="0" smtClean="0">
                <a:latin typeface="+mn-lt"/>
              </a:rPr>
              <a:t>OFFICE OF </a:t>
            </a:r>
            <a:br>
              <a:rPr lang="en-US" b="1" dirty="0" smtClean="0">
                <a:latin typeface="+mn-lt"/>
              </a:rPr>
            </a:br>
            <a:r>
              <a:rPr lang="en-US" b="1" dirty="0" smtClean="0">
                <a:latin typeface="+mn-lt"/>
              </a:rPr>
              <a:t>LOCAL PROGRAMS</a:t>
            </a:r>
            <a:endParaRPr lang="en-US" b="1" dirty="0">
              <a:latin typeface="+mn-lt"/>
            </a:endParaRPr>
          </a:p>
        </p:txBody>
      </p:sp>
    </p:spTree>
    <p:extLst>
      <p:ext uri="{BB962C8B-B14F-4D97-AF65-F5344CB8AC3E}">
        <p14:creationId xmlns:p14="http://schemas.microsoft.com/office/powerpoint/2010/main" val="170500691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32509"/>
            <a:ext cx="8758382" cy="886691"/>
          </a:xfrm>
        </p:spPr>
        <p:txBody>
          <a:bodyPr/>
          <a:lstStyle/>
          <a:p>
            <a:r>
              <a:rPr lang="en-US" b="1" dirty="0" smtClean="0">
                <a:latin typeface="+mn-lt"/>
              </a:rPr>
              <a:t>FEDERAL FUNDING OPPORTUNITIES</a:t>
            </a:r>
            <a:endParaRPr lang="en-US" b="1" dirty="0">
              <a:latin typeface="+mn-lt"/>
            </a:endParaRPr>
          </a:p>
        </p:txBody>
      </p:sp>
      <p:sp>
        <p:nvSpPr>
          <p:cNvPr id="3" name="Content Placeholder 2"/>
          <p:cNvSpPr>
            <a:spLocks noGrp="1"/>
          </p:cNvSpPr>
          <p:nvPr>
            <p:ph idx="1"/>
          </p:nvPr>
        </p:nvSpPr>
        <p:spPr>
          <a:xfrm>
            <a:off x="863600" y="2056914"/>
            <a:ext cx="10515600" cy="4801086"/>
          </a:xfrm>
        </p:spPr>
        <p:txBody>
          <a:bodyPr>
            <a:normAutofit/>
          </a:bodyPr>
          <a:lstStyle/>
          <a:p>
            <a:pPr marL="0" indent="0">
              <a:lnSpc>
                <a:spcPct val="100000"/>
              </a:lnSpc>
              <a:buNone/>
            </a:pPr>
            <a:r>
              <a:rPr lang="en-US" sz="3200" i="1" dirty="0" smtClean="0"/>
              <a:t>State and Local governments can apply to the Office of Local Programs to receive funding through federal programs authorized by the FAST Act:</a:t>
            </a:r>
            <a:endParaRPr lang="en-US" sz="3200" b="1" dirty="0"/>
          </a:p>
          <a:p>
            <a:pPr marL="0" indent="0">
              <a:spcBef>
                <a:spcPts val="1800"/>
              </a:spcBef>
              <a:buNone/>
            </a:pPr>
            <a:r>
              <a:rPr lang="en-US" sz="3200" b="1" dirty="0" smtClean="0"/>
              <a:t>	1)  Transportation Alternatives (TAP)</a:t>
            </a:r>
          </a:p>
          <a:p>
            <a:pPr marL="0" indent="0">
              <a:buNone/>
            </a:pPr>
            <a:r>
              <a:rPr lang="en-US" sz="3200" b="1" dirty="0" smtClean="0"/>
              <a:t>	2)  Congestion Mitigation &amp; Air Quality (CMAQ)</a:t>
            </a:r>
          </a:p>
          <a:p>
            <a:pPr marL="0" indent="0">
              <a:buNone/>
            </a:pPr>
            <a:endParaRPr lang="en-US" sz="2400" dirty="0" smtClean="0"/>
          </a:p>
          <a:p>
            <a:pPr marL="0" indent="0">
              <a:buNone/>
            </a:pPr>
            <a:r>
              <a:rPr lang="en-US" sz="2400" dirty="0" smtClean="0"/>
              <a:t>These are reimbursement programs </a:t>
            </a:r>
            <a:r>
              <a:rPr lang="en-US" sz="2400" b="1" dirty="0" smtClean="0"/>
              <a:t>NOT</a:t>
            </a:r>
            <a:r>
              <a:rPr lang="en-US" sz="2400" dirty="0" smtClean="0"/>
              <a:t> grants and are funded through 80% Federal Funds and 20% Local Match.</a:t>
            </a:r>
          </a:p>
          <a:p>
            <a:pPr marL="0" indent="0">
              <a:buNone/>
            </a:pPr>
            <a:endParaRPr lang="en-US" sz="2400" dirty="0"/>
          </a:p>
        </p:txBody>
      </p:sp>
    </p:spTree>
    <p:extLst>
      <p:ext uri="{BB962C8B-B14F-4D97-AF65-F5344CB8AC3E}">
        <p14:creationId xmlns:p14="http://schemas.microsoft.com/office/powerpoint/2010/main" val="32405240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951470" y="1977081"/>
            <a:ext cx="9820914" cy="4390138"/>
          </a:xfrm>
        </p:spPr>
        <p:txBody>
          <a:bodyPr>
            <a:normAutofit/>
          </a:bodyPr>
          <a:lstStyle/>
          <a:p>
            <a:pPr marL="0" indent="0">
              <a:buNone/>
            </a:pPr>
            <a:r>
              <a:rPr lang="en-US" sz="3200" b="1" dirty="0" smtClean="0"/>
              <a:t>Minimum Requirements:</a:t>
            </a:r>
            <a:endParaRPr lang="en-US" sz="2400" dirty="0" smtClean="0"/>
          </a:p>
          <a:p>
            <a:pPr marL="457200" indent="-457200">
              <a:spcBef>
                <a:spcPts val="2400"/>
              </a:spcBef>
              <a:buAutoNum type="arabicParenR"/>
            </a:pPr>
            <a:r>
              <a:rPr lang="en-US" sz="3200" dirty="0" smtClean="0"/>
              <a:t>Project must have a surface transportation relationship</a:t>
            </a:r>
          </a:p>
          <a:p>
            <a:pPr marL="457200" indent="-457200">
              <a:spcBef>
                <a:spcPts val="2400"/>
              </a:spcBef>
              <a:buAutoNum type="arabicParenR"/>
            </a:pPr>
            <a:r>
              <a:rPr lang="en-US" sz="3200" dirty="0" smtClean="0"/>
              <a:t>Promote accessibility/connectivity</a:t>
            </a:r>
          </a:p>
          <a:p>
            <a:pPr marL="457200" indent="-457200">
              <a:spcBef>
                <a:spcPts val="2400"/>
              </a:spcBef>
              <a:buAutoNum type="arabicParenR"/>
            </a:pPr>
            <a:r>
              <a:rPr lang="en-US" sz="3200" dirty="0" smtClean="0"/>
              <a:t>Project must meet the requirements of at least one of the eligible categories</a:t>
            </a:r>
            <a:endParaRPr lang="en-US" sz="3200" dirty="0"/>
          </a:p>
        </p:txBody>
      </p:sp>
      <p:sp>
        <p:nvSpPr>
          <p:cNvPr id="7" name="Title 1"/>
          <p:cNvSpPr>
            <a:spLocks noGrp="1"/>
          </p:cNvSpPr>
          <p:nvPr>
            <p:ph type="title"/>
          </p:nvPr>
        </p:nvSpPr>
        <p:spPr>
          <a:xfrm>
            <a:off x="838199" y="332509"/>
            <a:ext cx="10221097" cy="886691"/>
          </a:xfrm>
        </p:spPr>
        <p:txBody>
          <a:bodyPr>
            <a:noAutofit/>
          </a:bodyPr>
          <a:lstStyle/>
          <a:p>
            <a:r>
              <a:rPr lang="en-US" sz="3800" b="1" dirty="0" smtClean="0">
                <a:latin typeface="+mn-lt"/>
              </a:rPr>
              <a:t>TRANSPORTATION ALTERNATIVE </a:t>
            </a:r>
            <a:br>
              <a:rPr lang="en-US" sz="3800" b="1" dirty="0" smtClean="0">
                <a:latin typeface="+mn-lt"/>
              </a:rPr>
            </a:br>
            <a:r>
              <a:rPr lang="en-US" sz="3800" b="1" dirty="0" smtClean="0">
                <a:latin typeface="+mn-lt"/>
              </a:rPr>
              <a:t>PROGRAM (TAP)</a:t>
            </a:r>
            <a:endParaRPr lang="en-US" sz="3800" b="1" dirty="0">
              <a:latin typeface="+mn-lt"/>
            </a:endParaRPr>
          </a:p>
        </p:txBody>
      </p:sp>
    </p:spTree>
    <p:extLst>
      <p:ext uri="{BB962C8B-B14F-4D97-AF65-F5344CB8AC3E}">
        <p14:creationId xmlns:p14="http://schemas.microsoft.com/office/powerpoint/2010/main" val="5298279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199" y="332509"/>
            <a:ext cx="10221097" cy="886691"/>
          </a:xfrm>
        </p:spPr>
        <p:txBody>
          <a:bodyPr>
            <a:noAutofit/>
          </a:bodyPr>
          <a:lstStyle/>
          <a:p>
            <a:r>
              <a:rPr lang="en-US" sz="3800" b="1" dirty="0" smtClean="0">
                <a:latin typeface="+mn-lt"/>
              </a:rPr>
              <a:t>TRANSPORTATION ALTERNATIVE </a:t>
            </a:r>
            <a:br>
              <a:rPr lang="en-US" sz="3800" b="1" dirty="0" smtClean="0">
                <a:latin typeface="+mn-lt"/>
              </a:rPr>
            </a:br>
            <a:r>
              <a:rPr lang="en-US" sz="3800" b="1" dirty="0" smtClean="0">
                <a:latin typeface="+mn-lt"/>
              </a:rPr>
              <a:t>PROGRAM (TAP)</a:t>
            </a:r>
            <a:endParaRPr lang="en-US" sz="3800" b="1" dirty="0">
              <a:latin typeface="+mn-lt"/>
            </a:endParaRPr>
          </a:p>
        </p:txBody>
      </p:sp>
      <p:sp>
        <p:nvSpPr>
          <p:cNvPr id="3" name="Content Placeholder 2"/>
          <p:cNvSpPr>
            <a:spLocks noGrp="1"/>
          </p:cNvSpPr>
          <p:nvPr>
            <p:ph idx="1"/>
          </p:nvPr>
        </p:nvSpPr>
        <p:spPr>
          <a:xfrm>
            <a:off x="838200" y="1949193"/>
            <a:ext cx="10515600" cy="4801086"/>
          </a:xfrm>
        </p:spPr>
        <p:txBody>
          <a:bodyPr>
            <a:normAutofit fontScale="92500" lnSpcReduction="10000"/>
          </a:bodyPr>
          <a:lstStyle/>
          <a:p>
            <a:pPr marL="0" indent="0">
              <a:buNone/>
            </a:pPr>
            <a:r>
              <a:rPr lang="en-US" sz="3500" b="1" dirty="0" smtClean="0"/>
              <a:t>Eligible Activities:</a:t>
            </a:r>
            <a:endParaRPr lang="en-US" sz="2400" dirty="0"/>
          </a:p>
          <a:p>
            <a:pPr>
              <a:spcBef>
                <a:spcPts val="1800"/>
              </a:spcBef>
            </a:pPr>
            <a:r>
              <a:rPr lang="en-US" sz="2400" dirty="0" smtClean="0"/>
              <a:t>Bicycle, pedestrian or other non-motorized forms of transportation facilities</a:t>
            </a:r>
          </a:p>
          <a:p>
            <a:r>
              <a:rPr lang="en-US" sz="2400" dirty="0" smtClean="0"/>
              <a:t>Safe routes for non-drivers</a:t>
            </a:r>
          </a:p>
          <a:p>
            <a:r>
              <a:rPr lang="en-US" sz="2400" dirty="0" smtClean="0"/>
              <a:t>Construction of turnouts, overlooks and viewing areas</a:t>
            </a:r>
          </a:p>
          <a:p>
            <a:r>
              <a:rPr lang="en-US" sz="2400" dirty="0" smtClean="0"/>
              <a:t>Vegetation management</a:t>
            </a:r>
          </a:p>
          <a:p>
            <a:r>
              <a:rPr lang="en-US" sz="2400" dirty="0" smtClean="0"/>
              <a:t>Historic Preservation of historic transportation buildings, structures or facilities only</a:t>
            </a:r>
          </a:p>
          <a:p>
            <a:r>
              <a:rPr lang="en-US" sz="2400" dirty="0" smtClean="0"/>
              <a:t>Conversion of abandoned railway corridors</a:t>
            </a:r>
          </a:p>
          <a:p>
            <a:r>
              <a:rPr lang="en-US" sz="2400" dirty="0" smtClean="0"/>
              <a:t>Inventory, control and removal of outdoor advertising</a:t>
            </a:r>
          </a:p>
          <a:p>
            <a:r>
              <a:rPr lang="en-US" sz="2400" dirty="0" smtClean="0"/>
              <a:t>Archeology activities related to transportation projects</a:t>
            </a:r>
          </a:p>
          <a:p>
            <a:r>
              <a:rPr lang="en-US" sz="2400" dirty="0" smtClean="0"/>
              <a:t>Environmental mitigation</a:t>
            </a:r>
          </a:p>
          <a:p>
            <a:r>
              <a:rPr lang="en-US" sz="2400" dirty="0" smtClean="0"/>
              <a:t>Safe routes to school</a:t>
            </a:r>
            <a:endParaRPr lang="en-US" sz="2400" dirty="0"/>
          </a:p>
        </p:txBody>
      </p:sp>
    </p:spTree>
    <p:extLst>
      <p:ext uri="{BB962C8B-B14F-4D97-AF65-F5344CB8AC3E}">
        <p14:creationId xmlns:p14="http://schemas.microsoft.com/office/powerpoint/2010/main" val="30011789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1825625"/>
            <a:ext cx="10515600" cy="4801086"/>
          </a:xfrm>
        </p:spPr>
        <p:txBody>
          <a:bodyPr>
            <a:normAutofit/>
          </a:bodyPr>
          <a:lstStyle/>
          <a:p>
            <a:pPr marL="0" indent="0">
              <a:buNone/>
            </a:pPr>
            <a:r>
              <a:rPr lang="en-US" sz="3200" b="1" dirty="0" smtClean="0"/>
              <a:t>Ineligible Activities:</a:t>
            </a:r>
            <a:endParaRPr lang="en-US" sz="2400" dirty="0" smtClean="0"/>
          </a:p>
          <a:p>
            <a:pPr marL="457200" indent="-457200">
              <a:buAutoNum type="arabicParenR"/>
            </a:pPr>
            <a:r>
              <a:rPr lang="en-US" dirty="0" smtClean="0"/>
              <a:t>Administrative costs</a:t>
            </a:r>
          </a:p>
          <a:p>
            <a:pPr marL="457200" indent="-457200">
              <a:buAutoNum type="arabicParenR"/>
            </a:pPr>
            <a:r>
              <a:rPr lang="en-US" dirty="0" smtClean="0"/>
              <a:t>Promotional Activities</a:t>
            </a:r>
          </a:p>
          <a:p>
            <a:pPr marL="457200" indent="-457200">
              <a:buAutoNum type="arabicParenR"/>
            </a:pPr>
            <a:r>
              <a:rPr lang="en-US" dirty="0" smtClean="0"/>
              <a:t>Routine Maintenance and Operations</a:t>
            </a:r>
          </a:p>
          <a:p>
            <a:pPr marL="457200" indent="-457200">
              <a:buAutoNum type="arabicParenR"/>
            </a:pPr>
            <a:r>
              <a:rPr lang="en-US" dirty="0" smtClean="0"/>
              <a:t>General recreation and park facilities</a:t>
            </a:r>
          </a:p>
          <a:p>
            <a:pPr lvl="1"/>
            <a:r>
              <a:rPr lang="en-US" dirty="0" smtClean="0"/>
              <a:t>Playground equipment</a:t>
            </a:r>
          </a:p>
          <a:p>
            <a:pPr lvl="1"/>
            <a:r>
              <a:rPr lang="en-US" dirty="0" smtClean="0"/>
              <a:t>Playground</a:t>
            </a:r>
          </a:p>
          <a:p>
            <a:pPr lvl="1"/>
            <a:r>
              <a:rPr lang="en-US" dirty="0" smtClean="0"/>
              <a:t>Sports Fields</a:t>
            </a:r>
          </a:p>
          <a:p>
            <a:pPr lvl="1"/>
            <a:r>
              <a:rPr lang="en-US" dirty="0" smtClean="0"/>
              <a:t>Campgrounds</a:t>
            </a:r>
          </a:p>
          <a:p>
            <a:pPr lvl="1"/>
            <a:r>
              <a:rPr lang="en-US" dirty="0" smtClean="0"/>
              <a:t>Picnic Areas and Pavilions  </a:t>
            </a:r>
          </a:p>
        </p:txBody>
      </p:sp>
      <p:sp>
        <p:nvSpPr>
          <p:cNvPr id="7" name="Title 1"/>
          <p:cNvSpPr>
            <a:spLocks noGrp="1"/>
          </p:cNvSpPr>
          <p:nvPr>
            <p:ph type="title"/>
          </p:nvPr>
        </p:nvSpPr>
        <p:spPr>
          <a:xfrm>
            <a:off x="838199" y="332509"/>
            <a:ext cx="10221097" cy="886691"/>
          </a:xfrm>
        </p:spPr>
        <p:txBody>
          <a:bodyPr>
            <a:noAutofit/>
          </a:bodyPr>
          <a:lstStyle/>
          <a:p>
            <a:r>
              <a:rPr lang="en-US" sz="3800" b="1" dirty="0" smtClean="0">
                <a:latin typeface="+mn-lt"/>
              </a:rPr>
              <a:t>TRANSPORTATION ALTERNATIVE </a:t>
            </a:r>
            <a:br>
              <a:rPr lang="en-US" sz="3800" b="1" dirty="0" smtClean="0">
                <a:latin typeface="+mn-lt"/>
              </a:rPr>
            </a:br>
            <a:r>
              <a:rPr lang="en-US" sz="3800" b="1" dirty="0" smtClean="0">
                <a:latin typeface="+mn-lt"/>
              </a:rPr>
              <a:t>PROGRAM (TAP)</a:t>
            </a:r>
            <a:endParaRPr lang="en-US" sz="3800" b="1" dirty="0">
              <a:latin typeface="+mn-lt"/>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16869" y="3228975"/>
            <a:ext cx="4724400" cy="3629025"/>
          </a:xfrm>
          <a:prstGeom prst="rect">
            <a:avLst/>
          </a:prstGeom>
        </p:spPr>
      </p:pic>
    </p:spTree>
    <p:extLst>
      <p:ext uri="{BB962C8B-B14F-4D97-AF65-F5344CB8AC3E}">
        <p14:creationId xmlns:p14="http://schemas.microsoft.com/office/powerpoint/2010/main" val="33331602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40004" y="-80851"/>
            <a:ext cx="7843935" cy="1325563"/>
          </a:xfrm>
        </p:spPr>
        <p:txBody>
          <a:bodyPr/>
          <a:lstStyle/>
          <a:p>
            <a:r>
              <a:rPr lang="en-US" b="1" dirty="0" smtClean="0">
                <a:latin typeface="+mn-lt"/>
              </a:rPr>
              <a:t>OFFICE STAFF</a:t>
            </a:r>
            <a:endParaRPr lang="en-US" b="1" dirty="0">
              <a:latin typeface="+mn-lt"/>
            </a:endParaRPr>
          </a:p>
        </p:txBody>
      </p:sp>
      <p:sp>
        <p:nvSpPr>
          <p:cNvPr id="3" name="Content Placeholder 2"/>
          <p:cNvSpPr>
            <a:spLocks noGrp="1"/>
          </p:cNvSpPr>
          <p:nvPr>
            <p:ph idx="1"/>
          </p:nvPr>
        </p:nvSpPr>
        <p:spPr>
          <a:xfrm>
            <a:off x="453505" y="1244711"/>
            <a:ext cx="4155565" cy="4674175"/>
          </a:xfrm>
        </p:spPr>
        <p:txBody>
          <a:bodyPr>
            <a:normAutofit fontScale="47500" lnSpcReduction="20000"/>
          </a:bodyPr>
          <a:lstStyle/>
          <a:p>
            <a:pPr marL="0" indent="0">
              <a:lnSpc>
                <a:spcPct val="120000"/>
              </a:lnSpc>
              <a:buNone/>
            </a:pPr>
            <a:r>
              <a:rPr lang="en-US" sz="3800" b="1" dirty="0" smtClean="0"/>
              <a:t>THE OFFICE OF THE COMMISSIONER</a:t>
            </a:r>
          </a:p>
          <a:p>
            <a:pPr>
              <a:lnSpc>
                <a:spcPct val="120000"/>
              </a:lnSpc>
            </a:pPr>
            <a:r>
              <a:rPr lang="en-US" sz="3300" b="1" i="1" dirty="0" smtClean="0"/>
              <a:t>Bobbi Jo Lewis</a:t>
            </a:r>
            <a:r>
              <a:rPr lang="en-US" sz="3300" dirty="0" smtClean="0"/>
              <a:t>  Commissioner</a:t>
            </a:r>
          </a:p>
          <a:p>
            <a:pPr>
              <a:lnSpc>
                <a:spcPct val="120000"/>
              </a:lnSpc>
            </a:pPr>
            <a:r>
              <a:rPr lang="en-US" sz="3300" b="1" i="1" dirty="0" smtClean="0"/>
              <a:t>Gayle Smith  </a:t>
            </a:r>
            <a:r>
              <a:rPr lang="en-US" sz="3300" dirty="0" smtClean="0"/>
              <a:t>Executive Advisor</a:t>
            </a:r>
          </a:p>
          <a:p>
            <a:pPr>
              <a:lnSpc>
                <a:spcPct val="120000"/>
              </a:lnSpc>
            </a:pPr>
            <a:r>
              <a:rPr lang="en-US" sz="3300" b="1" i="1" dirty="0" smtClean="0"/>
              <a:t>Debra Powell  </a:t>
            </a:r>
            <a:r>
              <a:rPr lang="en-US" sz="3300" dirty="0" smtClean="0"/>
              <a:t>Executive Administrative Secretary</a:t>
            </a:r>
          </a:p>
          <a:p>
            <a:pPr>
              <a:lnSpc>
                <a:spcPct val="120000"/>
              </a:lnSpc>
            </a:pPr>
            <a:endParaRPr lang="en-US" sz="2300" dirty="0" smtClean="0"/>
          </a:p>
          <a:p>
            <a:pPr marL="0" indent="0">
              <a:lnSpc>
                <a:spcPct val="120000"/>
              </a:lnSpc>
              <a:buNone/>
            </a:pPr>
            <a:r>
              <a:rPr lang="en-US" sz="3400" b="1" dirty="0" smtClean="0"/>
              <a:t>THE OFFICE OF RURAL SECONDARY ROADS</a:t>
            </a:r>
          </a:p>
          <a:p>
            <a:pPr>
              <a:lnSpc>
                <a:spcPct val="120000"/>
              </a:lnSpc>
            </a:pPr>
            <a:r>
              <a:rPr lang="en-US" sz="3300" b="1" i="1" dirty="0" smtClean="0"/>
              <a:t>Craig Caudill  </a:t>
            </a:r>
            <a:r>
              <a:rPr lang="en-US" sz="3300" dirty="0" smtClean="0"/>
              <a:t>Transportation Engineering Branch Manager</a:t>
            </a:r>
          </a:p>
          <a:p>
            <a:pPr>
              <a:lnSpc>
                <a:spcPct val="120000"/>
              </a:lnSpc>
            </a:pPr>
            <a:r>
              <a:rPr lang="en-US" sz="3300" b="1" i="1" dirty="0" smtClean="0"/>
              <a:t>Wayne Simpson </a:t>
            </a:r>
            <a:r>
              <a:rPr lang="en-US" sz="3300" dirty="0" smtClean="0"/>
              <a:t>Transportation Engineering Specialist</a:t>
            </a:r>
            <a:endParaRPr lang="en-US" sz="3300" b="1" i="1" dirty="0" smtClean="0"/>
          </a:p>
          <a:p>
            <a:pPr>
              <a:lnSpc>
                <a:spcPct val="120000"/>
              </a:lnSpc>
            </a:pPr>
            <a:r>
              <a:rPr lang="en-US" sz="3300" b="1" i="1" dirty="0" smtClean="0"/>
              <a:t>Shelby Peel</a:t>
            </a:r>
            <a:r>
              <a:rPr lang="en-US" sz="3300" dirty="0" smtClean="0"/>
              <a:t>  RS Project Manager</a:t>
            </a:r>
          </a:p>
          <a:p>
            <a:pPr>
              <a:lnSpc>
                <a:spcPct val="120000"/>
              </a:lnSpc>
            </a:pPr>
            <a:r>
              <a:rPr lang="en-US" sz="3300" b="1" i="1" dirty="0" smtClean="0"/>
              <a:t>Sara Hall  </a:t>
            </a:r>
            <a:r>
              <a:rPr lang="en-US" sz="3300" dirty="0" smtClean="0"/>
              <a:t>RS Project Payment Manager</a:t>
            </a:r>
          </a:p>
          <a:p>
            <a:endParaRPr lang="en-US" sz="2900" dirty="0"/>
          </a:p>
        </p:txBody>
      </p:sp>
      <p:sp>
        <p:nvSpPr>
          <p:cNvPr id="4" name="Content Placeholder 2"/>
          <p:cNvSpPr txBox="1">
            <a:spLocks/>
          </p:cNvSpPr>
          <p:nvPr/>
        </p:nvSpPr>
        <p:spPr>
          <a:xfrm>
            <a:off x="4695569" y="1244711"/>
            <a:ext cx="3978876" cy="5814316"/>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 typeface="Arial" panose="020B0604020202020204" pitchFamily="34" charset="0"/>
              <a:buNone/>
            </a:pPr>
            <a:r>
              <a:rPr lang="en-US" sz="2200" b="1" dirty="0" smtClean="0"/>
              <a:t>THE OFFICE OF LOCAL PROGRAMS</a:t>
            </a:r>
          </a:p>
          <a:p>
            <a:pPr>
              <a:lnSpc>
                <a:spcPct val="100000"/>
              </a:lnSpc>
              <a:spcBef>
                <a:spcPts val="600"/>
              </a:spcBef>
            </a:pPr>
            <a:r>
              <a:rPr lang="en-US" sz="1800" b="1" i="1" dirty="0" smtClean="0"/>
              <a:t>Jackie Jones</a:t>
            </a:r>
            <a:r>
              <a:rPr lang="en-US" sz="1800" dirty="0" smtClean="0"/>
              <a:t>  Executive Staff Advisor—CMAQ Program Administrator</a:t>
            </a:r>
          </a:p>
          <a:p>
            <a:pPr>
              <a:lnSpc>
                <a:spcPct val="100000"/>
              </a:lnSpc>
              <a:spcBef>
                <a:spcPts val="600"/>
              </a:spcBef>
            </a:pPr>
            <a:r>
              <a:rPr lang="en-US" sz="1800" b="1" i="1" dirty="0" smtClean="0"/>
              <a:t>Kimberly Tompkins</a:t>
            </a:r>
            <a:r>
              <a:rPr lang="en-US" sz="1800" dirty="0" smtClean="0"/>
              <a:t>  Federal Program Coordinator—TAP Program Administrator</a:t>
            </a:r>
          </a:p>
          <a:p>
            <a:pPr>
              <a:lnSpc>
                <a:spcPct val="100000"/>
              </a:lnSpc>
              <a:spcBef>
                <a:spcPts val="600"/>
              </a:spcBef>
            </a:pPr>
            <a:r>
              <a:rPr lang="en-US" sz="1800" b="1" i="1" dirty="0" smtClean="0"/>
              <a:t>Michael Jones  </a:t>
            </a:r>
            <a:r>
              <a:rPr lang="en-US" sz="1800" dirty="0" smtClean="0"/>
              <a:t>Historic Preservation Program Manager</a:t>
            </a:r>
          </a:p>
          <a:p>
            <a:pPr marL="0" indent="0">
              <a:lnSpc>
                <a:spcPct val="120000"/>
              </a:lnSpc>
              <a:spcBef>
                <a:spcPts val="1200"/>
              </a:spcBef>
              <a:buFont typeface="Arial" panose="020B0604020202020204" pitchFamily="34" charset="0"/>
              <a:buNone/>
            </a:pPr>
            <a:r>
              <a:rPr lang="en-US" sz="2200" b="1" dirty="0" smtClean="0"/>
              <a:t>FIELD REPRESENTATIVES</a:t>
            </a:r>
          </a:p>
          <a:p>
            <a:pPr>
              <a:lnSpc>
                <a:spcPct val="100000"/>
              </a:lnSpc>
              <a:spcBef>
                <a:spcPts val="600"/>
              </a:spcBef>
            </a:pPr>
            <a:r>
              <a:rPr lang="en-US" sz="1800" b="1" i="1" dirty="0" smtClean="0"/>
              <a:t>Doug Taylor </a:t>
            </a:r>
            <a:r>
              <a:rPr lang="en-US" sz="1800" dirty="0" smtClean="0"/>
              <a:t>Western Kentucky</a:t>
            </a:r>
          </a:p>
          <a:p>
            <a:pPr>
              <a:lnSpc>
                <a:spcPct val="100000"/>
              </a:lnSpc>
              <a:spcBef>
                <a:spcPts val="600"/>
              </a:spcBef>
            </a:pPr>
            <a:r>
              <a:rPr lang="en-US" sz="1800" b="1" i="1" dirty="0" smtClean="0"/>
              <a:t>Kenny Morgan</a:t>
            </a:r>
            <a:r>
              <a:rPr lang="en-US" sz="1800" dirty="0" smtClean="0"/>
              <a:t>  Southern Kentucky</a:t>
            </a:r>
          </a:p>
          <a:p>
            <a:pPr>
              <a:lnSpc>
                <a:spcPct val="100000"/>
              </a:lnSpc>
              <a:spcBef>
                <a:spcPts val="600"/>
              </a:spcBef>
            </a:pPr>
            <a:r>
              <a:rPr lang="en-US" sz="1800" b="1" i="1" dirty="0" smtClean="0"/>
              <a:t>Barry Davis  </a:t>
            </a:r>
            <a:r>
              <a:rPr lang="en-US" sz="1800" dirty="0" smtClean="0"/>
              <a:t>Eastern Kentucky</a:t>
            </a:r>
          </a:p>
          <a:p>
            <a:pPr>
              <a:lnSpc>
                <a:spcPct val="100000"/>
              </a:lnSpc>
              <a:spcBef>
                <a:spcPts val="600"/>
              </a:spcBef>
            </a:pPr>
            <a:r>
              <a:rPr lang="en-US" sz="1800" b="1" i="1" dirty="0" smtClean="0"/>
              <a:t>Fred Siegelman</a:t>
            </a:r>
            <a:r>
              <a:rPr lang="en-US" sz="1800" dirty="0" smtClean="0"/>
              <a:t> Central Kentucky</a:t>
            </a:r>
            <a:endParaRPr lang="en-US" sz="1800" b="1" i="1" dirty="0"/>
          </a:p>
        </p:txBody>
      </p:sp>
    </p:spTree>
    <p:extLst>
      <p:ext uri="{BB962C8B-B14F-4D97-AF65-F5344CB8AC3E}">
        <p14:creationId xmlns:p14="http://schemas.microsoft.com/office/powerpoint/2010/main" val="76565815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32509"/>
            <a:ext cx="10196384" cy="886691"/>
          </a:xfrm>
        </p:spPr>
        <p:txBody>
          <a:bodyPr>
            <a:noAutofit/>
          </a:bodyPr>
          <a:lstStyle/>
          <a:p>
            <a:r>
              <a:rPr lang="en-US" sz="3600" b="1" dirty="0" smtClean="0">
                <a:latin typeface="+mn-lt"/>
              </a:rPr>
              <a:t>CONGESTION MITIGATION AND </a:t>
            </a:r>
            <a:br>
              <a:rPr lang="en-US" sz="3600" b="1" dirty="0" smtClean="0">
                <a:latin typeface="+mn-lt"/>
              </a:rPr>
            </a:br>
            <a:r>
              <a:rPr lang="en-US" sz="3600" b="1" dirty="0" smtClean="0">
                <a:latin typeface="+mn-lt"/>
              </a:rPr>
              <a:t>AIR QUALITY (CMAQ)</a:t>
            </a:r>
            <a:endParaRPr lang="en-US" sz="3600" b="1" dirty="0">
              <a:latin typeface="+mn-lt"/>
            </a:endParaRPr>
          </a:p>
        </p:txBody>
      </p:sp>
      <p:sp>
        <p:nvSpPr>
          <p:cNvPr id="3" name="Content Placeholder 2"/>
          <p:cNvSpPr>
            <a:spLocks noGrp="1"/>
          </p:cNvSpPr>
          <p:nvPr>
            <p:ph idx="1"/>
          </p:nvPr>
        </p:nvSpPr>
        <p:spPr>
          <a:xfrm>
            <a:off x="838200" y="1825625"/>
            <a:ext cx="10515600" cy="4801086"/>
          </a:xfrm>
        </p:spPr>
        <p:txBody>
          <a:bodyPr>
            <a:normAutofit lnSpcReduction="10000"/>
          </a:bodyPr>
          <a:lstStyle/>
          <a:p>
            <a:pPr marL="0" indent="0">
              <a:buNone/>
            </a:pPr>
            <a:r>
              <a:rPr lang="en-US" sz="3200" dirty="0" smtClean="0"/>
              <a:t>This focus of this program is reducing emissions in designed areas of the United States. Federal funding is available to government agencies for projects that will contribute greatly to air quality improvements and decreases in traffic congestion in non-attainment or maintenance areas as determined by the Environmental Protection Agency (EPA).</a:t>
            </a:r>
          </a:p>
          <a:p>
            <a:pPr marL="0" indent="0">
              <a:buNone/>
            </a:pPr>
            <a:endParaRPr lang="en-US" dirty="0"/>
          </a:p>
          <a:p>
            <a:pPr marL="0" indent="0">
              <a:buNone/>
            </a:pPr>
            <a:r>
              <a:rPr lang="en-US" sz="2400" b="1" dirty="0" smtClean="0"/>
              <a:t>Eligible Areas:  </a:t>
            </a:r>
            <a:r>
              <a:rPr lang="en-US" sz="2400" dirty="0" smtClean="0"/>
              <a:t>Boone, Boyd, Bullitt, Campbell, Christian, Daviess, Edmonson Fayette, Jefferson, Kenton, Marshall, Oldham, Scott and portions of Greenup, Hancock, Lawrence and Livingston Counties</a:t>
            </a:r>
          </a:p>
          <a:p>
            <a:pPr marL="0" indent="0">
              <a:buNone/>
            </a:pPr>
            <a:endParaRPr lang="en-US" sz="2400" dirty="0" smtClean="0"/>
          </a:p>
          <a:p>
            <a:pPr marL="0" indent="0">
              <a:buNone/>
            </a:pPr>
            <a:r>
              <a:rPr lang="en-US" sz="2400" dirty="0" smtClean="0"/>
              <a:t>We do not have an application cycle pending at this time for CMAQ.</a:t>
            </a:r>
          </a:p>
        </p:txBody>
      </p:sp>
    </p:spTree>
    <p:extLst>
      <p:ext uri="{BB962C8B-B14F-4D97-AF65-F5344CB8AC3E}">
        <p14:creationId xmlns:p14="http://schemas.microsoft.com/office/powerpoint/2010/main" val="12905518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32509"/>
            <a:ext cx="8758382" cy="886691"/>
          </a:xfrm>
        </p:spPr>
        <p:txBody>
          <a:bodyPr>
            <a:normAutofit/>
          </a:bodyPr>
          <a:lstStyle/>
          <a:p>
            <a:r>
              <a:rPr lang="en-US" b="1" dirty="0" smtClean="0">
                <a:latin typeface="+mn-lt"/>
              </a:rPr>
              <a:t>TAP APPLICATIONS</a:t>
            </a:r>
            <a:endParaRPr lang="en-US" b="1" dirty="0">
              <a:latin typeface="+mn-lt"/>
            </a:endParaRPr>
          </a:p>
        </p:txBody>
      </p:sp>
      <p:sp>
        <p:nvSpPr>
          <p:cNvPr id="3" name="Content Placeholder 2"/>
          <p:cNvSpPr>
            <a:spLocks noGrp="1"/>
          </p:cNvSpPr>
          <p:nvPr>
            <p:ph idx="1"/>
          </p:nvPr>
        </p:nvSpPr>
        <p:spPr>
          <a:xfrm>
            <a:off x="838200" y="1763842"/>
            <a:ext cx="10515600" cy="4801086"/>
          </a:xfrm>
        </p:spPr>
        <p:txBody>
          <a:bodyPr>
            <a:normAutofit/>
          </a:bodyPr>
          <a:lstStyle/>
          <a:p>
            <a:pPr marL="0" indent="0">
              <a:lnSpc>
                <a:spcPct val="120000"/>
              </a:lnSpc>
              <a:buNone/>
            </a:pPr>
            <a:r>
              <a:rPr lang="en-US" b="1" smtClean="0">
                <a:solidFill>
                  <a:srgbClr val="FF0000"/>
                </a:solidFill>
              </a:rPr>
              <a:t>***TAP </a:t>
            </a:r>
            <a:r>
              <a:rPr lang="en-US" b="1" dirty="0" smtClean="0">
                <a:solidFill>
                  <a:srgbClr val="FF0000"/>
                </a:solidFill>
              </a:rPr>
              <a:t>APPLICATION CYCLE IS OPEN UNTIL SEPTEMBER 30</a:t>
            </a:r>
            <a:r>
              <a:rPr lang="en-US" b="1" smtClean="0">
                <a:solidFill>
                  <a:srgbClr val="FF0000"/>
                </a:solidFill>
              </a:rPr>
              <a:t>, 2021***</a:t>
            </a:r>
            <a:endParaRPr lang="en-US" b="1" dirty="0">
              <a:solidFill>
                <a:srgbClr val="FF0000"/>
              </a:solidFill>
            </a:endParaRPr>
          </a:p>
          <a:p>
            <a:pPr marL="0" indent="0">
              <a:lnSpc>
                <a:spcPct val="120000"/>
              </a:lnSpc>
              <a:buNone/>
            </a:pPr>
            <a:r>
              <a:rPr lang="en-US" b="1" dirty="0" smtClean="0"/>
              <a:t>If you are interested in this funding option, please contact us:</a:t>
            </a:r>
          </a:p>
          <a:p>
            <a:pPr marL="0" indent="0" algn="ctr">
              <a:lnSpc>
                <a:spcPct val="100000"/>
              </a:lnSpc>
              <a:spcBef>
                <a:spcPts val="1200"/>
              </a:spcBef>
              <a:buNone/>
            </a:pPr>
            <a:r>
              <a:rPr lang="en-US" sz="2000" b="1" dirty="0" smtClean="0"/>
              <a:t>Department Of Rural And Municipal Aid - Office of Local Programs</a:t>
            </a:r>
            <a:endParaRPr lang="en-US" sz="2000" dirty="0" smtClean="0"/>
          </a:p>
          <a:p>
            <a:pPr marL="0" indent="0" algn="ctr">
              <a:lnSpc>
                <a:spcPct val="100000"/>
              </a:lnSpc>
              <a:spcBef>
                <a:spcPts val="0"/>
              </a:spcBef>
              <a:buNone/>
            </a:pPr>
            <a:r>
              <a:rPr lang="en-US" sz="2000" b="1" dirty="0" smtClean="0"/>
              <a:t>Kentucky </a:t>
            </a:r>
            <a:r>
              <a:rPr lang="en-US" sz="2000" b="1" dirty="0"/>
              <a:t>Transportation Cabinet</a:t>
            </a:r>
          </a:p>
          <a:p>
            <a:pPr marL="0" indent="0" algn="ctr">
              <a:lnSpc>
                <a:spcPct val="100000"/>
              </a:lnSpc>
              <a:spcBef>
                <a:spcPts val="0"/>
              </a:spcBef>
              <a:buNone/>
            </a:pPr>
            <a:r>
              <a:rPr lang="en-US" sz="2000" b="1" dirty="0"/>
              <a:t>200 Mero Street, 6th Floor—East</a:t>
            </a:r>
          </a:p>
          <a:p>
            <a:pPr marL="0" indent="0" algn="ctr">
              <a:lnSpc>
                <a:spcPct val="100000"/>
              </a:lnSpc>
              <a:spcBef>
                <a:spcPts val="0"/>
              </a:spcBef>
              <a:buNone/>
            </a:pPr>
            <a:r>
              <a:rPr lang="en-US" sz="2000" b="1" dirty="0"/>
              <a:t>Frankfort, KY 40622</a:t>
            </a:r>
          </a:p>
          <a:p>
            <a:pPr marL="0" indent="0" algn="ctr">
              <a:lnSpc>
                <a:spcPct val="100000"/>
              </a:lnSpc>
              <a:buNone/>
            </a:pPr>
            <a:r>
              <a:rPr lang="en-US" sz="2000" b="1" dirty="0"/>
              <a:t>(502) 564-2060</a:t>
            </a:r>
          </a:p>
          <a:p>
            <a:pPr marL="0" indent="0" algn="ctr">
              <a:lnSpc>
                <a:spcPct val="100000"/>
              </a:lnSpc>
              <a:buNone/>
            </a:pPr>
            <a:r>
              <a:rPr lang="en-US" sz="2000" b="1" dirty="0"/>
              <a:t>EMAIL: </a:t>
            </a:r>
            <a:r>
              <a:rPr lang="en-US" sz="2000" b="1" dirty="0" smtClean="0">
                <a:hlinkClick r:id="rId4"/>
              </a:rPr>
              <a:t>RuralandMunicipalAid@ky.gov</a:t>
            </a:r>
            <a:endParaRPr lang="en-US" sz="2000" b="1" dirty="0"/>
          </a:p>
          <a:p>
            <a:pPr marL="0" indent="0" algn="ctr">
              <a:lnSpc>
                <a:spcPct val="100000"/>
              </a:lnSpc>
              <a:buNone/>
            </a:pPr>
            <a:r>
              <a:rPr lang="en-US" sz="2000" b="1" dirty="0" smtClean="0"/>
              <a:t>Kim Tompkins for TAP (Kim.Tompkins@ky.gov)</a:t>
            </a:r>
          </a:p>
          <a:p>
            <a:pPr marL="0" indent="0" algn="ctr">
              <a:lnSpc>
                <a:spcPct val="120000"/>
              </a:lnSpc>
              <a:buNone/>
            </a:pPr>
            <a:endParaRPr lang="en-US" sz="2000" b="1" dirty="0"/>
          </a:p>
          <a:p>
            <a:pPr marL="0" indent="0">
              <a:buNone/>
            </a:pPr>
            <a:endParaRPr lang="en-US" sz="2000" dirty="0" smtClean="0"/>
          </a:p>
        </p:txBody>
      </p:sp>
    </p:spTree>
    <p:extLst>
      <p:ext uri="{BB962C8B-B14F-4D97-AF65-F5344CB8AC3E}">
        <p14:creationId xmlns:p14="http://schemas.microsoft.com/office/powerpoint/2010/main" val="33470619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94920" y="2809490"/>
            <a:ext cx="8122336" cy="2386401"/>
          </a:xfrm>
        </p:spPr>
        <p:txBody>
          <a:bodyPr anchor="t"/>
          <a:lstStyle/>
          <a:p>
            <a:pPr algn="ctr"/>
            <a:r>
              <a:rPr lang="en-US" b="1" dirty="0" smtClean="0">
                <a:latin typeface="+mn-lt"/>
              </a:rPr>
              <a:t>DISCRETIONARY FUNDING</a:t>
            </a:r>
            <a:endParaRPr lang="en-US" b="1" dirty="0">
              <a:latin typeface="+mn-lt"/>
            </a:endParaRPr>
          </a:p>
        </p:txBody>
      </p:sp>
    </p:spTree>
    <p:extLst>
      <p:ext uri="{BB962C8B-B14F-4D97-AF65-F5344CB8AC3E}">
        <p14:creationId xmlns:p14="http://schemas.microsoft.com/office/powerpoint/2010/main" val="16210018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32509"/>
            <a:ext cx="8758382" cy="886691"/>
          </a:xfrm>
        </p:spPr>
        <p:txBody>
          <a:bodyPr/>
          <a:lstStyle/>
          <a:p>
            <a:r>
              <a:rPr lang="en-US" b="1" dirty="0" smtClean="0">
                <a:latin typeface="+mn-lt"/>
              </a:rPr>
              <a:t>DISCRETIONARY FUNDING (FD39)</a:t>
            </a:r>
            <a:endParaRPr lang="en-US" b="1" dirty="0">
              <a:latin typeface="+mn-lt"/>
            </a:endParaRPr>
          </a:p>
        </p:txBody>
      </p:sp>
      <p:sp>
        <p:nvSpPr>
          <p:cNvPr id="3" name="Content Placeholder 2"/>
          <p:cNvSpPr>
            <a:spLocks noGrp="1"/>
          </p:cNvSpPr>
          <p:nvPr>
            <p:ph idx="1"/>
          </p:nvPr>
        </p:nvSpPr>
        <p:spPr>
          <a:xfrm>
            <a:off x="838200" y="1680882"/>
            <a:ext cx="9971762" cy="5177118"/>
          </a:xfrm>
        </p:spPr>
        <p:txBody>
          <a:bodyPr>
            <a:normAutofit/>
          </a:bodyPr>
          <a:lstStyle/>
          <a:p>
            <a:pPr marL="0" indent="0">
              <a:lnSpc>
                <a:spcPct val="100000"/>
              </a:lnSpc>
              <a:buNone/>
            </a:pPr>
            <a:r>
              <a:rPr lang="en-US" sz="3200" dirty="0"/>
              <a:t>The Discretionary Fund, also known as the Highway Contingency Account (FD39),  is administered by the Department of Rural and Municipal Aid.  </a:t>
            </a:r>
            <a:endParaRPr lang="en-US" sz="3200" dirty="0" smtClean="0"/>
          </a:p>
          <a:p>
            <a:pPr>
              <a:lnSpc>
                <a:spcPct val="100000"/>
              </a:lnSpc>
              <a:spcBef>
                <a:spcPts val="1800"/>
              </a:spcBef>
            </a:pPr>
            <a:r>
              <a:rPr lang="en-US" sz="2400" dirty="0" smtClean="0"/>
              <a:t>This </a:t>
            </a:r>
            <a:r>
              <a:rPr lang="en-US" sz="2400" dirty="0"/>
              <a:t>fund receives an annual allocation </a:t>
            </a:r>
            <a:r>
              <a:rPr lang="en-US" sz="2400" dirty="0" smtClean="0"/>
              <a:t>of funds from the budget adopted by the legislature.  For FY 2021 the initial amount allocated was $16.6 million – $1.6 of which goes to Short-Line Railroad assistance and $5 million of which goes to the Kentucky Pride Fund leaving the DRMA $10 million to assist with your needs.</a:t>
            </a:r>
          </a:p>
          <a:p>
            <a:pPr>
              <a:lnSpc>
                <a:spcPct val="100000"/>
              </a:lnSpc>
              <a:spcBef>
                <a:spcPts val="1800"/>
              </a:spcBef>
            </a:pPr>
            <a:r>
              <a:rPr lang="en-US" sz="2400" dirty="0" smtClean="0"/>
              <a:t>Comparatively, the amount allocated in the previous 4 years was $31,000,000 (net of $24,400,000) – a decrease of $14,400,000.</a:t>
            </a:r>
          </a:p>
        </p:txBody>
      </p:sp>
    </p:spTree>
    <p:extLst>
      <p:ext uri="{BB962C8B-B14F-4D97-AF65-F5344CB8AC3E}">
        <p14:creationId xmlns:p14="http://schemas.microsoft.com/office/powerpoint/2010/main" val="57567207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32509"/>
            <a:ext cx="8758382" cy="886691"/>
          </a:xfrm>
        </p:spPr>
        <p:txBody>
          <a:bodyPr/>
          <a:lstStyle/>
          <a:p>
            <a:r>
              <a:rPr lang="en-US" b="1" dirty="0" smtClean="0">
                <a:latin typeface="+mn-lt"/>
              </a:rPr>
              <a:t>DISCRETIONARY FUNDING (FD39)</a:t>
            </a:r>
            <a:endParaRPr lang="en-US" b="1" dirty="0">
              <a:latin typeface="+mn-lt"/>
            </a:endParaRPr>
          </a:p>
        </p:txBody>
      </p:sp>
      <p:sp>
        <p:nvSpPr>
          <p:cNvPr id="3" name="Content Placeholder 2"/>
          <p:cNvSpPr>
            <a:spLocks noGrp="1"/>
          </p:cNvSpPr>
          <p:nvPr>
            <p:ph idx="1"/>
          </p:nvPr>
        </p:nvSpPr>
        <p:spPr>
          <a:xfrm>
            <a:off x="838200" y="1712686"/>
            <a:ext cx="9971762" cy="5145314"/>
          </a:xfrm>
        </p:spPr>
        <p:txBody>
          <a:bodyPr>
            <a:normAutofit/>
          </a:bodyPr>
          <a:lstStyle/>
          <a:p>
            <a:pPr>
              <a:lnSpc>
                <a:spcPct val="100000"/>
              </a:lnSpc>
            </a:pPr>
            <a:endParaRPr lang="en-US" sz="2400" dirty="0" smtClean="0"/>
          </a:p>
          <a:p>
            <a:pPr>
              <a:lnSpc>
                <a:spcPct val="100000"/>
              </a:lnSpc>
            </a:pPr>
            <a:r>
              <a:rPr lang="en-US" sz="3200" dirty="0" smtClean="0"/>
              <a:t>Discretionary Funding may be used </a:t>
            </a:r>
            <a:r>
              <a:rPr lang="en-US" sz="3200" dirty="0"/>
              <a:t>for transportation projects across the Commonwealth, such </a:t>
            </a:r>
            <a:r>
              <a:rPr lang="en-US" sz="3200" dirty="0" smtClean="0"/>
              <a:t>as:</a:t>
            </a:r>
          </a:p>
          <a:p>
            <a:pPr marL="0" indent="0">
              <a:lnSpc>
                <a:spcPct val="100000"/>
              </a:lnSpc>
              <a:buNone/>
            </a:pPr>
            <a:r>
              <a:rPr lang="en-US" sz="3200" dirty="0"/>
              <a:t>	</a:t>
            </a:r>
            <a:r>
              <a:rPr lang="en-US" sz="3200" dirty="0" smtClean="0"/>
              <a:t>- Resurfacing,</a:t>
            </a:r>
          </a:p>
          <a:p>
            <a:pPr marL="0" indent="0">
              <a:lnSpc>
                <a:spcPct val="100000"/>
              </a:lnSpc>
              <a:buNone/>
            </a:pPr>
            <a:r>
              <a:rPr lang="en-US" sz="3200" dirty="0"/>
              <a:t>	</a:t>
            </a:r>
            <a:r>
              <a:rPr lang="en-US" sz="3200" dirty="0" smtClean="0"/>
              <a:t>- Bridge </a:t>
            </a:r>
            <a:r>
              <a:rPr lang="en-US" sz="3200" dirty="0"/>
              <a:t>replacement, </a:t>
            </a:r>
            <a:endParaRPr lang="en-US" sz="3200" dirty="0" smtClean="0"/>
          </a:p>
          <a:p>
            <a:pPr marL="0" indent="0">
              <a:lnSpc>
                <a:spcPct val="100000"/>
              </a:lnSpc>
              <a:buNone/>
            </a:pPr>
            <a:r>
              <a:rPr lang="en-US" sz="3200" dirty="0"/>
              <a:t>	</a:t>
            </a:r>
            <a:r>
              <a:rPr lang="en-US" sz="3200" dirty="0" smtClean="0"/>
              <a:t>- Intersection reconstruction</a:t>
            </a:r>
          </a:p>
          <a:p>
            <a:pPr marL="0" indent="0">
              <a:lnSpc>
                <a:spcPct val="100000"/>
              </a:lnSpc>
              <a:buNone/>
            </a:pPr>
            <a:r>
              <a:rPr lang="en-US" sz="3200" dirty="0"/>
              <a:t>	</a:t>
            </a:r>
            <a:r>
              <a:rPr lang="en-US" sz="3200" dirty="0" smtClean="0"/>
              <a:t>- Economic and Industrial Development Projects</a:t>
            </a:r>
          </a:p>
          <a:p>
            <a:pPr marL="0" indent="0">
              <a:lnSpc>
                <a:spcPct val="100000"/>
              </a:lnSpc>
              <a:buNone/>
            </a:pPr>
            <a:r>
              <a:rPr lang="en-US" sz="3200" dirty="0"/>
              <a:t>	</a:t>
            </a:r>
            <a:r>
              <a:rPr lang="en-US" sz="3200" dirty="0" smtClean="0"/>
              <a:t>- Safety/Emergency Issues, </a:t>
            </a:r>
            <a:r>
              <a:rPr lang="en-US" sz="3200" dirty="0"/>
              <a:t>etc</a:t>
            </a:r>
            <a:r>
              <a:rPr lang="en-US" sz="2400" dirty="0" smtClean="0"/>
              <a:t>.</a:t>
            </a:r>
          </a:p>
        </p:txBody>
      </p:sp>
    </p:spTree>
    <p:extLst>
      <p:ext uri="{BB962C8B-B14F-4D97-AF65-F5344CB8AC3E}">
        <p14:creationId xmlns:p14="http://schemas.microsoft.com/office/powerpoint/2010/main" val="32131740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32509"/>
            <a:ext cx="8758382" cy="886691"/>
          </a:xfrm>
        </p:spPr>
        <p:txBody>
          <a:bodyPr/>
          <a:lstStyle/>
          <a:p>
            <a:r>
              <a:rPr lang="en-US" b="1" dirty="0" smtClean="0">
                <a:latin typeface="+mn-lt"/>
              </a:rPr>
              <a:t>DISCRETIONARY FUNDING (FD39)</a:t>
            </a:r>
            <a:endParaRPr lang="en-US" b="1" dirty="0">
              <a:latin typeface="+mn-lt"/>
            </a:endParaRPr>
          </a:p>
        </p:txBody>
      </p:sp>
      <p:sp>
        <p:nvSpPr>
          <p:cNvPr id="3" name="Content Placeholder 2"/>
          <p:cNvSpPr>
            <a:spLocks noGrp="1"/>
          </p:cNvSpPr>
          <p:nvPr>
            <p:ph idx="1"/>
          </p:nvPr>
        </p:nvSpPr>
        <p:spPr>
          <a:xfrm>
            <a:off x="555812" y="1451796"/>
            <a:ext cx="9971762" cy="4801086"/>
          </a:xfrm>
        </p:spPr>
        <p:txBody>
          <a:bodyPr>
            <a:normAutofit fontScale="92500" lnSpcReduction="20000"/>
          </a:bodyPr>
          <a:lstStyle/>
          <a:p>
            <a:pPr marL="0" indent="0">
              <a:lnSpc>
                <a:spcPct val="100000"/>
              </a:lnSpc>
              <a:buNone/>
            </a:pPr>
            <a:endParaRPr lang="en-US" sz="2400" dirty="0"/>
          </a:p>
          <a:p>
            <a:pPr>
              <a:lnSpc>
                <a:spcPct val="100000"/>
              </a:lnSpc>
              <a:buFontTx/>
              <a:buChar char="-"/>
            </a:pPr>
            <a:r>
              <a:rPr lang="en-US" sz="3200" dirty="0" smtClean="0"/>
              <a:t>Discretionary Funding projects require </a:t>
            </a:r>
            <a:r>
              <a:rPr lang="en-US" sz="3200" dirty="0"/>
              <a:t>a higher threshold of need </a:t>
            </a:r>
            <a:r>
              <a:rPr lang="en-US" sz="3200" dirty="0" smtClean="0"/>
              <a:t>outside </a:t>
            </a:r>
            <a:r>
              <a:rPr lang="en-US" sz="3200" dirty="0"/>
              <a:t>what is met through other </a:t>
            </a:r>
            <a:r>
              <a:rPr lang="en-US" sz="3200" dirty="0" smtClean="0"/>
              <a:t>Cabinet/Department programs</a:t>
            </a:r>
            <a:r>
              <a:rPr lang="en-US" sz="3200" dirty="0"/>
              <a:t>. </a:t>
            </a:r>
            <a:endParaRPr lang="en-US" sz="3200" dirty="0" smtClean="0"/>
          </a:p>
          <a:p>
            <a:pPr marL="0" indent="0">
              <a:lnSpc>
                <a:spcPct val="100000"/>
              </a:lnSpc>
              <a:buNone/>
            </a:pPr>
            <a:endParaRPr lang="en-US" sz="3200" dirty="0" smtClean="0"/>
          </a:p>
          <a:p>
            <a:pPr>
              <a:lnSpc>
                <a:spcPct val="100000"/>
              </a:lnSpc>
              <a:buFontTx/>
              <a:buChar char="-"/>
            </a:pPr>
            <a:r>
              <a:rPr lang="en-US" sz="3200" b="1" dirty="0" smtClean="0"/>
              <a:t>IMPORTANT NOTE:</a:t>
            </a:r>
            <a:endParaRPr lang="en-US" sz="3200" b="1" dirty="0"/>
          </a:p>
          <a:p>
            <a:pPr marL="0" indent="0">
              <a:lnSpc>
                <a:spcPct val="100000"/>
              </a:lnSpc>
              <a:buNone/>
            </a:pPr>
            <a:r>
              <a:rPr lang="en-US" sz="3200" b="1" dirty="0" smtClean="0"/>
              <a:t>	You </a:t>
            </a:r>
            <a:r>
              <a:rPr lang="en-US" sz="3200" b="1" dirty="0"/>
              <a:t>should exhaust other ORSR funding options first.</a:t>
            </a:r>
          </a:p>
          <a:p>
            <a:pPr>
              <a:lnSpc>
                <a:spcPct val="100000"/>
              </a:lnSpc>
              <a:buFontTx/>
              <a:buChar char="-"/>
            </a:pPr>
            <a:endParaRPr lang="en-US" sz="2400" dirty="0" smtClean="0"/>
          </a:p>
          <a:p>
            <a:pPr>
              <a:lnSpc>
                <a:spcPct val="100000"/>
              </a:lnSpc>
              <a:buFontTx/>
              <a:buChar char="-"/>
            </a:pPr>
            <a:endParaRPr lang="en-US" sz="2400" dirty="0" smtClean="0"/>
          </a:p>
          <a:p>
            <a:pPr marL="0" indent="0">
              <a:lnSpc>
                <a:spcPct val="100000"/>
              </a:lnSpc>
              <a:buNone/>
            </a:pPr>
            <a:endParaRPr lang="en-US" sz="2400" dirty="0" smtClean="0"/>
          </a:p>
          <a:p>
            <a:pPr marL="0" indent="0">
              <a:lnSpc>
                <a:spcPct val="100000"/>
              </a:lnSpc>
              <a:buNone/>
            </a:pPr>
            <a:r>
              <a:rPr lang="en-US" sz="2400" dirty="0" smtClean="0"/>
              <a:t>-   	</a:t>
            </a:r>
            <a:endParaRPr lang="en-US" sz="2400" dirty="0"/>
          </a:p>
        </p:txBody>
      </p:sp>
    </p:spTree>
    <p:extLst>
      <p:ext uri="{BB962C8B-B14F-4D97-AF65-F5344CB8AC3E}">
        <p14:creationId xmlns:p14="http://schemas.microsoft.com/office/powerpoint/2010/main" val="230295575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32509"/>
            <a:ext cx="8758382" cy="886691"/>
          </a:xfrm>
        </p:spPr>
        <p:txBody>
          <a:bodyPr/>
          <a:lstStyle/>
          <a:p>
            <a:r>
              <a:rPr lang="en-US" b="1" dirty="0" smtClean="0">
                <a:latin typeface="+mn-lt"/>
              </a:rPr>
              <a:t>DISCRETIONARY FUNDING (FD39)</a:t>
            </a:r>
            <a:endParaRPr lang="en-US" b="1" dirty="0">
              <a:latin typeface="+mn-lt"/>
            </a:endParaRPr>
          </a:p>
        </p:txBody>
      </p:sp>
      <p:sp>
        <p:nvSpPr>
          <p:cNvPr id="3" name="Content Placeholder 2"/>
          <p:cNvSpPr>
            <a:spLocks noGrp="1"/>
          </p:cNvSpPr>
          <p:nvPr>
            <p:ph idx="1"/>
          </p:nvPr>
        </p:nvSpPr>
        <p:spPr>
          <a:xfrm>
            <a:off x="838200" y="2056914"/>
            <a:ext cx="9971762" cy="4801086"/>
          </a:xfrm>
        </p:spPr>
        <p:txBody>
          <a:bodyPr>
            <a:normAutofit fontScale="77500" lnSpcReduction="20000"/>
          </a:bodyPr>
          <a:lstStyle/>
          <a:p>
            <a:pPr marL="0" indent="0">
              <a:lnSpc>
                <a:spcPct val="100000"/>
              </a:lnSpc>
              <a:buNone/>
            </a:pPr>
            <a:endParaRPr lang="en-US" sz="2400" dirty="0" smtClean="0"/>
          </a:p>
          <a:p>
            <a:pPr marL="0" indent="0">
              <a:lnSpc>
                <a:spcPct val="100000"/>
              </a:lnSpc>
              <a:buNone/>
            </a:pPr>
            <a:r>
              <a:rPr lang="en-US" sz="2400" dirty="0"/>
              <a:t> </a:t>
            </a:r>
            <a:r>
              <a:rPr lang="en-US" sz="3200" dirty="0"/>
              <a:t>When does a project qualify for Discretionary </a:t>
            </a:r>
            <a:r>
              <a:rPr lang="en-US" sz="3200" dirty="0" smtClean="0"/>
              <a:t>Funding under statutory requirements?</a:t>
            </a:r>
            <a:endParaRPr lang="en-US" sz="3200" dirty="0"/>
          </a:p>
          <a:p>
            <a:pPr marL="0" indent="0">
              <a:lnSpc>
                <a:spcPct val="100000"/>
              </a:lnSpc>
              <a:buNone/>
            </a:pPr>
            <a:endParaRPr lang="en-US" sz="3200" dirty="0" smtClean="0"/>
          </a:p>
          <a:p>
            <a:pPr marL="0" indent="0">
              <a:lnSpc>
                <a:spcPct val="100000"/>
              </a:lnSpc>
              <a:buNone/>
            </a:pPr>
            <a:r>
              <a:rPr lang="en-US" sz="3200" dirty="0"/>
              <a:t>	1)  Project presents a hazardous </a:t>
            </a:r>
            <a:r>
              <a:rPr lang="en-US" sz="3200" dirty="0" smtClean="0"/>
              <a:t>condition as assessed by 	      	     the Chief District Engineer’s Offices of your district;</a:t>
            </a:r>
            <a:endParaRPr lang="en-US" sz="3200" dirty="0"/>
          </a:p>
          <a:p>
            <a:pPr marL="0" indent="0">
              <a:lnSpc>
                <a:spcPct val="100000"/>
              </a:lnSpc>
              <a:buNone/>
            </a:pPr>
            <a:r>
              <a:rPr lang="en-US" sz="3200" dirty="0"/>
              <a:t>	2) </a:t>
            </a:r>
            <a:r>
              <a:rPr lang="en-US" sz="3200" dirty="0" smtClean="0"/>
              <a:t> </a:t>
            </a:r>
            <a:r>
              <a:rPr lang="en-US" sz="3200" dirty="0"/>
              <a:t>Project promotes economic or industrial </a:t>
            </a:r>
            <a:r>
              <a:rPr lang="en-US" sz="3200" dirty="0" smtClean="0"/>
              <a:t>		      	       	      development</a:t>
            </a:r>
            <a:r>
              <a:rPr lang="en-US" sz="3200" dirty="0"/>
              <a:t>, </a:t>
            </a:r>
            <a:r>
              <a:rPr lang="en-US" sz="3200" dirty="0" smtClean="0"/>
              <a:t>and/or;</a:t>
            </a:r>
            <a:endParaRPr lang="en-US" sz="3200" dirty="0"/>
          </a:p>
          <a:p>
            <a:pPr marL="0" indent="0">
              <a:lnSpc>
                <a:spcPct val="100000"/>
              </a:lnSpc>
              <a:buNone/>
            </a:pPr>
            <a:r>
              <a:rPr lang="en-US" sz="3200" dirty="0"/>
              <a:t>	3)  Project is related to Safety/Emergency issues</a:t>
            </a:r>
            <a:r>
              <a:rPr lang="en-US" sz="3200" dirty="0" smtClean="0"/>
              <a:t>.</a:t>
            </a:r>
          </a:p>
          <a:p>
            <a:pPr marL="0" indent="0">
              <a:lnSpc>
                <a:spcPct val="100000"/>
              </a:lnSpc>
              <a:buNone/>
            </a:pPr>
            <a:r>
              <a:rPr lang="en-US" sz="3200" dirty="0"/>
              <a:t> </a:t>
            </a:r>
            <a:endParaRPr lang="en-US" sz="3200" dirty="0" smtClean="0"/>
          </a:p>
          <a:p>
            <a:pPr marL="0" indent="0">
              <a:lnSpc>
                <a:spcPct val="100000"/>
              </a:lnSpc>
              <a:buNone/>
            </a:pPr>
            <a:endParaRPr lang="en-US" sz="2400" dirty="0" smtClean="0"/>
          </a:p>
          <a:p>
            <a:pPr marL="0" indent="0">
              <a:lnSpc>
                <a:spcPct val="100000"/>
              </a:lnSpc>
              <a:buNone/>
            </a:pPr>
            <a:r>
              <a:rPr lang="en-US" sz="2400" dirty="0" smtClean="0"/>
              <a:t> 	</a:t>
            </a:r>
            <a:endParaRPr lang="en-US" sz="2400" dirty="0"/>
          </a:p>
        </p:txBody>
      </p:sp>
    </p:spTree>
    <p:extLst>
      <p:ext uri="{BB962C8B-B14F-4D97-AF65-F5344CB8AC3E}">
        <p14:creationId xmlns:p14="http://schemas.microsoft.com/office/powerpoint/2010/main" val="43595457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32509"/>
            <a:ext cx="9319054" cy="886691"/>
          </a:xfrm>
        </p:spPr>
        <p:txBody>
          <a:bodyPr>
            <a:normAutofit/>
          </a:bodyPr>
          <a:lstStyle/>
          <a:p>
            <a:r>
              <a:rPr lang="en-US" b="1" dirty="0" smtClean="0">
                <a:latin typeface="+mn-lt"/>
              </a:rPr>
              <a:t>DISCRETIONARY REQUEST TC 20-39</a:t>
            </a:r>
            <a:endParaRPr lang="en-US" b="1" dirty="0">
              <a:latin typeface="+mn-lt"/>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38200" y="1219200"/>
            <a:ext cx="4642344" cy="5356746"/>
          </a:xfr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6176" y="1447938"/>
            <a:ext cx="5391150" cy="3486150"/>
          </a:xfrm>
          <a:prstGeom prst="rect">
            <a:avLst/>
          </a:prstGeom>
        </p:spPr>
      </p:pic>
      <p:sp>
        <p:nvSpPr>
          <p:cNvPr id="3" name="TextBox 2"/>
          <p:cNvSpPr txBox="1"/>
          <p:nvPr/>
        </p:nvSpPr>
        <p:spPr>
          <a:xfrm>
            <a:off x="5706177" y="5399314"/>
            <a:ext cx="5391150" cy="923330"/>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US" dirty="0" smtClean="0">
                <a:ln w="0"/>
                <a:solidFill>
                  <a:schemeClr val="accent1"/>
                </a:solidFill>
                <a:effectLst>
                  <a:outerShdw blurRad="38100" dist="25400" dir="5400000" algn="ctr" rotWithShape="0">
                    <a:srgbClr val="6E747A">
                      <a:alpha val="43000"/>
                    </a:srgbClr>
                  </a:outerShdw>
                </a:effectLst>
              </a:rPr>
              <a:t>If you need assistance, you may always ask us….but don’t forget about our Field Representatives.  They are ready and willing to help you.</a:t>
            </a:r>
            <a:endParaRPr lang="en-US" dirty="0">
              <a:solidFill>
                <a:schemeClr val="bg1"/>
              </a:solidFill>
            </a:endParaRPr>
          </a:p>
        </p:txBody>
      </p:sp>
    </p:spTree>
    <p:extLst>
      <p:ext uri="{BB962C8B-B14F-4D97-AF65-F5344CB8AC3E}">
        <p14:creationId xmlns:p14="http://schemas.microsoft.com/office/powerpoint/2010/main" val="421780676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32509"/>
            <a:ext cx="8758382" cy="886691"/>
          </a:xfrm>
        </p:spPr>
        <p:txBody>
          <a:bodyPr/>
          <a:lstStyle/>
          <a:p>
            <a:r>
              <a:rPr lang="en-US" b="1" dirty="0" smtClean="0">
                <a:latin typeface="+mn-lt"/>
              </a:rPr>
              <a:t>Discretionary Process</a:t>
            </a:r>
            <a:endParaRPr lang="en-US" b="1" dirty="0">
              <a:latin typeface="+mn-lt"/>
            </a:endParaRPr>
          </a:p>
        </p:txBody>
      </p:sp>
      <p:sp>
        <p:nvSpPr>
          <p:cNvPr id="6" name="TextBox 5"/>
          <p:cNvSpPr txBox="1"/>
          <p:nvPr/>
        </p:nvSpPr>
        <p:spPr>
          <a:xfrm>
            <a:off x="6104440" y="1850440"/>
            <a:ext cx="5918684" cy="4093428"/>
          </a:xfrm>
          <a:prstGeom prst="rect">
            <a:avLst/>
          </a:prstGeom>
          <a:noFill/>
        </p:spPr>
        <p:txBody>
          <a:bodyPr wrap="square" rtlCol="0">
            <a:spAutoFit/>
          </a:bodyPr>
          <a:lstStyle/>
          <a:p>
            <a:pPr marL="285750" indent="-285750">
              <a:spcBef>
                <a:spcPts val="1200"/>
              </a:spcBef>
              <a:buFont typeface="Arial" panose="020B0604020202020204" pitchFamily="34" charset="0"/>
              <a:buChar char="•"/>
            </a:pPr>
            <a:r>
              <a:rPr lang="en-US" sz="2000" b="1" dirty="0" smtClean="0"/>
              <a:t>Who can apply? </a:t>
            </a:r>
            <a:r>
              <a:rPr lang="en-US" sz="2000" dirty="0" smtClean="0"/>
              <a:t>County Judge Executive, Mayor, State Representative or State Senator, and select </a:t>
            </a:r>
            <a:r>
              <a:rPr lang="en-US" sz="2000" dirty="0"/>
              <a:t>s</a:t>
            </a:r>
            <a:r>
              <a:rPr lang="en-US" sz="2000" dirty="0" smtClean="0"/>
              <a:t>tate </a:t>
            </a:r>
            <a:r>
              <a:rPr lang="en-US" sz="2000" dirty="0"/>
              <a:t>r</a:t>
            </a:r>
            <a:r>
              <a:rPr lang="en-US" sz="2000" dirty="0" smtClean="0"/>
              <a:t>oad personnel</a:t>
            </a:r>
          </a:p>
          <a:p>
            <a:pPr marL="285750" indent="-285750">
              <a:spcBef>
                <a:spcPts val="1200"/>
              </a:spcBef>
              <a:buFont typeface="Arial" panose="020B0604020202020204" pitchFamily="34" charset="0"/>
              <a:buChar char="•"/>
            </a:pPr>
            <a:r>
              <a:rPr lang="en-US" sz="2000" dirty="0" smtClean="0"/>
              <a:t>Please Use the mile point assistance map to provide accurate road names, numbers and location.</a:t>
            </a:r>
          </a:p>
          <a:p>
            <a:pPr marL="285750" indent="-285750">
              <a:spcBef>
                <a:spcPts val="1200"/>
              </a:spcBef>
              <a:buFont typeface="Arial" panose="020B0604020202020204" pitchFamily="34" charset="0"/>
              <a:buChar char="•"/>
            </a:pPr>
            <a:r>
              <a:rPr lang="en-US" sz="2000" b="1" dirty="0" smtClean="0"/>
              <a:t>MUST</a:t>
            </a:r>
            <a:r>
              <a:rPr lang="en-US" sz="2000" dirty="0" smtClean="0"/>
              <a:t> include a cost estimate</a:t>
            </a:r>
          </a:p>
          <a:p>
            <a:pPr marL="285750" indent="-285750">
              <a:spcBef>
                <a:spcPts val="1200"/>
              </a:spcBef>
              <a:buFont typeface="Arial" panose="020B0604020202020204" pitchFamily="34" charset="0"/>
              <a:buChar char="•"/>
            </a:pPr>
            <a:r>
              <a:rPr lang="en-US" sz="2000" dirty="0" smtClean="0"/>
              <a:t>May be submitted via email, snail mail or hand carried</a:t>
            </a:r>
            <a:endParaRPr lang="en-US" sz="2000" dirty="0"/>
          </a:p>
          <a:p>
            <a:pPr marL="285750" indent="-285750">
              <a:spcBef>
                <a:spcPts val="1200"/>
              </a:spcBef>
              <a:buFont typeface="Arial" panose="020B0604020202020204" pitchFamily="34" charset="0"/>
              <a:buChar char="•"/>
            </a:pPr>
            <a:r>
              <a:rPr lang="en-US" sz="2000" dirty="0" smtClean="0"/>
              <a:t>Once DRMA receives the application (TC 20-39), logs and determines adequate info is provided, the District applies the need assessment</a:t>
            </a:r>
          </a:p>
        </p:txBody>
      </p:sp>
      <p:pic>
        <p:nvPicPr>
          <p:cNvPr id="4" name="Content Placeholder 3"/>
          <p:cNvPicPr>
            <a:picLocks noGrp="1" noChangeAspect="1"/>
          </p:cNvPicPr>
          <p:nvPr>
            <p:ph idx="1"/>
          </p:nvPr>
        </p:nvPicPr>
        <p:blipFill>
          <a:blip r:embed="rId4"/>
          <a:stretch>
            <a:fillRect/>
          </a:stretch>
        </p:blipFill>
        <p:spPr>
          <a:xfrm>
            <a:off x="-293851" y="1389940"/>
            <a:ext cx="6589037" cy="5559500"/>
          </a:xfrm>
          <a:prstGeom prst="rect">
            <a:avLst/>
          </a:prstGeom>
        </p:spPr>
      </p:pic>
    </p:spTree>
    <p:extLst>
      <p:ext uri="{BB962C8B-B14F-4D97-AF65-F5344CB8AC3E}">
        <p14:creationId xmlns:p14="http://schemas.microsoft.com/office/powerpoint/2010/main" val="29361503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32509"/>
            <a:ext cx="9319054" cy="886691"/>
          </a:xfrm>
        </p:spPr>
        <p:txBody>
          <a:bodyPr>
            <a:normAutofit/>
          </a:bodyPr>
          <a:lstStyle/>
          <a:p>
            <a:r>
              <a:rPr lang="en-US" b="1" dirty="0" smtClean="0">
                <a:latin typeface="+mn-lt"/>
              </a:rPr>
              <a:t>DISCRETIONARY REQUEST TC 20-39</a:t>
            </a:r>
            <a:endParaRPr lang="en-US" b="1" dirty="0">
              <a:latin typeface="+mn-lt"/>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9229" y="1771406"/>
            <a:ext cx="2834640" cy="3270857"/>
          </a:xfr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9431" y="4010123"/>
            <a:ext cx="3192300" cy="2064279"/>
          </a:xfrm>
          <a:prstGeom prst="rect">
            <a:avLst/>
          </a:prstGeom>
        </p:spPr>
      </p:pic>
      <p:sp>
        <p:nvSpPr>
          <p:cNvPr id="7" name="TextBox 6"/>
          <p:cNvSpPr txBox="1"/>
          <p:nvPr/>
        </p:nvSpPr>
        <p:spPr>
          <a:xfrm>
            <a:off x="4529797" y="2799471"/>
            <a:ext cx="7196039" cy="2308324"/>
          </a:xfrm>
          <a:prstGeom prst="rect">
            <a:avLst/>
          </a:prstGeom>
          <a:noFill/>
        </p:spPr>
        <p:txBody>
          <a:bodyPr wrap="square" rtlCol="0">
            <a:spAutoFit/>
          </a:bodyPr>
          <a:lstStyle/>
          <a:p>
            <a:r>
              <a:rPr lang="en-US" sz="2400" b="1" dirty="0" smtClean="0">
                <a:solidFill>
                  <a:srgbClr val="FF0000"/>
                </a:solidFill>
                <a:latin typeface="Arial" panose="020B0604020202020204" pitchFamily="34" charset="0"/>
                <a:cs typeface="Arial" panose="020B0604020202020204" pitchFamily="34" charset="0"/>
              </a:rPr>
              <a:t>Reimbursements are submitted to your </a:t>
            </a:r>
            <a:r>
              <a:rPr lang="en-US" sz="2400" b="1" u="sng" dirty="0" smtClean="0">
                <a:solidFill>
                  <a:srgbClr val="FF0000"/>
                </a:solidFill>
                <a:latin typeface="Arial" panose="020B0604020202020204" pitchFamily="34" charset="0"/>
                <a:cs typeface="Arial" panose="020B0604020202020204" pitchFamily="34" charset="0"/>
              </a:rPr>
              <a:t>Highway District Office.  </a:t>
            </a:r>
          </a:p>
          <a:p>
            <a:endParaRPr lang="en-US" sz="2400" b="1" dirty="0" smtClean="0">
              <a:solidFill>
                <a:srgbClr val="FF0000"/>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r>
              <a:rPr lang="en-US" sz="2400" b="1" dirty="0" smtClean="0">
                <a:solidFill>
                  <a:srgbClr val="FF0000"/>
                </a:solidFill>
                <a:latin typeface="Arial" panose="020B0604020202020204" pitchFamily="34" charset="0"/>
                <a:cs typeface="Arial" panose="020B0604020202020204" pitchFamily="34" charset="0"/>
              </a:rPr>
              <a:t>Complete TC 20-38,</a:t>
            </a:r>
          </a:p>
          <a:p>
            <a:r>
              <a:rPr lang="en-US" sz="2400" b="1" dirty="0" smtClean="0">
                <a:solidFill>
                  <a:srgbClr val="FF0000"/>
                </a:solidFill>
                <a:latin typeface="Arial" panose="020B0604020202020204" pitchFamily="34" charset="0"/>
                <a:cs typeface="Arial" panose="020B0604020202020204" pitchFamily="34" charset="0"/>
              </a:rPr>
              <a:t> </a:t>
            </a:r>
          </a:p>
          <a:p>
            <a:pPr marL="285750" indent="-285750">
              <a:buFont typeface="Arial" panose="020B0604020202020204" pitchFamily="34" charset="0"/>
              <a:buChar char="•"/>
            </a:pPr>
            <a:r>
              <a:rPr lang="en-US" sz="2400" b="1" dirty="0" smtClean="0">
                <a:solidFill>
                  <a:srgbClr val="FF0000"/>
                </a:solidFill>
                <a:latin typeface="Arial" panose="020B0604020202020204" pitchFamily="34" charset="0"/>
                <a:cs typeface="Arial" panose="020B0604020202020204" pitchFamily="34" charset="0"/>
              </a:rPr>
              <a:t>Attach invoices </a:t>
            </a:r>
            <a:r>
              <a:rPr lang="en-US" sz="2400" b="1" dirty="0">
                <a:solidFill>
                  <a:srgbClr val="FF0000"/>
                </a:solidFill>
                <a:latin typeface="Arial" panose="020B0604020202020204" pitchFamily="34" charset="0"/>
                <a:cs typeface="Arial" panose="020B0604020202020204" pitchFamily="34" charset="0"/>
              </a:rPr>
              <a:t>&amp;</a:t>
            </a:r>
            <a:r>
              <a:rPr lang="en-US" sz="2400" b="1" dirty="0" smtClean="0">
                <a:solidFill>
                  <a:srgbClr val="FF0000"/>
                </a:solidFill>
                <a:latin typeface="Arial" panose="020B0604020202020204" pitchFamily="34" charset="0"/>
                <a:cs typeface="Arial" panose="020B0604020202020204" pitchFamily="34" charset="0"/>
              </a:rPr>
              <a:t> cancelled checks </a:t>
            </a:r>
            <a:endParaRPr lang="en-US" sz="2400" b="1" dirty="0">
              <a:solidFill>
                <a:srgbClr val="FF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5481579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2346996" y="653566"/>
            <a:ext cx="8780138" cy="662474"/>
          </a:xfrm>
        </p:spPr>
        <p:txBody>
          <a:bodyPr>
            <a:noAutofit/>
          </a:bodyPr>
          <a:lstStyle/>
          <a:p>
            <a:r>
              <a:rPr lang="en-US" sz="4400" b="1" dirty="0" smtClean="0">
                <a:latin typeface="+mn-lt"/>
              </a:rPr>
              <a:t>What has Rural and Municipal Aid accomplished for </a:t>
            </a:r>
            <a:r>
              <a:rPr lang="en-US" sz="4400" b="1" dirty="0" smtClean="0">
                <a:latin typeface="+mn-lt"/>
              </a:rPr>
              <a:t>you?</a:t>
            </a:r>
            <a:endParaRPr lang="en-US" sz="4400" b="1" dirty="0">
              <a:latin typeface="+mn-lt"/>
            </a:endParaRPr>
          </a:p>
        </p:txBody>
      </p:sp>
      <p:sp>
        <p:nvSpPr>
          <p:cNvPr id="11" name="Content Placeholder 10"/>
          <p:cNvSpPr>
            <a:spLocks noGrp="1"/>
          </p:cNvSpPr>
          <p:nvPr>
            <p:ph type="body" sz="half" idx="2"/>
          </p:nvPr>
        </p:nvSpPr>
        <p:spPr>
          <a:xfrm>
            <a:off x="2346996" y="1316041"/>
            <a:ext cx="7785545" cy="5154904"/>
          </a:xfrm>
        </p:spPr>
        <p:txBody>
          <a:bodyPr>
            <a:noAutofit/>
          </a:bodyPr>
          <a:lstStyle/>
          <a:p>
            <a:r>
              <a:rPr lang="en-US" sz="2400" b="1" dirty="0" smtClean="0"/>
              <a:t> </a:t>
            </a:r>
            <a:r>
              <a:rPr lang="en-US" sz="1400" b="1" i="1" u="sng" dirty="0"/>
              <a:t> Current Fiscal Year:</a:t>
            </a:r>
          </a:p>
          <a:p>
            <a:r>
              <a:rPr lang="en-US" sz="2400" b="1" dirty="0"/>
              <a:t>COUNTY ROAD AID</a:t>
            </a:r>
            <a:r>
              <a:rPr lang="en-US" sz="2400" dirty="0"/>
              <a:t> - $123,851,422 </a:t>
            </a:r>
          </a:p>
          <a:p>
            <a:r>
              <a:rPr lang="en-US" sz="2400" dirty="0"/>
              <a:t> </a:t>
            </a:r>
            <a:r>
              <a:rPr lang="en-US" sz="2400" b="1" dirty="0"/>
              <a:t>MUNICIPAL ROAD AID</a:t>
            </a:r>
            <a:r>
              <a:rPr lang="en-US" sz="2400" dirty="0"/>
              <a:t> - $11,830,697 Coop ($42,104,710 – sent to DLG for non-Coop)</a:t>
            </a:r>
          </a:p>
          <a:p>
            <a:r>
              <a:rPr lang="en-US" sz="1400" b="1" i="1" u="sng" dirty="0"/>
              <a:t>From 1/1/2020 – 8/19/2021:</a:t>
            </a:r>
          </a:p>
          <a:p>
            <a:r>
              <a:rPr lang="en-US" sz="2400" dirty="0"/>
              <a:t> </a:t>
            </a:r>
            <a:r>
              <a:rPr lang="en-US" sz="2400" b="1" dirty="0"/>
              <a:t>RURAL SECONDARY FUNDS</a:t>
            </a:r>
            <a:r>
              <a:rPr lang="en-US" sz="2400" dirty="0"/>
              <a:t> - $89,776,511</a:t>
            </a:r>
          </a:p>
          <a:p>
            <a:r>
              <a:rPr lang="en-US" sz="2400" b="1" dirty="0"/>
              <a:t> FLEX FUNDS - </a:t>
            </a:r>
            <a:r>
              <a:rPr lang="en-US" sz="2400" dirty="0"/>
              <a:t>$36,913,713</a:t>
            </a:r>
          </a:p>
          <a:p>
            <a:r>
              <a:rPr lang="en-US" sz="2400" b="1" dirty="0"/>
              <a:t> 80/20 BRIDGE &amp; STATE EMERGENCIES </a:t>
            </a:r>
            <a:r>
              <a:rPr lang="en-US" sz="2400" dirty="0"/>
              <a:t>- $18,578,129</a:t>
            </a:r>
          </a:p>
          <a:p>
            <a:r>
              <a:rPr lang="en-US" sz="2400" b="1" dirty="0"/>
              <a:t> COUNTY ROAD AID EMERGENCY FUNDS </a:t>
            </a:r>
            <a:r>
              <a:rPr lang="en-US" sz="2400" dirty="0"/>
              <a:t>- $7,344,050</a:t>
            </a:r>
          </a:p>
          <a:p>
            <a:r>
              <a:rPr lang="en-US" sz="2400" dirty="0"/>
              <a:t> </a:t>
            </a:r>
            <a:r>
              <a:rPr lang="en-US" sz="2400" b="1" dirty="0"/>
              <a:t>MUNICIPAL ROAD AID EMERGENCY FUNDS </a:t>
            </a:r>
            <a:r>
              <a:rPr lang="en-US" sz="2400" dirty="0"/>
              <a:t>- $792,180</a:t>
            </a:r>
          </a:p>
          <a:p>
            <a:r>
              <a:rPr lang="en-US" sz="2400" dirty="0"/>
              <a:t> </a:t>
            </a:r>
            <a:r>
              <a:rPr lang="en-US" sz="2400" b="1" dirty="0"/>
              <a:t>DISCRETIONARY FUNDING </a:t>
            </a:r>
            <a:r>
              <a:rPr lang="en-US" sz="2400" dirty="0"/>
              <a:t>- $33,329,425</a:t>
            </a:r>
          </a:p>
          <a:p>
            <a:r>
              <a:rPr lang="en-US" sz="2800" b="1" u="sng" dirty="0"/>
              <a:t>TOTAL PROCESSED ROAD AID - $364,520,837</a:t>
            </a:r>
          </a:p>
          <a:p>
            <a:endParaRPr lang="en-US" dirty="0"/>
          </a:p>
        </p:txBody>
      </p:sp>
      <p:sp>
        <p:nvSpPr>
          <p:cNvPr id="2" name="TextBox 1"/>
          <p:cNvSpPr txBox="1"/>
          <p:nvPr/>
        </p:nvSpPr>
        <p:spPr>
          <a:xfrm>
            <a:off x="8557817" y="6470945"/>
            <a:ext cx="3443029" cy="276999"/>
          </a:xfrm>
          <a:prstGeom prst="rect">
            <a:avLst/>
          </a:prstGeom>
          <a:noFill/>
        </p:spPr>
        <p:txBody>
          <a:bodyPr wrap="square" rtlCol="0">
            <a:spAutoFit/>
          </a:bodyPr>
          <a:lstStyle/>
          <a:p>
            <a:pPr algn="r"/>
            <a:r>
              <a:rPr lang="en-US" sz="1200" b="1" spc="300" dirty="0" smtClean="0">
                <a:ln w="0"/>
              </a:rPr>
              <a:t>TRANSPORTATION.KY.GOV</a:t>
            </a:r>
            <a:endParaRPr lang="en-US" sz="1200" b="1" spc="300" dirty="0">
              <a:ln w="0"/>
            </a:endParaRPr>
          </a:p>
        </p:txBody>
      </p:sp>
    </p:spTree>
    <p:extLst>
      <p:ext uri="{BB962C8B-B14F-4D97-AF65-F5344CB8AC3E}">
        <p14:creationId xmlns:p14="http://schemas.microsoft.com/office/powerpoint/2010/main" val="9899592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51212" y="332509"/>
            <a:ext cx="9319054" cy="886691"/>
          </a:xfrm>
        </p:spPr>
        <p:txBody>
          <a:bodyPr>
            <a:normAutofit/>
          </a:bodyPr>
          <a:lstStyle/>
          <a:p>
            <a:r>
              <a:rPr lang="en-US" b="1" dirty="0" smtClean="0">
                <a:latin typeface="+mn-lt"/>
              </a:rPr>
              <a:t>WHERE TO FIND YOUR FORMS</a:t>
            </a:r>
            <a:endParaRPr lang="en-US" b="1" dirty="0">
              <a:latin typeface="+mn-lt"/>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rot="21086126">
            <a:off x="6126965" y="1349861"/>
            <a:ext cx="4208941" cy="4856647"/>
          </a:xfrm>
        </p:spPr>
      </p:pic>
      <p:sp>
        <p:nvSpPr>
          <p:cNvPr id="7" name="TextBox 6"/>
          <p:cNvSpPr txBox="1"/>
          <p:nvPr/>
        </p:nvSpPr>
        <p:spPr>
          <a:xfrm rot="1010236">
            <a:off x="296828" y="2740132"/>
            <a:ext cx="7865910" cy="400110"/>
          </a:xfrm>
          <a:prstGeom prst="rect">
            <a:avLst/>
          </a:prstGeom>
          <a:noFill/>
        </p:spPr>
        <p:txBody>
          <a:bodyPr wrap="square" rtlCol="0">
            <a:spAutoFit/>
          </a:bodyPr>
          <a:lstStyle/>
          <a:p>
            <a:r>
              <a:rPr lang="en-US" sz="2000" b="1" u="sng" dirty="0" smtClean="0">
                <a:solidFill>
                  <a:schemeClr val="accent1"/>
                </a:solidFill>
              </a:rPr>
              <a:t>https://transportation.ky.gov/RuralandMunicipalAid</a:t>
            </a:r>
            <a:endParaRPr lang="en-US" sz="2000" b="1" u="sng" dirty="0">
              <a:solidFill>
                <a:schemeClr val="accent1"/>
              </a:solidFill>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90544" y="1288698"/>
            <a:ext cx="3706684" cy="4700108"/>
          </a:xfrm>
          <a:prstGeom prst="rect">
            <a:avLst/>
          </a:prstGeom>
          <a:effectLst>
            <a:outerShdw blurRad="50800" dist="38100" dir="8100000" algn="tr" rotWithShape="0">
              <a:prstClr val="black">
                <a:alpha val="40000"/>
              </a:prstClr>
            </a:outerShdw>
          </a:effectLst>
        </p:spPr>
      </p:pic>
      <p:pic>
        <p:nvPicPr>
          <p:cNvPr id="9" name="Picture 8"/>
          <p:cNvPicPr>
            <a:picLocks noChangeAspect="1"/>
          </p:cNvPicPr>
          <p:nvPr/>
        </p:nvPicPr>
        <p:blipFill>
          <a:blip r:embed="rId5"/>
          <a:stretch>
            <a:fillRect/>
          </a:stretch>
        </p:blipFill>
        <p:spPr>
          <a:xfrm rot="691026">
            <a:off x="8030349" y="1736045"/>
            <a:ext cx="3633845" cy="4666163"/>
          </a:xfrm>
          <a:prstGeom prst="rect">
            <a:avLst/>
          </a:prstGeom>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30227362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786271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4745" y="0"/>
            <a:ext cx="12192000" cy="877078"/>
          </a:xfrm>
        </p:spPr>
        <p:txBody>
          <a:bodyPr>
            <a:normAutofit/>
          </a:bodyPr>
          <a:lstStyle/>
          <a:p>
            <a:pPr algn="ctr"/>
            <a:r>
              <a:rPr lang="en-US" sz="4800" b="1" spc="300" dirty="0" smtClean="0">
                <a:solidFill>
                  <a:schemeClr val="bg1"/>
                </a:solidFill>
                <a:latin typeface="+mn-lt"/>
              </a:rPr>
              <a:t>CONTACT INFORMATION</a:t>
            </a:r>
            <a:endParaRPr lang="en-US" sz="4800" b="1" spc="300" dirty="0">
              <a:solidFill>
                <a:schemeClr val="bg1"/>
              </a:solidFill>
              <a:latin typeface="+mn-lt"/>
            </a:endParaRPr>
          </a:p>
        </p:txBody>
      </p:sp>
      <p:sp>
        <p:nvSpPr>
          <p:cNvPr id="3" name="TextBox 2"/>
          <p:cNvSpPr txBox="1"/>
          <p:nvPr/>
        </p:nvSpPr>
        <p:spPr>
          <a:xfrm>
            <a:off x="1645920" y="2152357"/>
            <a:ext cx="8871521" cy="3600986"/>
          </a:xfrm>
          <a:prstGeom prst="rect">
            <a:avLst/>
          </a:prstGeom>
          <a:noFill/>
        </p:spPr>
        <p:txBody>
          <a:bodyPr wrap="square" rtlCol="0">
            <a:spAutoFit/>
          </a:bodyPr>
          <a:lstStyle/>
          <a:p>
            <a:pPr algn="ctr"/>
            <a:r>
              <a:rPr lang="en-US" sz="2800" b="1" dirty="0">
                <a:solidFill>
                  <a:schemeClr val="bg1"/>
                </a:solidFill>
              </a:rPr>
              <a:t>DEPARTMENT OF RURAL AND MUNICIPAL </a:t>
            </a:r>
            <a:r>
              <a:rPr lang="en-US" sz="2800" b="1" dirty="0" smtClean="0">
                <a:solidFill>
                  <a:schemeClr val="bg1"/>
                </a:solidFill>
              </a:rPr>
              <a:t>AID</a:t>
            </a:r>
          </a:p>
          <a:p>
            <a:pPr algn="ctr"/>
            <a:r>
              <a:rPr lang="en-US" sz="2800" b="1" dirty="0" smtClean="0">
                <a:solidFill>
                  <a:schemeClr val="bg1"/>
                </a:solidFill>
              </a:rPr>
              <a:t>Office of Rural Secondary Roads</a:t>
            </a:r>
            <a:endParaRPr lang="en-US" sz="2800" dirty="0">
              <a:solidFill>
                <a:schemeClr val="bg1"/>
              </a:solidFill>
            </a:endParaRPr>
          </a:p>
          <a:p>
            <a:pPr algn="ctr"/>
            <a:r>
              <a:rPr lang="en-US" sz="2400" dirty="0">
                <a:solidFill>
                  <a:schemeClr val="bg1"/>
                </a:solidFill>
              </a:rPr>
              <a:t>Kentucky Transportation Cabinet</a:t>
            </a:r>
          </a:p>
          <a:p>
            <a:pPr algn="ctr"/>
            <a:r>
              <a:rPr lang="en-US" sz="2400" dirty="0">
                <a:solidFill>
                  <a:schemeClr val="bg1"/>
                </a:solidFill>
              </a:rPr>
              <a:t>200 Mero Street, 6th Floor—East</a:t>
            </a:r>
          </a:p>
          <a:p>
            <a:pPr algn="ctr"/>
            <a:r>
              <a:rPr lang="en-US" sz="2400" dirty="0">
                <a:solidFill>
                  <a:schemeClr val="bg1"/>
                </a:solidFill>
              </a:rPr>
              <a:t>Frankfort, KY 40622</a:t>
            </a:r>
          </a:p>
          <a:p>
            <a:pPr algn="ctr"/>
            <a:r>
              <a:rPr lang="en-US" sz="2400" dirty="0">
                <a:solidFill>
                  <a:schemeClr val="bg1"/>
                </a:solidFill>
              </a:rPr>
              <a:t>(502) 564-2060</a:t>
            </a:r>
          </a:p>
          <a:p>
            <a:pPr algn="ctr"/>
            <a:r>
              <a:rPr lang="en-US" sz="1200" dirty="0">
                <a:solidFill>
                  <a:schemeClr val="bg1"/>
                </a:solidFill>
              </a:rPr>
              <a:t> </a:t>
            </a:r>
          </a:p>
          <a:p>
            <a:pPr algn="ctr"/>
            <a:r>
              <a:rPr lang="en-US" sz="3200" dirty="0" smtClean="0">
                <a:solidFill>
                  <a:schemeClr val="bg1"/>
                </a:solidFill>
              </a:rPr>
              <a:t>All </a:t>
            </a:r>
            <a:r>
              <a:rPr lang="en-US" sz="3200" dirty="0">
                <a:solidFill>
                  <a:schemeClr val="bg1"/>
                </a:solidFill>
              </a:rPr>
              <a:t>information can be found on our website:</a:t>
            </a:r>
          </a:p>
          <a:p>
            <a:pPr algn="ctr"/>
            <a:r>
              <a:rPr lang="en-US" sz="3200" dirty="0">
                <a:solidFill>
                  <a:schemeClr val="accent4"/>
                </a:solidFill>
              </a:rPr>
              <a:t>WWW.TRANSPORTATION.KY.GOV</a:t>
            </a:r>
          </a:p>
        </p:txBody>
      </p:sp>
    </p:spTree>
    <p:extLst>
      <p:ext uri="{BB962C8B-B14F-4D97-AF65-F5344CB8AC3E}">
        <p14:creationId xmlns:p14="http://schemas.microsoft.com/office/powerpoint/2010/main" val="157568255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54745" y="0"/>
            <a:ext cx="12192000" cy="877078"/>
          </a:xfrm>
        </p:spPr>
        <p:txBody>
          <a:bodyPr>
            <a:normAutofit/>
          </a:bodyPr>
          <a:lstStyle/>
          <a:p>
            <a:pPr algn="ctr"/>
            <a:r>
              <a:rPr lang="en-US" sz="4800" b="1" spc="300" dirty="0" smtClean="0">
                <a:solidFill>
                  <a:schemeClr val="bg1"/>
                </a:solidFill>
                <a:latin typeface="+mn-lt"/>
              </a:rPr>
              <a:t>CONTACT INFORMATION</a:t>
            </a:r>
            <a:endParaRPr lang="en-US" sz="4800" b="1" spc="300" dirty="0">
              <a:solidFill>
                <a:schemeClr val="bg1"/>
              </a:solidFill>
              <a:latin typeface="+mn-lt"/>
            </a:endParaRPr>
          </a:p>
        </p:txBody>
      </p:sp>
      <p:sp>
        <p:nvSpPr>
          <p:cNvPr id="3" name="TextBox 2"/>
          <p:cNvSpPr txBox="1"/>
          <p:nvPr/>
        </p:nvSpPr>
        <p:spPr>
          <a:xfrm>
            <a:off x="1645920" y="2152357"/>
            <a:ext cx="8871521" cy="4339650"/>
          </a:xfrm>
          <a:prstGeom prst="rect">
            <a:avLst/>
          </a:prstGeom>
          <a:noFill/>
        </p:spPr>
        <p:txBody>
          <a:bodyPr wrap="square" rtlCol="0">
            <a:spAutoFit/>
          </a:bodyPr>
          <a:lstStyle/>
          <a:p>
            <a:pPr algn="ctr"/>
            <a:r>
              <a:rPr lang="en-US" sz="2400" dirty="0" smtClean="0">
                <a:solidFill>
                  <a:schemeClr val="bg1"/>
                </a:solidFill>
              </a:rPr>
              <a:t>EMAIL</a:t>
            </a:r>
            <a:r>
              <a:rPr lang="en-US" sz="2400" dirty="0">
                <a:solidFill>
                  <a:schemeClr val="bg1"/>
                </a:solidFill>
              </a:rPr>
              <a:t>: </a:t>
            </a:r>
            <a:r>
              <a:rPr lang="en-US" sz="2400" dirty="0" smtClean="0">
                <a:solidFill>
                  <a:schemeClr val="bg1"/>
                </a:solidFill>
                <a:hlinkClick r:id="rId3"/>
              </a:rPr>
              <a:t>RuralandMunicipalAid@ky.gov</a:t>
            </a:r>
            <a:endParaRPr lang="en-US" sz="2400" dirty="0" smtClean="0">
              <a:solidFill>
                <a:schemeClr val="bg1"/>
              </a:solidFill>
            </a:endParaRPr>
          </a:p>
          <a:p>
            <a:pPr algn="ctr"/>
            <a:r>
              <a:rPr lang="en-US" sz="2400" dirty="0" smtClean="0">
                <a:solidFill>
                  <a:schemeClr val="bg1"/>
                </a:solidFill>
              </a:rPr>
              <a:t>My Cell Phone Number:  502-892-9022</a:t>
            </a:r>
          </a:p>
          <a:p>
            <a:pPr algn="ctr"/>
            <a:r>
              <a:rPr lang="en-US" sz="2400" dirty="0" smtClean="0">
                <a:solidFill>
                  <a:schemeClr val="bg1"/>
                </a:solidFill>
              </a:rPr>
              <a:t>My Email:  </a:t>
            </a:r>
            <a:r>
              <a:rPr lang="en-US" sz="2400" dirty="0" smtClean="0">
                <a:solidFill>
                  <a:schemeClr val="bg1"/>
                </a:solidFill>
                <a:hlinkClick r:id="rId4"/>
              </a:rPr>
              <a:t>bobbijo.lewis@ky.gov</a:t>
            </a:r>
            <a:endParaRPr lang="en-US" sz="2400" dirty="0" smtClean="0">
              <a:solidFill>
                <a:schemeClr val="bg1"/>
              </a:solidFill>
            </a:endParaRPr>
          </a:p>
          <a:p>
            <a:pPr algn="ctr"/>
            <a:r>
              <a:rPr lang="en-US" sz="2400" dirty="0" smtClean="0">
                <a:solidFill>
                  <a:schemeClr val="bg1"/>
                </a:solidFill>
              </a:rPr>
              <a:t>Gayle Smith, Executive Advisor:  502-871-2828</a:t>
            </a:r>
          </a:p>
          <a:p>
            <a:pPr algn="ctr"/>
            <a:r>
              <a:rPr lang="en-US" sz="2400" dirty="0" smtClean="0">
                <a:solidFill>
                  <a:schemeClr val="bg1"/>
                </a:solidFill>
              </a:rPr>
              <a:t>Gayle’s Email:  </a:t>
            </a:r>
            <a:r>
              <a:rPr lang="en-US" sz="2400" dirty="0" smtClean="0">
                <a:solidFill>
                  <a:schemeClr val="accent1"/>
                </a:solidFill>
                <a:hlinkClick r:id="rId5"/>
              </a:rPr>
              <a:t>gayle.smith@ky.gov</a:t>
            </a:r>
            <a:endParaRPr lang="en-US" sz="2400" dirty="0" smtClean="0">
              <a:solidFill>
                <a:schemeClr val="accent1"/>
              </a:solidFill>
            </a:endParaRPr>
          </a:p>
          <a:p>
            <a:pPr algn="ctr"/>
            <a:endParaRPr lang="en-US" sz="2400" dirty="0">
              <a:solidFill>
                <a:schemeClr val="accent1"/>
              </a:solidFill>
            </a:endParaRPr>
          </a:p>
          <a:p>
            <a:pPr algn="ctr"/>
            <a:r>
              <a:rPr lang="en-US" sz="2400" b="1" dirty="0" smtClean="0">
                <a:solidFill>
                  <a:schemeClr val="accent4">
                    <a:lumMod val="60000"/>
                    <a:lumOff val="40000"/>
                  </a:schemeClr>
                </a:solidFill>
              </a:rPr>
              <a:t>Field Representatives</a:t>
            </a:r>
            <a:r>
              <a:rPr lang="en-US" sz="2400" dirty="0" smtClean="0">
                <a:solidFill>
                  <a:schemeClr val="accent1"/>
                </a:solidFill>
              </a:rPr>
              <a:t>:</a:t>
            </a:r>
          </a:p>
          <a:p>
            <a:pPr algn="ctr"/>
            <a:r>
              <a:rPr lang="en-US" sz="2400" dirty="0" smtClean="0">
                <a:solidFill>
                  <a:schemeClr val="accent1"/>
                </a:solidFill>
              </a:rPr>
              <a:t>Doug Taylor, Western Kentucky – 270-350-0438</a:t>
            </a:r>
          </a:p>
          <a:p>
            <a:pPr algn="ctr"/>
            <a:r>
              <a:rPr lang="en-US" sz="2400" dirty="0" smtClean="0">
                <a:solidFill>
                  <a:schemeClr val="accent1"/>
                </a:solidFill>
              </a:rPr>
              <a:t>Kenny Morgan, Southern Kentucky – 502-871-2338</a:t>
            </a:r>
          </a:p>
          <a:p>
            <a:pPr algn="ctr"/>
            <a:r>
              <a:rPr lang="en-US" sz="2400" dirty="0" smtClean="0">
                <a:solidFill>
                  <a:schemeClr val="accent1"/>
                </a:solidFill>
              </a:rPr>
              <a:t>Barry Davis, Eastern Kentucky – 502-229-0760</a:t>
            </a:r>
          </a:p>
          <a:p>
            <a:pPr algn="ctr"/>
            <a:r>
              <a:rPr lang="en-US" sz="2400" dirty="0" smtClean="0">
                <a:solidFill>
                  <a:schemeClr val="accent1"/>
                </a:solidFill>
              </a:rPr>
              <a:t>Fred Siegelman, Central Kentucky- 502-229-9041</a:t>
            </a:r>
            <a:endParaRPr lang="en-US" sz="2400" dirty="0">
              <a:solidFill>
                <a:schemeClr val="accent1"/>
              </a:solidFill>
            </a:endParaRPr>
          </a:p>
          <a:p>
            <a:pPr algn="ctr"/>
            <a:r>
              <a:rPr lang="en-US" sz="1200" dirty="0">
                <a:solidFill>
                  <a:schemeClr val="accent1"/>
                </a:solidFill>
              </a:rPr>
              <a:t> </a:t>
            </a:r>
          </a:p>
        </p:txBody>
      </p:sp>
    </p:spTree>
    <p:extLst>
      <p:ext uri="{BB962C8B-B14F-4D97-AF65-F5344CB8AC3E}">
        <p14:creationId xmlns:p14="http://schemas.microsoft.com/office/powerpoint/2010/main" val="26925971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2346996" y="653566"/>
            <a:ext cx="8780138" cy="662474"/>
          </a:xfrm>
        </p:spPr>
        <p:txBody>
          <a:bodyPr>
            <a:noAutofit/>
          </a:bodyPr>
          <a:lstStyle/>
          <a:p>
            <a:r>
              <a:rPr lang="en-US" sz="4400" b="1" dirty="0" smtClean="0">
                <a:latin typeface="+mn-lt"/>
              </a:rPr>
              <a:t>What has Rural and Municipal Aid accomplished for </a:t>
            </a:r>
            <a:r>
              <a:rPr lang="en-US" sz="4400" b="1" dirty="0" smtClean="0">
                <a:latin typeface="+mn-lt"/>
              </a:rPr>
              <a:t>you?</a:t>
            </a:r>
            <a:endParaRPr lang="en-US" sz="4400" b="1" dirty="0">
              <a:latin typeface="+mn-lt"/>
            </a:endParaRPr>
          </a:p>
        </p:txBody>
      </p:sp>
      <p:sp>
        <p:nvSpPr>
          <p:cNvPr id="11" name="Content Placeholder 10"/>
          <p:cNvSpPr>
            <a:spLocks noGrp="1"/>
          </p:cNvSpPr>
          <p:nvPr>
            <p:ph type="body" sz="half" idx="2"/>
          </p:nvPr>
        </p:nvSpPr>
        <p:spPr>
          <a:xfrm>
            <a:off x="2346996" y="1316041"/>
            <a:ext cx="7785545" cy="5154904"/>
          </a:xfrm>
        </p:spPr>
        <p:txBody>
          <a:bodyPr>
            <a:noAutofit/>
          </a:bodyPr>
          <a:lstStyle/>
          <a:p>
            <a:endParaRPr lang="en-US" sz="2400" dirty="0"/>
          </a:p>
          <a:p>
            <a:r>
              <a:rPr lang="en-US" dirty="0" smtClean="0"/>
              <a:t>Rural Secondary Emergency Projects			97</a:t>
            </a:r>
          </a:p>
          <a:p>
            <a:r>
              <a:rPr lang="en-US" dirty="0" smtClean="0"/>
              <a:t>County Road Emergency Projects				158</a:t>
            </a:r>
          </a:p>
          <a:p>
            <a:r>
              <a:rPr lang="en-US" dirty="0" smtClean="0"/>
              <a:t>Municipal Road Emergency Projects			13</a:t>
            </a:r>
          </a:p>
          <a:p>
            <a:endParaRPr lang="en-US" dirty="0"/>
          </a:p>
          <a:p>
            <a:r>
              <a:rPr lang="en-US" dirty="0" smtClean="0"/>
              <a:t>80/20 Bridge Projects					143</a:t>
            </a:r>
          </a:p>
          <a:p>
            <a:endParaRPr lang="en-US" dirty="0"/>
          </a:p>
          <a:p>
            <a:r>
              <a:rPr lang="en-US" dirty="0"/>
              <a:t>	</a:t>
            </a:r>
            <a:r>
              <a:rPr lang="en-US" b="1" u="sng" dirty="0" smtClean="0"/>
              <a:t>TOTAL PROJECTS</a:t>
            </a:r>
            <a:r>
              <a:rPr lang="en-US" b="1" dirty="0" smtClean="0"/>
              <a:t>				411</a:t>
            </a:r>
            <a:endParaRPr lang="en-US" b="1" dirty="0"/>
          </a:p>
        </p:txBody>
      </p:sp>
      <p:sp>
        <p:nvSpPr>
          <p:cNvPr id="2" name="TextBox 1"/>
          <p:cNvSpPr txBox="1"/>
          <p:nvPr/>
        </p:nvSpPr>
        <p:spPr>
          <a:xfrm>
            <a:off x="8557817" y="6470945"/>
            <a:ext cx="3443029" cy="276999"/>
          </a:xfrm>
          <a:prstGeom prst="rect">
            <a:avLst/>
          </a:prstGeom>
          <a:noFill/>
        </p:spPr>
        <p:txBody>
          <a:bodyPr wrap="square" rtlCol="0">
            <a:spAutoFit/>
          </a:bodyPr>
          <a:lstStyle/>
          <a:p>
            <a:pPr algn="r"/>
            <a:r>
              <a:rPr lang="en-US" sz="1200" b="1" spc="300" dirty="0" smtClean="0">
                <a:ln w="0"/>
              </a:rPr>
              <a:t>TRANSPORTATION.KY.GOV</a:t>
            </a:r>
            <a:endParaRPr lang="en-US" sz="1200" b="1" spc="300" dirty="0">
              <a:ln w="0"/>
            </a:endParaRPr>
          </a:p>
        </p:txBody>
      </p:sp>
    </p:spTree>
    <p:extLst>
      <p:ext uri="{BB962C8B-B14F-4D97-AF65-F5344CB8AC3E}">
        <p14:creationId xmlns:p14="http://schemas.microsoft.com/office/powerpoint/2010/main" val="20720296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2346996" y="653566"/>
            <a:ext cx="8780138" cy="662474"/>
          </a:xfrm>
        </p:spPr>
        <p:txBody>
          <a:bodyPr>
            <a:noAutofit/>
          </a:bodyPr>
          <a:lstStyle/>
          <a:p>
            <a:r>
              <a:rPr lang="en-US" sz="4400" b="1" dirty="0" smtClean="0">
                <a:latin typeface="+mn-lt"/>
              </a:rPr>
              <a:t>OFFICES WITHIN THE DEPARTMENT</a:t>
            </a:r>
            <a:endParaRPr lang="en-US" sz="4400" b="1" dirty="0">
              <a:latin typeface="+mn-lt"/>
            </a:endParaRPr>
          </a:p>
        </p:txBody>
      </p:sp>
      <p:sp>
        <p:nvSpPr>
          <p:cNvPr id="11" name="Content Placeholder 10"/>
          <p:cNvSpPr>
            <a:spLocks noGrp="1"/>
          </p:cNvSpPr>
          <p:nvPr>
            <p:ph type="body" sz="half" idx="2"/>
          </p:nvPr>
        </p:nvSpPr>
        <p:spPr>
          <a:xfrm>
            <a:off x="2346996" y="1804383"/>
            <a:ext cx="7785545" cy="4525347"/>
          </a:xfrm>
        </p:spPr>
        <p:txBody>
          <a:bodyPr>
            <a:noAutofit/>
          </a:bodyPr>
          <a:lstStyle/>
          <a:p>
            <a:r>
              <a:rPr lang="en-US" sz="2800" dirty="0"/>
              <a:t>The Department of Rural and Municipal Aid acts as the liaison to all local governments </a:t>
            </a:r>
            <a:r>
              <a:rPr lang="en-US" sz="2800" dirty="0" smtClean="0"/>
              <a:t>for transportation </a:t>
            </a:r>
            <a:r>
              <a:rPr lang="en-US" sz="2800" dirty="0"/>
              <a:t>needs.  </a:t>
            </a:r>
            <a:endParaRPr lang="en-US" sz="2800" dirty="0" smtClean="0"/>
          </a:p>
          <a:p>
            <a:endParaRPr lang="en-US" sz="2800" dirty="0" smtClean="0"/>
          </a:p>
          <a:p>
            <a:r>
              <a:rPr lang="en-US" sz="2800" b="1" i="1" dirty="0" smtClean="0"/>
              <a:t>The </a:t>
            </a:r>
            <a:r>
              <a:rPr lang="en-US" sz="2800" b="1" i="1" dirty="0"/>
              <a:t>Department oversees two offices: </a:t>
            </a:r>
            <a:endParaRPr lang="en-US" sz="2800" dirty="0"/>
          </a:p>
          <a:p>
            <a:pPr marL="457200" indent="-457200">
              <a:buAutoNum type="arabicParenR"/>
            </a:pPr>
            <a:r>
              <a:rPr lang="en-US" sz="2800" dirty="0" smtClean="0"/>
              <a:t>Office </a:t>
            </a:r>
            <a:r>
              <a:rPr lang="en-US" sz="2800" dirty="0"/>
              <a:t>of Rural and Secondary Roads (ORSR</a:t>
            </a:r>
            <a:r>
              <a:rPr lang="en-US" sz="2800" dirty="0" smtClean="0"/>
              <a:t>)</a:t>
            </a:r>
          </a:p>
          <a:p>
            <a:pPr marL="457200" indent="-457200">
              <a:buAutoNum type="arabicParenR"/>
            </a:pPr>
            <a:r>
              <a:rPr lang="en-US" sz="2800" dirty="0" smtClean="0"/>
              <a:t> </a:t>
            </a:r>
            <a:r>
              <a:rPr lang="en-US" sz="2800" dirty="0"/>
              <a:t>Office of Local Programs (OLP</a:t>
            </a:r>
            <a:r>
              <a:rPr lang="en-US" sz="2800" dirty="0" smtClean="0"/>
              <a:t>)</a:t>
            </a:r>
            <a:endParaRPr lang="en-US" sz="2800" dirty="0"/>
          </a:p>
          <a:p>
            <a:pPr marL="457200" indent="-457200">
              <a:buFont typeface="Arial" panose="020B0604020202020204" pitchFamily="34" charset="0"/>
              <a:buChar char="•"/>
            </a:pPr>
            <a:endParaRPr lang="en-US" dirty="0"/>
          </a:p>
        </p:txBody>
      </p:sp>
      <p:sp>
        <p:nvSpPr>
          <p:cNvPr id="2" name="TextBox 1"/>
          <p:cNvSpPr txBox="1"/>
          <p:nvPr/>
        </p:nvSpPr>
        <p:spPr>
          <a:xfrm>
            <a:off x="8557817" y="6470945"/>
            <a:ext cx="3443029" cy="276999"/>
          </a:xfrm>
          <a:prstGeom prst="rect">
            <a:avLst/>
          </a:prstGeom>
          <a:noFill/>
        </p:spPr>
        <p:txBody>
          <a:bodyPr wrap="square" rtlCol="0">
            <a:spAutoFit/>
          </a:bodyPr>
          <a:lstStyle/>
          <a:p>
            <a:pPr algn="r"/>
            <a:r>
              <a:rPr lang="en-US" sz="1200" b="1" spc="300" dirty="0" smtClean="0">
                <a:ln w="0"/>
              </a:rPr>
              <a:t>TRANSPORTATION.KY.GOV</a:t>
            </a:r>
            <a:endParaRPr lang="en-US" sz="1200" b="1" spc="300" dirty="0">
              <a:ln w="0"/>
            </a:endParaRPr>
          </a:p>
        </p:txBody>
      </p:sp>
    </p:spTree>
    <p:extLst>
      <p:ext uri="{BB962C8B-B14F-4D97-AF65-F5344CB8AC3E}">
        <p14:creationId xmlns:p14="http://schemas.microsoft.com/office/powerpoint/2010/main" val="42823572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533135" y="2107771"/>
            <a:ext cx="8402596" cy="2386401"/>
          </a:xfrm>
        </p:spPr>
        <p:txBody>
          <a:bodyPr/>
          <a:lstStyle/>
          <a:p>
            <a:pPr algn="ctr"/>
            <a:r>
              <a:rPr lang="en-US" b="1" dirty="0" smtClean="0">
                <a:latin typeface="+mn-lt"/>
              </a:rPr>
              <a:t>The Office of Rural and Secondary Roads</a:t>
            </a:r>
            <a:endParaRPr lang="en-US" b="1" dirty="0">
              <a:latin typeface="+mn-lt"/>
            </a:endParaRPr>
          </a:p>
        </p:txBody>
      </p:sp>
    </p:spTree>
    <p:extLst>
      <p:ext uri="{BB962C8B-B14F-4D97-AF65-F5344CB8AC3E}">
        <p14:creationId xmlns:p14="http://schemas.microsoft.com/office/powerpoint/2010/main" val="11596986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ounded Rectangle 14"/>
          <p:cNvSpPr/>
          <p:nvPr/>
        </p:nvSpPr>
        <p:spPr>
          <a:xfrm>
            <a:off x="771525" y="4646560"/>
            <a:ext cx="11062866" cy="2058510"/>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652461" y="1134106"/>
            <a:ext cx="11181930" cy="2566597"/>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4794044" y="1072466"/>
            <a:ext cx="2671762" cy="22931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5695950" y="354835"/>
            <a:ext cx="6225514" cy="674140"/>
          </a:xfrm>
        </p:spPr>
        <p:txBody>
          <a:bodyPr>
            <a:noAutofit/>
          </a:bodyPr>
          <a:lstStyle/>
          <a:p>
            <a:r>
              <a:rPr lang="en-US" sz="3600" b="1" dirty="0" smtClean="0">
                <a:latin typeface="+mn-lt"/>
              </a:rPr>
              <a:t>REVENUE SHARE BREAKDOWN</a:t>
            </a:r>
            <a:endParaRPr lang="en-US" sz="3600" b="1" dirty="0">
              <a:latin typeface="+mn-lt"/>
            </a:endParaRPr>
          </a:p>
        </p:txBody>
      </p:sp>
      <p:sp>
        <p:nvSpPr>
          <p:cNvPr id="3" name="Content Placeholder 2"/>
          <p:cNvSpPr>
            <a:spLocks noGrp="1"/>
          </p:cNvSpPr>
          <p:nvPr>
            <p:ph sz="half" idx="1"/>
          </p:nvPr>
        </p:nvSpPr>
        <p:spPr>
          <a:xfrm>
            <a:off x="888793" y="1410347"/>
            <a:ext cx="3668919" cy="2248317"/>
          </a:xfrm>
        </p:spPr>
        <p:txBody>
          <a:bodyPr>
            <a:normAutofit fontScale="32500" lnSpcReduction="20000"/>
          </a:bodyPr>
          <a:lstStyle/>
          <a:p>
            <a:pPr marL="0" indent="0">
              <a:lnSpc>
                <a:spcPct val="120000"/>
              </a:lnSpc>
              <a:spcBef>
                <a:spcPts val="0"/>
              </a:spcBef>
              <a:buNone/>
            </a:pPr>
            <a:r>
              <a:rPr lang="en-US" sz="6200" b="1" dirty="0" smtClean="0"/>
              <a:t>RURAL </a:t>
            </a:r>
            <a:r>
              <a:rPr lang="en-US" sz="6200" b="1" dirty="0"/>
              <a:t>SECONDARY  ALLOTMENT</a:t>
            </a:r>
          </a:p>
          <a:p>
            <a:pPr>
              <a:lnSpc>
                <a:spcPct val="120000"/>
              </a:lnSpc>
              <a:spcBef>
                <a:spcPts val="0"/>
              </a:spcBef>
            </a:pPr>
            <a:r>
              <a:rPr lang="en-US" sz="4900" dirty="0"/>
              <a:t>KRS  177.320</a:t>
            </a:r>
          </a:p>
          <a:p>
            <a:pPr>
              <a:lnSpc>
                <a:spcPct val="120000"/>
              </a:lnSpc>
              <a:spcBef>
                <a:spcPts val="0"/>
              </a:spcBef>
            </a:pPr>
            <a:r>
              <a:rPr lang="en-US" sz="4900" dirty="0"/>
              <a:t>22.2% of motor fuel tax</a:t>
            </a:r>
          </a:p>
          <a:p>
            <a:pPr>
              <a:lnSpc>
                <a:spcPct val="120000"/>
              </a:lnSpc>
              <a:spcBef>
                <a:spcPts val="0"/>
              </a:spcBef>
            </a:pPr>
            <a:r>
              <a:rPr lang="en-US" sz="4900" dirty="0"/>
              <a:t>Allocations established by Fifths Formula</a:t>
            </a:r>
          </a:p>
          <a:p>
            <a:pPr>
              <a:lnSpc>
                <a:spcPct val="120000"/>
              </a:lnSpc>
              <a:spcBef>
                <a:spcPts val="0"/>
              </a:spcBef>
            </a:pPr>
            <a:r>
              <a:rPr lang="en-US" sz="4900" dirty="0"/>
              <a:t>3% allocated for administrative costs</a:t>
            </a:r>
          </a:p>
          <a:p>
            <a:pPr>
              <a:lnSpc>
                <a:spcPct val="120000"/>
              </a:lnSpc>
              <a:spcBef>
                <a:spcPts val="0"/>
              </a:spcBef>
            </a:pPr>
            <a:r>
              <a:rPr lang="en-US" sz="4900" dirty="0"/>
              <a:t>Up to 6% allocated for RS emergency </a:t>
            </a:r>
            <a:r>
              <a:rPr lang="en-US" sz="4900" dirty="0" smtClean="0"/>
              <a:t>account</a:t>
            </a:r>
            <a:endParaRPr lang="en-US" sz="4900" dirty="0"/>
          </a:p>
        </p:txBody>
      </p:sp>
      <p:graphicFrame>
        <p:nvGraphicFramePr>
          <p:cNvPr id="9" name="Chart 8"/>
          <p:cNvGraphicFramePr/>
          <p:nvPr>
            <p:extLst>
              <p:ext uri="{D42A27DB-BD31-4B8C-83A1-F6EECF244321}">
                <p14:modId xmlns:p14="http://schemas.microsoft.com/office/powerpoint/2010/main" val="4014542240"/>
              </p:ext>
            </p:extLst>
          </p:nvPr>
        </p:nvGraphicFramePr>
        <p:xfrm>
          <a:off x="4015553" y="905230"/>
          <a:ext cx="4274590" cy="3697838"/>
        </p:xfrm>
        <a:graphic>
          <a:graphicData uri="http://schemas.openxmlformats.org/drawingml/2006/chart">
            <c:chart xmlns:c="http://schemas.openxmlformats.org/drawingml/2006/chart" xmlns:r="http://schemas.openxmlformats.org/officeDocument/2006/relationships" r:id="rId2"/>
          </a:graphicData>
        </a:graphic>
      </p:graphicFrame>
      <p:sp>
        <p:nvSpPr>
          <p:cNvPr id="5" name="Rectangle 4"/>
          <p:cNvSpPr/>
          <p:nvPr/>
        </p:nvSpPr>
        <p:spPr>
          <a:xfrm>
            <a:off x="5742598" y="4708198"/>
            <a:ext cx="5991225" cy="1938992"/>
          </a:xfrm>
          <a:prstGeom prst="rect">
            <a:avLst/>
          </a:prstGeom>
        </p:spPr>
        <p:txBody>
          <a:bodyPr wrap="square">
            <a:spAutoFit/>
          </a:bodyPr>
          <a:lstStyle/>
          <a:p>
            <a:pPr>
              <a:lnSpc>
                <a:spcPct val="120000"/>
              </a:lnSpc>
            </a:pPr>
            <a:r>
              <a:rPr lang="en-US" sz="2000" b="1" dirty="0"/>
              <a:t>MUNICIPAL ROAD AID ALLOTMENT</a:t>
            </a:r>
          </a:p>
          <a:p>
            <a:pPr>
              <a:lnSpc>
                <a:spcPct val="120000"/>
              </a:lnSpc>
              <a:spcBef>
                <a:spcPts val="0"/>
              </a:spcBef>
            </a:pPr>
            <a:r>
              <a:rPr lang="en-US" sz="1600" dirty="0"/>
              <a:t>KRS </a:t>
            </a:r>
            <a:r>
              <a:rPr lang="en-US" sz="1600" dirty="0" smtClean="0"/>
              <a:t>177.36 </a:t>
            </a:r>
            <a:r>
              <a:rPr lang="en-US" sz="1600" dirty="0"/>
              <a:t>&amp; 177.366</a:t>
            </a:r>
          </a:p>
          <a:p>
            <a:pPr>
              <a:lnSpc>
                <a:spcPct val="120000"/>
              </a:lnSpc>
              <a:spcBef>
                <a:spcPts val="0"/>
              </a:spcBef>
            </a:pPr>
            <a:r>
              <a:rPr lang="en-US" sz="1600" dirty="0"/>
              <a:t>7.7% of the motor fuel tax for urban roads and streets</a:t>
            </a:r>
          </a:p>
          <a:p>
            <a:pPr>
              <a:lnSpc>
                <a:spcPct val="120000"/>
              </a:lnSpc>
              <a:spcBef>
                <a:spcPts val="0"/>
              </a:spcBef>
            </a:pPr>
            <a:r>
              <a:rPr lang="en-US" sz="1600" dirty="0"/>
              <a:t>Allotment per city determined by population</a:t>
            </a:r>
          </a:p>
          <a:p>
            <a:pPr>
              <a:lnSpc>
                <a:spcPct val="120000"/>
              </a:lnSpc>
              <a:spcBef>
                <a:spcPts val="0"/>
              </a:spcBef>
            </a:pPr>
            <a:r>
              <a:rPr lang="en-US" sz="1600" dirty="0"/>
              <a:t>Used for construction, reconstruction and maintenance of city streets</a:t>
            </a:r>
          </a:p>
          <a:p>
            <a:pPr>
              <a:lnSpc>
                <a:spcPct val="120000"/>
              </a:lnSpc>
              <a:spcBef>
                <a:spcPts val="0"/>
              </a:spcBef>
            </a:pPr>
            <a:r>
              <a:rPr lang="en-US" sz="1600" dirty="0"/>
              <a:t>3% allocated to the municipal emergency account</a:t>
            </a:r>
          </a:p>
        </p:txBody>
      </p:sp>
      <p:sp>
        <p:nvSpPr>
          <p:cNvPr id="13" name="Content Placeholder 2"/>
          <p:cNvSpPr>
            <a:spLocks noGrp="1"/>
          </p:cNvSpPr>
          <p:nvPr>
            <p:ph sz="half" idx="1"/>
          </p:nvPr>
        </p:nvSpPr>
        <p:spPr>
          <a:xfrm>
            <a:off x="7747983" y="1336655"/>
            <a:ext cx="4173481" cy="2364048"/>
          </a:xfrm>
        </p:spPr>
        <p:txBody>
          <a:bodyPr>
            <a:normAutofit fontScale="32500" lnSpcReduction="20000"/>
          </a:bodyPr>
          <a:lstStyle/>
          <a:p>
            <a:pPr marL="0" indent="0">
              <a:lnSpc>
                <a:spcPct val="120000"/>
              </a:lnSpc>
              <a:spcBef>
                <a:spcPts val="0"/>
              </a:spcBef>
              <a:buNone/>
            </a:pPr>
            <a:r>
              <a:rPr lang="en-US" sz="6200" b="1" dirty="0" smtClean="0"/>
              <a:t>COUNTY </a:t>
            </a:r>
            <a:r>
              <a:rPr lang="en-US" sz="6200" b="1" dirty="0"/>
              <a:t>ROAD AID ALLOTMENT</a:t>
            </a:r>
          </a:p>
          <a:p>
            <a:pPr>
              <a:lnSpc>
                <a:spcPct val="120000"/>
              </a:lnSpc>
              <a:spcBef>
                <a:spcPts val="0"/>
              </a:spcBef>
            </a:pPr>
            <a:r>
              <a:rPr lang="en-US" sz="4900" dirty="0"/>
              <a:t>KRS 177.320</a:t>
            </a:r>
          </a:p>
          <a:p>
            <a:pPr>
              <a:lnSpc>
                <a:spcPct val="120000"/>
              </a:lnSpc>
              <a:spcBef>
                <a:spcPts val="0"/>
              </a:spcBef>
            </a:pPr>
            <a:r>
              <a:rPr lang="en-US" sz="4900" dirty="0"/>
              <a:t>18.3% of the motor fuel tax for county roads</a:t>
            </a:r>
          </a:p>
          <a:p>
            <a:pPr>
              <a:lnSpc>
                <a:spcPct val="120000"/>
              </a:lnSpc>
              <a:spcBef>
                <a:spcPts val="0"/>
              </a:spcBef>
            </a:pPr>
            <a:r>
              <a:rPr lang="en-US" sz="4900" dirty="0"/>
              <a:t>Allocations to counties established by Fifths Formula</a:t>
            </a:r>
          </a:p>
          <a:p>
            <a:pPr>
              <a:lnSpc>
                <a:spcPct val="120000"/>
              </a:lnSpc>
              <a:spcBef>
                <a:spcPts val="0"/>
              </a:spcBef>
            </a:pPr>
            <a:r>
              <a:rPr lang="en-US" sz="4900" dirty="0"/>
              <a:t>Used for construction, reconstruction and the maintenance of county roads</a:t>
            </a:r>
          </a:p>
          <a:p>
            <a:pPr>
              <a:lnSpc>
                <a:spcPct val="120000"/>
              </a:lnSpc>
              <a:spcBef>
                <a:spcPts val="0"/>
              </a:spcBef>
            </a:pPr>
            <a:r>
              <a:rPr lang="en-US" sz="4900" dirty="0"/>
              <a:t>3% allocated to the county emergency </a:t>
            </a:r>
            <a:r>
              <a:rPr lang="en-US" sz="4900" dirty="0" smtClean="0"/>
              <a:t>account</a:t>
            </a:r>
          </a:p>
          <a:p>
            <a:pPr marL="0" indent="0">
              <a:lnSpc>
                <a:spcPct val="120000"/>
              </a:lnSpc>
              <a:spcBef>
                <a:spcPts val="0"/>
              </a:spcBef>
              <a:buNone/>
            </a:pPr>
            <a:endParaRPr lang="en-US" sz="5600" dirty="0" smtClean="0"/>
          </a:p>
          <a:p>
            <a:endParaRPr lang="en-US" dirty="0"/>
          </a:p>
          <a:p>
            <a:endParaRPr lang="en-US" dirty="0"/>
          </a:p>
          <a:p>
            <a:endParaRPr lang="en-US" dirty="0"/>
          </a:p>
        </p:txBody>
      </p:sp>
      <p:sp>
        <p:nvSpPr>
          <p:cNvPr id="14" name="Rectangle 13"/>
          <p:cNvSpPr/>
          <p:nvPr/>
        </p:nvSpPr>
        <p:spPr>
          <a:xfrm>
            <a:off x="652461" y="485854"/>
            <a:ext cx="5043489" cy="31424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9053" y="4737022"/>
            <a:ext cx="4762500" cy="1828800"/>
          </a:xfrm>
          <a:prstGeom prst="rect">
            <a:avLst/>
          </a:prstGeom>
        </p:spPr>
      </p:pic>
    </p:spTree>
    <p:extLst>
      <p:ext uri="{BB962C8B-B14F-4D97-AF65-F5344CB8AC3E}">
        <p14:creationId xmlns:p14="http://schemas.microsoft.com/office/powerpoint/2010/main" val="13880812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568441" y="4108508"/>
            <a:ext cx="7090849" cy="592087"/>
          </a:xfrm>
          <a:prstGeom prst="rect">
            <a:avLst/>
          </a:prstGeom>
          <a:solidFill>
            <a:srgbClr val="2BB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Rectangle 67"/>
          <p:cNvSpPr/>
          <p:nvPr/>
        </p:nvSpPr>
        <p:spPr>
          <a:xfrm>
            <a:off x="3568441" y="2583301"/>
            <a:ext cx="7090849" cy="592087"/>
          </a:xfrm>
          <a:prstGeom prst="rect">
            <a:avLst/>
          </a:prstGeom>
          <a:solidFill>
            <a:srgbClr val="2BB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Rectangle 68"/>
          <p:cNvSpPr/>
          <p:nvPr/>
        </p:nvSpPr>
        <p:spPr>
          <a:xfrm>
            <a:off x="3568441" y="3265538"/>
            <a:ext cx="7090849" cy="592087"/>
          </a:xfrm>
          <a:prstGeom prst="rect">
            <a:avLst/>
          </a:prstGeom>
          <a:solidFill>
            <a:srgbClr val="2BB6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5898587" y="571750"/>
            <a:ext cx="5631426" cy="1169551"/>
          </a:xfrm>
          <a:prstGeom prst="rect">
            <a:avLst/>
          </a:prstGeom>
          <a:noFill/>
        </p:spPr>
        <p:txBody>
          <a:bodyPr wrap="square" rtlCol="0">
            <a:spAutoFit/>
          </a:bodyPr>
          <a:lstStyle/>
          <a:p>
            <a:pPr algn="ctr"/>
            <a:r>
              <a:rPr lang="en-US" sz="2800" b="1" cap="all" dirty="0"/>
              <a:t>Motor Fuels Tax Receipts Statutory Revenue Sharing </a:t>
            </a:r>
          </a:p>
          <a:p>
            <a:pPr algn="ctr"/>
            <a:r>
              <a:rPr lang="en-US" sz="1400" b="1" cap="all" dirty="0"/>
              <a:t>(</a:t>
            </a:r>
            <a:r>
              <a:rPr lang="en-US" sz="1400" b="1" cap="all" dirty="0" smtClean="0"/>
              <a:t>FY22 </a:t>
            </a:r>
            <a:r>
              <a:rPr lang="en-US" sz="1400" b="1" cap="all" dirty="0"/>
              <a:t>Tentative allocations </a:t>
            </a:r>
            <a:r>
              <a:rPr lang="en-US" sz="1400" b="1" cap="all" dirty="0" smtClean="0"/>
              <a:t>UPDATED – CFG Road fund estimate)</a:t>
            </a:r>
            <a:endParaRPr lang="en-US" sz="1400" b="1" cap="all" dirty="0"/>
          </a:p>
        </p:txBody>
      </p:sp>
      <p:grpSp>
        <p:nvGrpSpPr>
          <p:cNvPr id="2" name="Group 1"/>
          <p:cNvGrpSpPr/>
          <p:nvPr/>
        </p:nvGrpSpPr>
        <p:grpSpPr>
          <a:xfrm>
            <a:off x="822652" y="338915"/>
            <a:ext cx="4984207" cy="1559367"/>
            <a:chOff x="6770791" y="925132"/>
            <a:chExt cx="4984207" cy="1559367"/>
          </a:xfrm>
        </p:grpSpPr>
        <p:pic>
          <p:nvPicPr>
            <p:cNvPr id="46" name="Picture 45"/>
            <p:cNvPicPr>
              <a:picLocks noChangeAspect="1"/>
            </p:cNvPicPr>
            <p:nvPr/>
          </p:nvPicPr>
          <p:blipFill rotWithShape="1">
            <a:blip r:embed="rId3">
              <a:extLst>
                <a:ext uri="{28A0092B-C50C-407E-A947-70E740481C1C}">
                  <a14:useLocalDpi xmlns:a14="http://schemas.microsoft.com/office/drawing/2010/main" val="0"/>
                </a:ext>
              </a:extLst>
            </a:blip>
            <a:srcRect r="35645"/>
            <a:stretch/>
          </p:blipFill>
          <p:spPr>
            <a:xfrm>
              <a:off x="6770791" y="925132"/>
              <a:ext cx="4984207" cy="1559367"/>
            </a:xfrm>
            <a:prstGeom prst="rect">
              <a:avLst/>
            </a:prstGeom>
          </p:spPr>
        </p:pic>
        <p:sp>
          <p:nvSpPr>
            <p:cNvPr id="48" name="Rectangle 47"/>
            <p:cNvSpPr/>
            <p:nvPr/>
          </p:nvSpPr>
          <p:spPr>
            <a:xfrm>
              <a:off x="8297741" y="1338228"/>
              <a:ext cx="3283143" cy="738664"/>
            </a:xfrm>
            <a:prstGeom prst="rect">
              <a:avLst/>
            </a:prstGeom>
          </p:spPr>
          <p:txBody>
            <a:bodyPr wrap="none">
              <a:spAutoFit/>
            </a:bodyPr>
            <a:lstStyle/>
            <a:p>
              <a:r>
                <a:rPr lang="en-US" sz="2400" b="1" dirty="0" smtClean="0"/>
                <a:t>26 </a:t>
              </a:r>
              <a:r>
                <a:rPr lang="en-US" sz="2400" b="1" dirty="0"/>
                <a:t>cents per gallon (</a:t>
              </a:r>
              <a:r>
                <a:rPr lang="en-US" sz="2400" b="1" dirty="0" err="1"/>
                <a:t>cpg</a:t>
              </a:r>
              <a:r>
                <a:rPr lang="en-US" sz="2400" b="1" dirty="0" smtClean="0"/>
                <a:t>)</a:t>
              </a:r>
            </a:p>
            <a:p>
              <a:r>
                <a:rPr lang="en-US" b="1" dirty="0" smtClean="0"/>
                <a:t>(1 cent per gallon = $30 million)</a:t>
              </a:r>
              <a:endParaRPr lang="en-US" b="1" dirty="0"/>
            </a:p>
          </p:txBody>
        </p:sp>
      </p:grpSp>
      <p:pic>
        <p:nvPicPr>
          <p:cNvPr id="50" name="Picture 49"/>
          <p:cNvPicPr>
            <a:picLocks noChangeAspect="1"/>
          </p:cNvPicPr>
          <p:nvPr/>
        </p:nvPicPr>
        <p:blipFill rotWithShape="1">
          <a:blip r:embed="rId4">
            <a:extLst>
              <a:ext uri="{28A0092B-C50C-407E-A947-70E740481C1C}">
                <a14:useLocalDpi xmlns:a14="http://schemas.microsoft.com/office/drawing/2010/main" val="0"/>
              </a:ext>
            </a:extLst>
          </a:blip>
          <a:srcRect t="32909"/>
          <a:stretch/>
        </p:blipFill>
        <p:spPr>
          <a:xfrm>
            <a:off x="-1042988" y="2000250"/>
            <a:ext cx="4614619" cy="4602143"/>
          </a:xfrm>
          <a:prstGeom prst="rect">
            <a:avLst/>
          </a:prstGeom>
        </p:spPr>
      </p:pic>
      <p:sp>
        <p:nvSpPr>
          <p:cNvPr id="51" name="Rectangle 50"/>
          <p:cNvSpPr/>
          <p:nvPr/>
        </p:nvSpPr>
        <p:spPr>
          <a:xfrm>
            <a:off x="3542318" y="2004113"/>
            <a:ext cx="2523961" cy="477054"/>
          </a:xfrm>
          <a:prstGeom prst="rect">
            <a:avLst/>
          </a:prstGeom>
        </p:spPr>
        <p:txBody>
          <a:bodyPr wrap="none">
            <a:spAutoFit/>
          </a:bodyPr>
          <a:lstStyle/>
          <a:p>
            <a:pPr>
              <a:lnSpc>
                <a:spcPts val="1500"/>
              </a:lnSpc>
            </a:pPr>
            <a:r>
              <a:rPr lang="en-US" sz="1600" b="1" dirty="0"/>
              <a:t>Petroleum Storage </a:t>
            </a:r>
            <a:endParaRPr lang="en-US" sz="1600" b="1" dirty="0" smtClean="0"/>
          </a:p>
          <a:p>
            <a:pPr>
              <a:lnSpc>
                <a:spcPts val="1500"/>
              </a:lnSpc>
            </a:pPr>
            <a:r>
              <a:rPr lang="en-US" sz="1600" b="1" dirty="0" smtClean="0"/>
              <a:t>Tank </a:t>
            </a:r>
            <a:r>
              <a:rPr lang="en-US" sz="1600" b="1" dirty="0"/>
              <a:t>Fund </a:t>
            </a:r>
            <a:r>
              <a:rPr lang="en-US" sz="1200" b="1" dirty="0" smtClean="0"/>
              <a:t>= 1.4 </a:t>
            </a:r>
            <a:r>
              <a:rPr lang="en-US" sz="1200" b="1" dirty="0" err="1" smtClean="0"/>
              <a:t>cpg</a:t>
            </a:r>
            <a:r>
              <a:rPr lang="en-US" sz="1200" b="1" dirty="0" smtClean="0"/>
              <a:t> ($42 Million)</a:t>
            </a:r>
            <a:endParaRPr lang="en-US" sz="1200" dirty="0"/>
          </a:p>
        </p:txBody>
      </p:sp>
      <p:sp>
        <p:nvSpPr>
          <p:cNvPr id="52" name="Rectangle 51"/>
          <p:cNvSpPr/>
          <p:nvPr/>
        </p:nvSpPr>
        <p:spPr>
          <a:xfrm>
            <a:off x="3431213" y="5806788"/>
            <a:ext cx="3510434" cy="584775"/>
          </a:xfrm>
          <a:prstGeom prst="rect">
            <a:avLst/>
          </a:prstGeom>
        </p:spPr>
        <p:txBody>
          <a:bodyPr wrap="square">
            <a:spAutoFit/>
          </a:bodyPr>
          <a:lstStyle/>
          <a:p>
            <a:pPr marL="91440"/>
            <a:r>
              <a:rPr lang="en-US" sz="1600" b="1" dirty="0" smtClean="0"/>
              <a:t>2.1 </a:t>
            </a:r>
            <a:r>
              <a:rPr lang="en-US" sz="1600" b="1" dirty="0" err="1"/>
              <a:t>cpg</a:t>
            </a:r>
            <a:r>
              <a:rPr lang="en-US" sz="1600" b="1" dirty="0"/>
              <a:t> dedicated to </a:t>
            </a:r>
            <a:r>
              <a:rPr lang="en-US" sz="1600" b="1" dirty="0" smtClean="0"/>
              <a:t>2005/2006 </a:t>
            </a:r>
          </a:p>
          <a:p>
            <a:pPr marL="91440"/>
            <a:r>
              <a:rPr lang="en-US" sz="1600" b="1" dirty="0" smtClean="0"/>
              <a:t>TAK </a:t>
            </a:r>
            <a:r>
              <a:rPr lang="en-US" sz="1600" b="1" dirty="0"/>
              <a:t>Bond </a:t>
            </a:r>
            <a:r>
              <a:rPr lang="en-US" sz="1600" b="1" dirty="0" smtClean="0"/>
              <a:t>Issue = $63.0 million</a:t>
            </a:r>
            <a:endParaRPr lang="en-US" sz="1600" b="1" dirty="0"/>
          </a:p>
        </p:txBody>
      </p:sp>
      <p:sp>
        <p:nvSpPr>
          <p:cNvPr id="56" name="Rectangle 55"/>
          <p:cNvSpPr/>
          <p:nvPr/>
        </p:nvSpPr>
        <p:spPr>
          <a:xfrm>
            <a:off x="3441165" y="4869570"/>
            <a:ext cx="4914844" cy="1077218"/>
          </a:xfrm>
          <a:prstGeom prst="rect">
            <a:avLst/>
          </a:prstGeom>
        </p:spPr>
        <p:txBody>
          <a:bodyPr wrap="square">
            <a:spAutoFit/>
          </a:bodyPr>
          <a:lstStyle/>
          <a:p>
            <a:pPr marL="91440"/>
            <a:r>
              <a:rPr lang="en-US" sz="1600" b="1" dirty="0" smtClean="0"/>
              <a:t>To the Road Fund for use by KYTC - </a:t>
            </a:r>
          </a:p>
          <a:p>
            <a:pPr marL="91440"/>
            <a:r>
              <a:rPr lang="en-US" sz="1600" dirty="0"/>
              <a:t>Combined with other Road Fund revenue sources to be expended by state</a:t>
            </a:r>
          </a:p>
          <a:p>
            <a:pPr marL="91440"/>
            <a:r>
              <a:rPr lang="en-US" sz="1600" b="1" dirty="0" smtClean="0"/>
              <a:t> </a:t>
            </a:r>
            <a:endParaRPr lang="en-US" sz="1600" b="1" dirty="0"/>
          </a:p>
        </p:txBody>
      </p:sp>
      <p:sp>
        <p:nvSpPr>
          <p:cNvPr id="57" name="Rectangle 56"/>
          <p:cNvSpPr/>
          <p:nvPr/>
        </p:nvSpPr>
        <p:spPr>
          <a:xfrm>
            <a:off x="3542318" y="3130227"/>
            <a:ext cx="7511561" cy="1064394"/>
          </a:xfrm>
          <a:prstGeom prst="rect">
            <a:avLst/>
          </a:prstGeom>
        </p:spPr>
        <p:txBody>
          <a:bodyPr wrap="square">
            <a:spAutoFit/>
          </a:bodyPr>
          <a:lstStyle/>
          <a:p>
            <a:pPr marL="91440">
              <a:lnSpc>
                <a:spcPct val="150000"/>
              </a:lnSpc>
            </a:pPr>
            <a:r>
              <a:rPr lang="en-US" sz="2000" b="1" dirty="0" smtClean="0">
                <a:solidFill>
                  <a:schemeClr val="bg1"/>
                </a:solidFill>
              </a:rPr>
              <a:t>County Road Aid – 18.3% (CA01) = $129,053,900 </a:t>
            </a:r>
          </a:p>
          <a:p>
            <a:pPr marL="91440">
              <a:lnSpc>
                <a:spcPts val="1100"/>
              </a:lnSpc>
            </a:pPr>
            <a:r>
              <a:rPr lang="en-US" sz="1400" dirty="0" smtClean="0">
                <a:solidFill>
                  <a:schemeClr val="bg1"/>
                </a:solidFill>
              </a:rPr>
              <a:t>To be sent to Counties</a:t>
            </a:r>
            <a:endParaRPr lang="en-US" sz="2000" b="1" dirty="0" smtClean="0">
              <a:solidFill>
                <a:schemeClr val="bg1"/>
              </a:solidFill>
            </a:endParaRPr>
          </a:p>
          <a:p>
            <a:pPr marL="91440">
              <a:lnSpc>
                <a:spcPct val="150000"/>
              </a:lnSpc>
            </a:pPr>
            <a:endParaRPr lang="en-US" sz="1600" b="1" dirty="0">
              <a:solidFill>
                <a:schemeClr val="bg1"/>
              </a:solidFill>
            </a:endParaRPr>
          </a:p>
        </p:txBody>
      </p:sp>
      <p:graphicFrame>
        <p:nvGraphicFramePr>
          <p:cNvPr id="71" name="Content Placeholder 9"/>
          <p:cNvGraphicFramePr>
            <a:graphicFrameLocks/>
          </p:cNvGraphicFramePr>
          <p:nvPr>
            <p:extLst>
              <p:ext uri="{D42A27DB-BD31-4B8C-83A1-F6EECF244321}">
                <p14:modId xmlns:p14="http://schemas.microsoft.com/office/powerpoint/2010/main" val="3873372314"/>
              </p:ext>
            </p:extLst>
          </p:nvPr>
        </p:nvGraphicFramePr>
        <p:xfrm>
          <a:off x="9894526" y="1898282"/>
          <a:ext cx="2177525" cy="2330120"/>
        </p:xfrm>
        <a:graphic>
          <a:graphicData uri="http://schemas.openxmlformats.org/drawingml/2006/chart">
            <c:chart xmlns:c="http://schemas.openxmlformats.org/drawingml/2006/chart" xmlns:r="http://schemas.openxmlformats.org/officeDocument/2006/relationships" r:id="rId5"/>
          </a:graphicData>
        </a:graphic>
      </p:graphicFrame>
      <p:grpSp>
        <p:nvGrpSpPr>
          <p:cNvPr id="26" name="Group 25"/>
          <p:cNvGrpSpPr/>
          <p:nvPr/>
        </p:nvGrpSpPr>
        <p:grpSpPr>
          <a:xfrm>
            <a:off x="3338948" y="2877322"/>
            <a:ext cx="273634" cy="1595028"/>
            <a:chOff x="3186544" y="2877322"/>
            <a:chExt cx="273634" cy="1595028"/>
          </a:xfrm>
        </p:grpSpPr>
        <p:cxnSp>
          <p:nvCxnSpPr>
            <p:cNvPr id="5" name="Straight Connector 4"/>
            <p:cNvCxnSpPr/>
            <p:nvPr/>
          </p:nvCxnSpPr>
          <p:spPr>
            <a:xfrm flipH="1" flipV="1">
              <a:off x="3186544" y="2877322"/>
              <a:ext cx="259780" cy="2022"/>
            </a:xfrm>
            <a:prstGeom prst="line">
              <a:avLst/>
            </a:prstGeom>
            <a:ln w="38100">
              <a:solidFill>
                <a:srgbClr val="2BB673"/>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H="1" flipV="1">
              <a:off x="3200398" y="3578337"/>
              <a:ext cx="259780" cy="2022"/>
            </a:xfrm>
            <a:prstGeom prst="line">
              <a:avLst/>
            </a:prstGeom>
            <a:ln w="38100">
              <a:solidFill>
                <a:srgbClr val="2BB673"/>
              </a:solidFil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p:nvCxnSpPr>
          <p:spPr>
            <a:xfrm flipH="1" flipV="1">
              <a:off x="3192918" y="4450026"/>
              <a:ext cx="259780" cy="2022"/>
            </a:xfrm>
            <a:prstGeom prst="line">
              <a:avLst/>
            </a:prstGeom>
            <a:ln w="38100">
              <a:solidFill>
                <a:srgbClr val="2BB673"/>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a:xfrm flipH="1" flipV="1">
              <a:off x="3204676" y="2877322"/>
              <a:ext cx="3209" cy="1595028"/>
            </a:xfrm>
            <a:prstGeom prst="line">
              <a:avLst/>
            </a:prstGeom>
            <a:ln w="38100">
              <a:solidFill>
                <a:srgbClr val="2BB673"/>
              </a:solidFill>
            </a:ln>
          </p:spPr>
          <p:style>
            <a:lnRef idx="1">
              <a:schemeClr val="accent1"/>
            </a:lnRef>
            <a:fillRef idx="0">
              <a:schemeClr val="accent1"/>
            </a:fillRef>
            <a:effectRef idx="0">
              <a:schemeClr val="accent1"/>
            </a:effectRef>
            <a:fontRef idx="minor">
              <a:schemeClr val="tx1"/>
            </a:fontRef>
          </p:style>
        </p:cxnSp>
      </p:grpSp>
      <p:sp>
        <p:nvSpPr>
          <p:cNvPr id="28" name="Rectangle 27"/>
          <p:cNvSpPr/>
          <p:nvPr/>
        </p:nvSpPr>
        <p:spPr>
          <a:xfrm>
            <a:off x="10256329" y="1972608"/>
            <a:ext cx="1518108" cy="276999"/>
          </a:xfrm>
          <a:prstGeom prst="rect">
            <a:avLst/>
          </a:prstGeom>
        </p:spPr>
        <p:txBody>
          <a:bodyPr wrap="none">
            <a:spAutoFit/>
          </a:bodyPr>
          <a:lstStyle/>
          <a:p>
            <a:pPr algn="ctr">
              <a:defRPr sz="2128" b="1" i="0" u="none" strike="noStrike" kern="1200" baseline="0">
                <a:solidFill>
                  <a:prstClr val="black"/>
                </a:solidFill>
                <a:latin typeface="+mn-lt"/>
                <a:ea typeface="+mn-ea"/>
                <a:cs typeface="+mn-cs"/>
              </a:defRPr>
            </a:pPr>
            <a:r>
              <a:rPr lang="en-US" sz="1200" dirty="0"/>
              <a:t>Formula of the Fifths</a:t>
            </a:r>
          </a:p>
        </p:txBody>
      </p:sp>
      <p:sp>
        <p:nvSpPr>
          <p:cNvPr id="29" name="Rectangle 28"/>
          <p:cNvSpPr/>
          <p:nvPr/>
        </p:nvSpPr>
        <p:spPr>
          <a:xfrm>
            <a:off x="3597754" y="4121185"/>
            <a:ext cx="5403723" cy="541174"/>
          </a:xfrm>
          <a:prstGeom prst="rect">
            <a:avLst/>
          </a:prstGeom>
        </p:spPr>
        <p:txBody>
          <a:bodyPr wrap="none">
            <a:spAutoFit/>
          </a:bodyPr>
          <a:lstStyle/>
          <a:p>
            <a:pPr marL="91440">
              <a:spcBef>
                <a:spcPts val="600"/>
              </a:spcBef>
            </a:pPr>
            <a:r>
              <a:rPr lang="en-US" sz="2000" b="1" dirty="0">
                <a:solidFill>
                  <a:schemeClr val="bg1"/>
                </a:solidFill>
              </a:rPr>
              <a:t>Municipal Road Aid – 7.7% (CC01) = </a:t>
            </a:r>
            <a:r>
              <a:rPr lang="en-US" sz="2000" b="1" dirty="0" smtClean="0">
                <a:solidFill>
                  <a:schemeClr val="bg1"/>
                </a:solidFill>
              </a:rPr>
              <a:t>$54,301,300</a:t>
            </a:r>
          </a:p>
          <a:p>
            <a:pPr marL="91440">
              <a:lnSpc>
                <a:spcPts val="1100"/>
              </a:lnSpc>
            </a:pPr>
            <a:r>
              <a:rPr lang="en-US" sz="1400" b="1" dirty="0" smtClean="0">
                <a:solidFill>
                  <a:schemeClr val="bg1"/>
                </a:solidFill>
              </a:rPr>
              <a:t>To be sent to Cities</a:t>
            </a:r>
            <a:endParaRPr lang="en-US" sz="1400" b="1" dirty="0">
              <a:solidFill>
                <a:schemeClr val="bg1"/>
              </a:solidFill>
            </a:endParaRPr>
          </a:p>
        </p:txBody>
      </p:sp>
      <p:sp>
        <p:nvSpPr>
          <p:cNvPr id="79" name="Rectangle 78"/>
          <p:cNvSpPr/>
          <p:nvPr/>
        </p:nvSpPr>
        <p:spPr>
          <a:xfrm>
            <a:off x="3753660" y="2447476"/>
            <a:ext cx="7333810" cy="1051570"/>
          </a:xfrm>
          <a:prstGeom prst="rect">
            <a:avLst/>
          </a:prstGeom>
        </p:spPr>
        <p:txBody>
          <a:bodyPr wrap="square">
            <a:spAutoFit/>
          </a:bodyPr>
          <a:lstStyle/>
          <a:p>
            <a:pPr marL="91440">
              <a:lnSpc>
                <a:spcPct val="150000"/>
              </a:lnSpc>
              <a:spcBef>
                <a:spcPts val="600"/>
              </a:spcBef>
            </a:pPr>
            <a:r>
              <a:rPr lang="en-US" sz="2000" b="1" dirty="0" smtClean="0">
                <a:solidFill>
                  <a:schemeClr val="bg1"/>
                </a:solidFill>
              </a:rPr>
              <a:t>Rural Secondary </a:t>
            </a:r>
            <a:r>
              <a:rPr lang="en-US" sz="2000" b="1" dirty="0">
                <a:solidFill>
                  <a:schemeClr val="bg1"/>
                </a:solidFill>
              </a:rPr>
              <a:t>Road Aid – </a:t>
            </a:r>
            <a:r>
              <a:rPr lang="en-US" sz="2000" b="1" dirty="0" smtClean="0">
                <a:solidFill>
                  <a:schemeClr val="bg1"/>
                </a:solidFill>
              </a:rPr>
              <a:t>22.2% </a:t>
            </a:r>
            <a:r>
              <a:rPr lang="en-US" sz="2000" b="1" dirty="0">
                <a:solidFill>
                  <a:schemeClr val="bg1"/>
                </a:solidFill>
              </a:rPr>
              <a:t>(</a:t>
            </a:r>
            <a:r>
              <a:rPr lang="en-US" sz="2000" b="1" dirty="0" smtClean="0">
                <a:solidFill>
                  <a:schemeClr val="bg1"/>
                </a:solidFill>
              </a:rPr>
              <a:t>CB06) = $156,557,200</a:t>
            </a:r>
          </a:p>
          <a:p>
            <a:pPr marL="91440">
              <a:lnSpc>
                <a:spcPts val="1000"/>
              </a:lnSpc>
            </a:pPr>
            <a:r>
              <a:rPr lang="en-US" sz="1400" dirty="0">
                <a:solidFill>
                  <a:schemeClr val="bg1"/>
                </a:solidFill>
              </a:rPr>
              <a:t>Retained by KYTC for use on state rural secondary routes in specific </a:t>
            </a:r>
            <a:r>
              <a:rPr lang="en-US" sz="1400" dirty="0" smtClean="0">
                <a:solidFill>
                  <a:schemeClr val="bg1"/>
                </a:solidFill>
              </a:rPr>
              <a:t>counties</a:t>
            </a:r>
          </a:p>
          <a:p>
            <a:pPr marL="91440">
              <a:lnSpc>
                <a:spcPct val="150000"/>
              </a:lnSpc>
            </a:pPr>
            <a:endParaRPr lang="en-US" sz="1600" b="1" dirty="0">
              <a:solidFill>
                <a:schemeClr val="bg1"/>
              </a:solidFill>
            </a:endParaRPr>
          </a:p>
        </p:txBody>
      </p:sp>
      <p:pic>
        <p:nvPicPr>
          <p:cNvPr id="25" name="Picture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63696" y="3982539"/>
            <a:ext cx="3216823" cy="1235260"/>
          </a:xfrm>
          <a:prstGeom prst="rect">
            <a:avLst/>
          </a:prstGeom>
        </p:spPr>
      </p:pic>
    </p:spTree>
    <p:extLst>
      <p:ext uri="{BB962C8B-B14F-4D97-AF65-F5344CB8AC3E}">
        <p14:creationId xmlns:p14="http://schemas.microsoft.com/office/powerpoint/2010/main" val="25115387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37CD89CC-DDCF-4AA0-A295-AF52544B392F}" vid="{9DB07E85-8466-4702-955C-F47BAD91C90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TM04033929[[fn=Slate]]</Template>
  <TotalTime>30285</TotalTime>
  <Words>3879</Words>
  <Application>Microsoft Office PowerPoint</Application>
  <PresentationFormat>Widescreen</PresentationFormat>
  <Paragraphs>486</Paragraphs>
  <Slides>43</Slides>
  <Notes>24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43</vt:i4>
      </vt:variant>
    </vt:vector>
  </HeadingPairs>
  <TitlesOfParts>
    <vt:vector size="47" baseType="lpstr">
      <vt:lpstr>Arial</vt:lpstr>
      <vt:lpstr>Calibri</vt:lpstr>
      <vt:lpstr>Calibri Light</vt:lpstr>
      <vt:lpstr>Office Theme</vt:lpstr>
      <vt:lpstr>Department of  Rural and Municipal Aid  KYTC  Governor’s Local Issues Conference - 2021    </vt:lpstr>
      <vt:lpstr>   Bobbi Jo gives back to the community by providing pro bono legal services to the LIGHT Center, a service provider to homeless and needy families, as well as HEROES (Helping Educate Reaching Out Ending Stigma), a non-profit support group fighting against drugs and addiction.  She is a current Board Member for New Vista and the Family Resource Council in Anderson County.    Bobbi Jo is married to her husband of 37 years, Donald Lewis, has two children and five grandchildren.</vt:lpstr>
      <vt:lpstr>OFFICE STAFF</vt:lpstr>
      <vt:lpstr>What has Rural and Municipal Aid accomplished for you?</vt:lpstr>
      <vt:lpstr>What has Rural and Municipal Aid accomplished for you?</vt:lpstr>
      <vt:lpstr>OFFICES WITHIN THE DEPARTMENT</vt:lpstr>
      <vt:lpstr>The Office of Rural and Secondary Roads</vt:lpstr>
      <vt:lpstr>REVENUE SHARE BREAKDOWN</vt:lpstr>
      <vt:lpstr>PowerPoint Presentation</vt:lpstr>
      <vt:lpstr>FUNDING BREAKDOWN - EMERGENCY FUNDING</vt:lpstr>
      <vt:lpstr>PowerPoint Presentation</vt:lpstr>
      <vt:lpstr>RS COOPERATIVE PROGRAM</vt:lpstr>
      <vt:lpstr>COUNTY AND MUNICIPAL ROAD AID PROGRAM</vt:lpstr>
      <vt:lpstr>The Flex Fund</vt:lpstr>
      <vt:lpstr>The Flex Fund  FY21 Projection: $27,308,611*</vt:lpstr>
      <vt:lpstr>Flex Fund Process</vt:lpstr>
      <vt:lpstr>Adopting County Roads</vt:lpstr>
      <vt:lpstr>The Emergency Fund</vt:lpstr>
      <vt:lpstr>THE COUNTY/MUNICIPAL EMERGENCY FUND</vt:lpstr>
      <vt:lpstr>EMERGENCY PROCESS: TC 20-16</vt:lpstr>
      <vt:lpstr>EMERGENCY REQUEST:  TC 20-16</vt:lpstr>
      <vt:lpstr>Obtaining Reimbursement</vt:lpstr>
      <vt:lpstr>REIMBURSEMENT FORM: TC 20-38</vt:lpstr>
      <vt:lpstr>REIMBURSEMENT</vt:lpstr>
      <vt:lpstr>OFFICE OF  LOCAL PROGRAMS</vt:lpstr>
      <vt:lpstr>FEDERAL FUNDING OPPORTUNITIES</vt:lpstr>
      <vt:lpstr>TRANSPORTATION ALTERNATIVE  PROGRAM (TAP)</vt:lpstr>
      <vt:lpstr>TRANSPORTATION ALTERNATIVE  PROGRAM (TAP)</vt:lpstr>
      <vt:lpstr>TRANSPORTATION ALTERNATIVE  PROGRAM (TAP)</vt:lpstr>
      <vt:lpstr>CONGESTION MITIGATION AND  AIR QUALITY (CMAQ)</vt:lpstr>
      <vt:lpstr>TAP APPLICATIONS</vt:lpstr>
      <vt:lpstr>DISCRETIONARY FUNDING</vt:lpstr>
      <vt:lpstr>DISCRETIONARY FUNDING (FD39)</vt:lpstr>
      <vt:lpstr>DISCRETIONARY FUNDING (FD39)</vt:lpstr>
      <vt:lpstr>DISCRETIONARY FUNDING (FD39)</vt:lpstr>
      <vt:lpstr>DISCRETIONARY FUNDING (FD39)</vt:lpstr>
      <vt:lpstr>DISCRETIONARY REQUEST TC 20-39</vt:lpstr>
      <vt:lpstr>Discretionary Process</vt:lpstr>
      <vt:lpstr>DISCRETIONARY REQUEST TC 20-39</vt:lpstr>
      <vt:lpstr>WHERE TO FIND YOUR FORMS</vt:lpstr>
      <vt:lpstr>PowerPoint Presentation</vt:lpstr>
      <vt:lpstr>CONTACT INFORMATION</vt:lpstr>
      <vt:lpstr>CONTACT INFORMATION</vt:lpstr>
    </vt:vector>
  </TitlesOfParts>
  <Company>Commonwealth of Kentucky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RURAL &amp; MUNICIPAL AID BASICS</dc:title>
  <dc:creator>Peel, Shelby L (KYTC)</dc:creator>
  <cp:lastModifiedBy>Lewis, Bobbi J (KYTC)</cp:lastModifiedBy>
  <cp:revision>287</cp:revision>
  <cp:lastPrinted>2021-04-07T18:57:43Z</cp:lastPrinted>
  <dcterms:created xsi:type="dcterms:W3CDTF">2018-12-04T13:40:41Z</dcterms:created>
  <dcterms:modified xsi:type="dcterms:W3CDTF">2021-08-25T19:26:02Z</dcterms:modified>
</cp:coreProperties>
</file>