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77" r:id="rId4"/>
    <p:sldId id="259" r:id="rId5"/>
    <p:sldId id="263" r:id="rId6"/>
    <p:sldId id="264" r:id="rId7"/>
    <p:sldId id="265" r:id="rId8"/>
    <p:sldId id="266" r:id="rId9"/>
    <p:sldId id="267" r:id="rId10"/>
    <p:sldId id="268" r:id="rId11"/>
    <p:sldId id="269" r:id="rId12"/>
    <p:sldId id="270" r:id="rId13"/>
    <p:sldId id="260" r:id="rId14"/>
    <p:sldId id="271" r:id="rId15"/>
    <p:sldId id="273" r:id="rId16"/>
    <p:sldId id="278" r:id="rId17"/>
    <p:sldId id="27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86" autoAdjust="0"/>
    <p:restoredTop sz="94660"/>
  </p:normalViewPr>
  <p:slideViewPr>
    <p:cSldViewPr snapToGrid="0">
      <p:cViewPr varScale="1">
        <p:scale>
          <a:sx n="52" d="100"/>
          <a:sy n="52" d="100"/>
        </p:scale>
        <p:origin x="133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AE585-3CBE-48B7-962D-D506D12BD59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a:extLst>
              <a:ext uri="{FF2B5EF4-FFF2-40B4-BE49-F238E27FC236}">
                <a16:creationId xmlns:a16="http://schemas.microsoft.com/office/drawing/2014/main" id="{7DE4D511-407A-4B13-A4FE-3AC8F4F9831E}"/>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a:extLst>
              <a:ext uri="{FF2B5EF4-FFF2-40B4-BE49-F238E27FC236}">
                <a16:creationId xmlns:a16="http://schemas.microsoft.com/office/drawing/2014/main" id="{64E5177A-4341-4F76-B94E-9CD742DCE645}"/>
              </a:ext>
            </a:extLst>
          </p:cNvPr>
          <p:cNvSpPr>
            <a:spLocks noGrp="1"/>
          </p:cNvSpPr>
          <p:nvPr>
            <p:ph type="dt" sz="half" idx="10"/>
          </p:nvPr>
        </p:nvSpPr>
        <p:spPr>
          <a:xfrm>
            <a:off x="838200" y="6356350"/>
            <a:ext cx="2743200" cy="365125"/>
          </a:xfrm>
          <a:prstGeom prst="rect">
            <a:avLst/>
          </a:prstGeom>
        </p:spPr>
        <p:txBody>
          <a:bodyPr/>
          <a:lstStyle/>
          <a:p>
            <a:fld id="{979531E9-4B43-48FA-AD08-3A6988FB2B13}" type="datetimeFigureOut">
              <a:rPr lang="en-US" smtClean="0"/>
              <a:t>8/23/2021</a:t>
            </a:fld>
            <a:endParaRPr lang="en-US"/>
          </a:p>
        </p:txBody>
      </p:sp>
      <p:sp>
        <p:nvSpPr>
          <p:cNvPr id="5" name="Footer Placeholder 4">
            <a:extLst>
              <a:ext uri="{FF2B5EF4-FFF2-40B4-BE49-F238E27FC236}">
                <a16:creationId xmlns:a16="http://schemas.microsoft.com/office/drawing/2014/main" id="{DD1EA51D-8031-4898-9E63-C6EA6CF9E1C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DE0C17E-C8D8-4BE0-BE05-D14126218F13}"/>
              </a:ext>
            </a:extLst>
          </p:cNvPr>
          <p:cNvSpPr>
            <a:spLocks noGrp="1"/>
          </p:cNvSpPr>
          <p:nvPr>
            <p:ph type="sldNum" sz="quarter" idx="12"/>
          </p:nvPr>
        </p:nvSpPr>
        <p:spPr>
          <a:xfrm>
            <a:off x="8610600" y="6356350"/>
            <a:ext cx="2743200" cy="365125"/>
          </a:xfrm>
          <a:prstGeom prst="rect">
            <a:avLst/>
          </a:prstGeom>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1946015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32232-40D5-410C-A749-8D823D219A23}"/>
              </a:ext>
            </a:extLst>
          </p:cNvPr>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
        <p:nvSpPr>
          <p:cNvPr id="3" name="Vertical Text Placeholder 2">
            <a:extLst>
              <a:ext uri="{FF2B5EF4-FFF2-40B4-BE49-F238E27FC236}">
                <a16:creationId xmlns:a16="http://schemas.microsoft.com/office/drawing/2014/main" id="{A9F95ECF-ED52-4E19-B8C6-595C85E9220D}"/>
              </a:ext>
            </a:extLst>
          </p:cNvPr>
          <p:cNvSpPr>
            <a:spLocks noGrp="1"/>
          </p:cNvSpPr>
          <p:nvPr>
            <p:ph type="body" orient="vert" idx="1"/>
          </p:nvPr>
        </p:nvSpPr>
        <p:spPr>
          <a:xfrm>
            <a:off x="838200" y="1825625"/>
            <a:ext cx="10515600" cy="4351338"/>
          </a:xfrm>
          <a:prstGeom prst="rect">
            <a:avLst/>
          </a:prstGeo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a:extLst>
              <a:ext uri="{FF2B5EF4-FFF2-40B4-BE49-F238E27FC236}">
                <a16:creationId xmlns:a16="http://schemas.microsoft.com/office/drawing/2014/main" id="{2968CCFA-A574-44CC-88DE-BAC90FC29EB0}"/>
              </a:ext>
            </a:extLst>
          </p:cNvPr>
          <p:cNvSpPr>
            <a:spLocks noGrp="1"/>
          </p:cNvSpPr>
          <p:nvPr>
            <p:ph type="dt" sz="half" idx="10"/>
          </p:nvPr>
        </p:nvSpPr>
        <p:spPr>
          <a:xfrm>
            <a:off x="838200" y="6356350"/>
            <a:ext cx="2743200" cy="365125"/>
          </a:xfrm>
          <a:prstGeom prst="rect">
            <a:avLst/>
          </a:prstGeom>
        </p:spPr>
        <p:txBody>
          <a:bodyPr/>
          <a:lstStyle/>
          <a:p>
            <a:fld id="{979531E9-4B43-48FA-AD08-3A6988FB2B13}" type="datetimeFigureOut">
              <a:rPr lang="en-US" smtClean="0"/>
              <a:t>8/23/2021</a:t>
            </a:fld>
            <a:endParaRPr lang="en-US"/>
          </a:p>
        </p:txBody>
      </p:sp>
      <p:sp>
        <p:nvSpPr>
          <p:cNvPr id="5" name="Footer Placeholder 4">
            <a:extLst>
              <a:ext uri="{FF2B5EF4-FFF2-40B4-BE49-F238E27FC236}">
                <a16:creationId xmlns:a16="http://schemas.microsoft.com/office/drawing/2014/main" id="{9BF85072-D7EB-4493-97FC-DA5BCB2BB6D1}"/>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FE53515D-67B6-46C2-9B7C-1B7E5A353D09}"/>
              </a:ext>
            </a:extLst>
          </p:cNvPr>
          <p:cNvSpPr>
            <a:spLocks noGrp="1"/>
          </p:cNvSpPr>
          <p:nvPr>
            <p:ph type="sldNum" sz="quarter" idx="12"/>
          </p:nvPr>
        </p:nvSpPr>
        <p:spPr>
          <a:xfrm>
            <a:off x="8610600" y="6356350"/>
            <a:ext cx="2743200" cy="365125"/>
          </a:xfrm>
          <a:prstGeom prst="rect">
            <a:avLst/>
          </a:prstGeom>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1353887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417BF1-1FB1-4603-A92F-B19BBF6BEE2B}"/>
              </a:ext>
            </a:extLst>
          </p:cNvPr>
          <p:cNvSpPr>
            <a:spLocks noGrp="1"/>
          </p:cNvSpPr>
          <p:nvPr>
            <p:ph type="title" orient="vert"/>
          </p:nvPr>
        </p:nvSpPr>
        <p:spPr>
          <a:xfrm>
            <a:off x="8724900" y="365125"/>
            <a:ext cx="2628900" cy="5811838"/>
          </a:xfrm>
          <a:prstGeom prst="rect">
            <a:avLst/>
          </a:prstGeom>
        </p:spPr>
        <p:txBody>
          <a:bodyPr vert="eaVert"/>
          <a:lstStyle/>
          <a:p>
            <a:r>
              <a:rPr lang="en-US" smtClean="0"/>
              <a:t>Click to edit Master title style</a:t>
            </a:r>
            <a:endParaRPr lang="en-US"/>
          </a:p>
        </p:txBody>
      </p:sp>
      <p:sp>
        <p:nvSpPr>
          <p:cNvPr id="3" name="Vertical Text Placeholder 2">
            <a:extLst>
              <a:ext uri="{FF2B5EF4-FFF2-40B4-BE49-F238E27FC236}">
                <a16:creationId xmlns:a16="http://schemas.microsoft.com/office/drawing/2014/main" id="{0E5B3085-E785-42FF-91D7-417AD988F363}"/>
              </a:ext>
            </a:extLst>
          </p:cNvPr>
          <p:cNvSpPr>
            <a:spLocks noGrp="1"/>
          </p:cNvSpPr>
          <p:nvPr>
            <p:ph type="body" orient="vert" idx="1"/>
          </p:nvPr>
        </p:nvSpPr>
        <p:spPr>
          <a:xfrm>
            <a:off x="838200" y="365125"/>
            <a:ext cx="7734300" cy="5811838"/>
          </a:xfrm>
          <a:prstGeom prst="rect">
            <a:avLst/>
          </a:prstGeo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a:extLst>
              <a:ext uri="{FF2B5EF4-FFF2-40B4-BE49-F238E27FC236}">
                <a16:creationId xmlns:a16="http://schemas.microsoft.com/office/drawing/2014/main" id="{9CFE3C88-B7D8-42F4-AECF-AC633EADB34A}"/>
              </a:ext>
            </a:extLst>
          </p:cNvPr>
          <p:cNvSpPr>
            <a:spLocks noGrp="1"/>
          </p:cNvSpPr>
          <p:nvPr>
            <p:ph type="dt" sz="half" idx="10"/>
          </p:nvPr>
        </p:nvSpPr>
        <p:spPr>
          <a:xfrm>
            <a:off x="838200" y="6356350"/>
            <a:ext cx="2743200" cy="365125"/>
          </a:xfrm>
          <a:prstGeom prst="rect">
            <a:avLst/>
          </a:prstGeom>
        </p:spPr>
        <p:txBody>
          <a:bodyPr/>
          <a:lstStyle/>
          <a:p>
            <a:fld id="{979531E9-4B43-48FA-AD08-3A6988FB2B13}" type="datetimeFigureOut">
              <a:rPr lang="en-US" smtClean="0"/>
              <a:t>8/23/2021</a:t>
            </a:fld>
            <a:endParaRPr lang="en-US"/>
          </a:p>
        </p:txBody>
      </p:sp>
      <p:sp>
        <p:nvSpPr>
          <p:cNvPr id="5" name="Footer Placeholder 4">
            <a:extLst>
              <a:ext uri="{FF2B5EF4-FFF2-40B4-BE49-F238E27FC236}">
                <a16:creationId xmlns:a16="http://schemas.microsoft.com/office/drawing/2014/main" id="{499B5537-946F-48C6-9D10-78B02A4317A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3A0E359E-30F9-45CC-A167-86E4B4E747EE}"/>
              </a:ext>
            </a:extLst>
          </p:cNvPr>
          <p:cNvSpPr>
            <a:spLocks noGrp="1"/>
          </p:cNvSpPr>
          <p:nvPr>
            <p:ph type="sldNum" sz="quarter" idx="12"/>
          </p:nvPr>
        </p:nvSpPr>
        <p:spPr>
          <a:xfrm>
            <a:off x="8610600" y="6356350"/>
            <a:ext cx="2743200" cy="365125"/>
          </a:xfrm>
          <a:prstGeom prst="rect">
            <a:avLst/>
          </a:prstGeom>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1322373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08211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CDD3A-3255-4015-8F0D-E8CFD094AAD1}"/>
              </a:ext>
            </a:extLst>
          </p:cNvPr>
          <p:cNvSpPr>
            <a:spLocks noGrp="1"/>
          </p:cNvSpPr>
          <p:nvPr>
            <p:ph type="title"/>
          </p:nvPr>
        </p:nvSpPr>
        <p:spPr>
          <a:xfrm>
            <a:off x="2411819" y="207963"/>
            <a:ext cx="10515600" cy="1325563"/>
          </a:xfrm>
          <a:prstGeom prst="rect">
            <a:avLst/>
          </a:prstGeom>
        </p:spPr>
        <p:txBody>
          <a:bodyPr/>
          <a:lstStyle/>
          <a:p>
            <a:r>
              <a:rPr lang="en-US" smtClean="0"/>
              <a:t>Click to edit Master title style</a:t>
            </a:r>
            <a:endParaRPr lang="en-US"/>
          </a:p>
        </p:txBody>
      </p:sp>
      <p:sp>
        <p:nvSpPr>
          <p:cNvPr id="3" name="Content Placeholder 2">
            <a:extLst>
              <a:ext uri="{FF2B5EF4-FFF2-40B4-BE49-F238E27FC236}">
                <a16:creationId xmlns:a16="http://schemas.microsoft.com/office/drawing/2014/main" id="{0F95EDFC-EA78-485C-AF9A-DB11A4F046B5}"/>
              </a:ext>
            </a:extLst>
          </p:cNvPr>
          <p:cNvSpPr>
            <a:spLocks noGrp="1"/>
          </p:cNvSpPr>
          <p:nvPr>
            <p:ph idx="1"/>
          </p:nvPr>
        </p:nvSpPr>
        <p:spPr>
          <a:xfrm>
            <a:off x="2411819" y="1690688"/>
            <a:ext cx="105156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a:extLst>
              <a:ext uri="{FF2B5EF4-FFF2-40B4-BE49-F238E27FC236}">
                <a16:creationId xmlns:a16="http://schemas.microsoft.com/office/drawing/2014/main" id="{822145DA-8B6C-4242-940B-E331ECC704BF}"/>
              </a:ext>
            </a:extLst>
          </p:cNvPr>
          <p:cNvSpPr>
            <a:spLocks noGrp="1"/>
          </p:cNvSpPr>
          <p:nvPr>
            <p:ph type="dt" sz="half" idx="10"/>
          </p:nvPr>
        </p:nvSpPr>
        <p:spPr>
          <a:xfrm>
            <a:off x="838200" y="6356350"/>
            <a:ext cx="2743200" cy="365125"/>
          </a:xfrm>
          <a:prstGeom prst="rect">
            <a:avLst/>
          </a:prstGeom>
        </p:spPr>
        <p:txBody>
          <a:bodyPr/>
          <a:lstStyle/>
          <a:p>
            <a:fld id="{979531E9-4B43-48FA-AD08-3A6988FB2B13}" type="datetimeFigureOut">
              <a:rPr lang="en-US" smtClean="0"/>
              <a:t>8/23/2021</a:t>
            </a:fld>
            <a:endParaRPr lang="en-US"/>
          </a:p>
        </p:txBody>
      </p:sp>
      <p:sp>
        <p:nvSpPr>
          <p:cNvPr id="5" name="Footer Placeholder 4">
            <a:extLst>
              <a:ext uri="{FF2B5EF4-FFF2-40B4-BE49-F238E27FC236}">
                <a16:creationId xmlns:a16="http://schemas.microsoft.com/office/drawing/2014/main" id="{FD44204C-1F90-45C2-9C86-989B6705CF0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3C92FF7-F26D-4762-B2A7-E149702AAB50}"/>
              </a:ext>
            </a:extLst>
          </p:cNvPr>
          <p:cNvSpPr>
            <a:spLocks noGrp="1"/>
          </p:cNvSpPr>
          <p:nvPr>
            <p:ph type="sldNum" sz="quarter" idx="12"/>
          </p:nvPr>
        </p:nvSpPr>
        <p:spPr>
          <a:xfrm>
            <a:off x="8610600" y="6356350"/>
            <a:ext cx="2743200" cy="365125"/>
          </a:xfrm>
          <a:prstGeom prst="rect">
            <a:avLst/>
          </a:prstGeom>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285797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3760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56995-6047-4D9C-AE9D-2539FEC5FD1B}"/>
              </a:ext>
            </a:extLst>
          </p:cNvPr>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
        <p:nvSpPr>
          <p:cNvPr id="3" name="Content Placeholder 2">
            <a:extLst>
              <a:ext uri="{FF2B5EF4-FFF2-40B4-BE49-F238E27FC236}">
                <a16:creationId xmlns:a16="http://schemas.microsoft.com/office/drawing/2014/main" id="{5F69AEF2-B7DE-4560-B7F1-61F33D645FC8}"/>
              </a:ext>
            </a:extLst>
          </p:cNvPr>
          <p:cNvSpPr>
            <a:spLocks noGrp="1"/>
          </p:cNvSpPr>
          <p:nvPr>
            <p:ph sz="half" idx="1"/>
          </p:nvPr>
        </p:nvSpPr>
        <p:spPr>
          <a:xfrm>
            <a:off x="838200" y="1825625"/>
            <a:ext cx="51816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a:extLst>
              <a:ext uri="{FF2B5EF4-FFF2-40B4-BE49-F238E27FC236}">
                <a16:creationId xmlns:a16="http://schemas.microsoft.com/office/drawing/2014/main" id="{AD36FC7D-3AF1-4211-85A7-40CF9CE5FD0E}"/>
              </a:ext>
            </a:extLst>
          </p:cNvPr>
          <p:cNvSpPr>
            <a:spLocks noGrp="1"/>
          </p:cNvSpPr>
          <p:nvPr>
            <p:ph sz="half" idx="2"/>
          </p:nvPr>
        </p:nvSpPr>
        <p:spPr>
          <a:xfrm>
            <a:off x="6172200" y="1825625"/>
            <a:ext cx="51816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a:extLst>
              <a:ext uri="{FF2B5EF4-FFF2-40B4-BE49-F238E27FC236}">
                <a16:creationId xmlns:a16="http://schemas.microsoft.com/office/drawing/2014/main" id="{A59F4D9D-B3F2-4D01-8F6B-F66C4C613A66}"/>
              </a:ext>
            </a:extLst>
          </p:cNvPr>
          <p:cNvSpPr>
            <a:spLocks noGrp="1"/>
          </p:cNvSpPr>
          <p:nvPr>
            <p:ph type="dt" sz="half" idx="10"/>
          </p:nvPr>
        </p:nvSpPr>
        <p:spPr>
          <a:xfrm>
            <a:off x="838200" y="6356350"/>
            <a:ext cx="2743200" cy="365125"/>
          </a:xfrm>
          <a:prstGeom prst="rect">
            <a:avLst/>
          </a:prstGeom>
        </p:spPr>
        <p:txBody>
          <a:bodyPr/>
          <a:lstStyle/>
          <a:p>
            <a:fld id="{979531E9-4B43-48FA-AD08-3A6988FB2B13}" type="datetimeFigureOut">
              <a:rPr lang="en-US" smtClean="0"/>
              <a:t>8/23/2021</a:t>
            </a:fld>
            <a:endParaRPr lang="en-US"/>
          </a:p>
        </p:txBody>
      </p:sp>
      <p:sp>
        <p:nvSpPr>
          <p:cNvPr id="6" name="Footer Placeholder 5">
            <a:extLst>
              <a:ext uri="{FF2B5EF4-FFF2-40B4-BE49-F238E27FC236}">
                <a16:creationId xmlns:a16="http://schemas.microsoft.com/office/drawing/2014/main" id="{60EB8FC5-9FD9-4114-8F9A-4C661B54E64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DC46F4CF-0B2C-4535-A9DB-6269002F1392}"/>
              </a:ext>
            </a:extLst>
          </p:cNvPr>
          <p:cNvSpPr>
            <a:spLocks noGrp="1"/>
          </p:cNvSpPr>
          <p:nvPr>
            <p:ph type="sldNum" sz="quarter" idx="12"/>
          </p:nvPr>
        </p:nvSpPr>
        <p:spPr>
          <a:xfrm>
            <a:off x="8610600" y="6356350"/>
            <a:ext cx="2743200" cy="365125"/>
          </a:xfrm>
          <a:prstGeom prst="rect">
            <a:avLst/>
          </a:prstGeom>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261337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E8E0B-BF94-4486-8C4B-1BF8D5F34A4F}"/>
              </a:ext>
            </a:extLst>
          </p:cNvPr>
          <p:cNvSpPr>
            <a:spLocks noGrp="1"/>
          </p:cNvSpPr>
          <p:nvPr>
            <p:ph type="title"/>
          </p:nvPr>
        </p:nvSpPr>
        <p:spPr>
          <a:xfrm>
            <a:off x="839788" y="365125"/>
            <a:ext cx="10515600" cy="1325563"/>
          </a:xfrm>
          <a:prstGeom prst="rect">
            <a:avLst/>
          </a:prstGeom>
        </p:spPr>
        <p:txBody>
          <a:bodyPr/>
          <a:lstStyle/>
          <a:p>
            <a:r>
              <a:rPr lang="en-US" smtClean="0"/>
              <a:t>Click to edit Master title style</a:t>
            </a:r>
            <a:endParaRPr lang="en-US"/>
          </a:p>
        </p:txBody>
      </p:sp>
      <p:sp>
        <p:nvSpPr>
          <p:cNvPr id="3" name="Text Placeholder 2">
            <a:extLst>
              <a:ext uri="{FF2B5EF4-FFF2-40B4-BE49-F238E27FC236}">
                <a16:creationId xmlns:a16="http://schemas.microsoft.com/office/drawing/2014/main" id="{714DB446-84F5-48F4-9213-8619A54F4C0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a:extLst>
              <a:ext uri="{FF2B5EF4-FFF2-40B4-BE49-F238E27FC236}">
                <a16:creationId xmlns:a16="http://schemas.microsoft.com/office/drawing/2014/main" id="{463F10F4-F677-4E54-9318-E438DA5357A2}"/>
              </a:ext>
            </a:extLst>
          </p:cNvPr>
          <p:cNvSpPr>
            <a:spLocks noGrp="1"/>
          </p:cNvSpPr>
          <p:nvPr>
            <p:ph sz="half" idx="2"/>
          </p:nvPr>
        </p:nvSpPr>
        <p:spPr>
          <a:xfrm>
            <a:off x="839788" y="2505075"/>
            <a:ext cx="5157787" cy="368458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a:extLst>
              <a:ext uri="{FF2B5EF4-FFF2-40B4-BE49-F238E27FC236}">
                <a16:creationId xmlns:a16="http://schemas.microsoft.com/office/drawing/2014/main" id="{B2B7CF67-A110-459E-BB51-84049B0B5B59}"/>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a:extLst>
              <a:ext uri="{FF2B5EF4-FFF2-40B4-BE49-F238E27FC236}">
                <a16:creationId xmlns:a16="http://schemas.microsoft.com/office/drawing/2014/main" id="{89EB5E9E-7B91-4F98-97AA-C09E2F88EC12}"/>
              </a:ext>
            </a:extLst>
          </p:cNvPr>
          <p:cNvSpPr>
            <a:spLocks noGrp="1"/>
          </p:cNvSpPr>
          <p:nvPr>
            <p:ph sz="quarter" idx="4"/>
          </p:nvPr>
        </p:nvSpPr>
        <p:spPr>
          <a:xfrm>
            <a:off x="6172200" y="2505075"/>
            <a:ext cx="5183188" cy="368458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a:extLst>
              <a:ext uri="{FF2B5EF4-FFF2-40B4-BE49-F238E27FC236}">
                <a16:creationId xmlns:a16="http://schemas.microsoft.com/office/drawing/2014/main" id="{6CA4408B-1496-4339-926B-A5C3C5D61821}"/>
              </a:ext>
            </a:extLst>
          </p:cNvPr>
          <p:cNvSpPr>
            <a:spLocks noGrp="1"/>
          </p:cNvSpPr>
          <p:nvPr>
            <p:ph type="dt" sz="half" idx="10"/>
          </p:nvPr>
        </p:nvSpPr>
        <p:spPr>
          <a:xfrm>
            <a:off x="838200" y="6356350"/>
            <a:ext cx="2743200" cy="365125"/>
          </a:xfrm>
          <a:prstGeom prst="rect">
            <a:avLst/>
          </a:prstGeom>
        </p:spPr>
        <p:txBody>
          <a:bodyPr/>
          <a:lstStyle/>
          <a:p>
            <a:fld id="{979531E9-4B43-48FA-AD08-3A6988FB2B13}" type="datetimeFigureOut">
              <a:rPr lang="en-US" smtClean="0"/>
              <a:t>8/23/2021</a:t>
            </a:fld>
            <a:endParaRPr lang="en-US"/>
          </a:p>
        </p:txBody>
      </p:sp>
      <p:sp>
        <p:nvSpPr>
          <p:cNvPr id="8" name="Footer Placeholder 7">
            <a:extLst>
              <a:ext uri="{FF2B5EF4-FFF2-40B4-BE49-F238E27FC236}">
                <a16:creationId xmlns:a16="http://schemas.microsoft.com/office/drawing/2014/main" id="{AC195825-BC35-440D-B5CF-B1199B36A68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109749C2-3CAE-4E4E-A9C1-426C0F26D9A4}"/>
              </a:ext>
            </a:extLst>
          </p:cNvPr>
          <p:cNvSpPr>
            <a:spLocks noGrp="1"/>
          </p:cNvSpPr>
          <p:nvPr>
            <p:ph type="sldNum" sz="quarter" idx="12"/>
          </p:nvPr>
        </p:nvSpPr>
        <p:spPr>
          <a:xfrm>
            <a:off x="8610600" y="6356350"/>
            <a:ext cx="2743200" cy="365125"/>
          </a:xfrm>
          <a:prstGeom prst="rect">
            <a:avLst/>
          </a:prstGeom>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3464442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E422B-F7DB-465E-866F-E56351A98356}"/>
              </a:ext>
            </a:extLst>
          </p:cNvPr>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
        <p:nvSpPr>
          <p:cNvPr id="3" name="Date Placeholder 2">
            <a:extLst>
              <a:ext uri="{FF2B5EF4-FFF2-40B4-BE49-F238E27FC236}">
                <a16:creationId xmlns:a16="http://schemas.microsoft.com/office/drawing/2014/main" id="{39B717AE-C765-4C81-8873-715973B3998D}"/>
              </a:ext>
            </a:extLst>
          </p:cNvPr>
          <p:cNvSpPr>
            <a:spLocks noGrp="1"/>
          </p:cNvSpPr>
          <p:nvPr>
            <p:ph type="dt" sz="half" idx="10"/>
          </p:nvPr>
        </p:nvSpPr>
        <p:spPr>
          <a:xfrm>
            <a:off x="838200" y="6356350"/>
            <a:ext cx="2743200" cy="365125"/>
          </a:xfrm>
          <a:prstGeom prst="rect">
            <a:avLst/>
          </a:prstGeom>
        </p:spPr>
        <p:txBody>
          <a:bodyPr/>
          <a:lstStyle/>
          <a:p>
            <a:fld id="{979531E9-4B43-48FA-AD08-3A6988FB2B13}" type="datetimeFigureOut">
              <a:rPr lang="en-US" smtClean="0"/>
              <a:t>8/23/2021</a:t>
            </a:fld>
            <a:endParaRPr lang="en-US"/>
          </a:p>
        </p:txBody>
      </p:sp>
      <p:sp>
        <p:nvSpPr>
          <p:cNvPr id="4" name="Footer Placeholder 3">
            <a:extLst>
              <a:ext uri="{FF2B5EF4-FFF2-40B4-BE49-F238E27FC236}">
                <a16:creationId xmlns:a16="http://schemas.microsoft.com/office/drawing/2014/main" id="{6849B232-A1C5-46E7-91E6-790B70E67C8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D3783E9B-E90A-455C-9FDB-3C6AD7B047A2}"/>
              </a:ext>
            </a:extLst>
          </p:cNvPr>
          <p:cNvSpPr>
            <a:spLocks noGrp="1"/>
          </p:cNvSpPr>
          <p:nvPr>
            <p:ph type="sldNum" sz="quarter" idx="12"/>
          </p:nvPr>
        </p:nvSpPr>
        <p:spPr>
          <a:xfrm>
            <a:off x="8610600" y="6356350"/>
            <a:ext cx="2743200" cy="365125"/>
          </a:xfrm>
          <a:prstGeom prst="rect">
            <a:avLst/>
          </a:prstGeom>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4141242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33FA9F-0307-4ADB-986C-4448C1CE9A7E}"/>
              </a:ext>
            </a:extLst>
          </p:cNvPr>
          <p:cNvSpPr>
            <a:spLocks noGrp="1"/>
          </p:cNvSpPr>
          <p:nvPr>
            <p:ph type="dt" sz="half" idx="10"/>
          </p:nvPr>
        </p:nvSpPr>
        <p:spPr>
          <a:xfrm>
            <a:off x="838200" y="6356350"/>
            <a:ext cx="2743200" cy="365125"/>
          </a:xfrm>
          <a:prstGeom prst="rect">
            <a:avLst/>
          </a:prstGeom>
        </p:spPr>
        <p:txBody>
          <a:bodyPr/>
          <a:lstStyle/>
          <a:p>
            <a:fld id="{979531E9-4B43-48FA-AD08-3A6988FB2B13}" type="datetimeFigureOut">
              <a:rPr lang="en-US" smtClean="0"/>
              <a:t>8/23/2021</a:t>
            </a:fld>
            <a:endParaRPr lang="en-US"/>
          </a:p>
        </p:txBody>
      </p:sp>
      <p:sp>
        <p:nvSpPr>
          <p:cNvPr id="3" name="Footer Placeholder 2">
            <a:extLst>
              <a:ext uri="{FF2B5EF4-FFF2-40B4-BE49-F238E27FC236}">
                <a16:creationId xmlns:a16="http://schemas.microsoft.com/office/drawing/2014/main" id="{CEE87E9D-98EC-462E-8878-68EC12C2BA4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0EDCD798-57B0-47CD-9CC8-C1E03424F46C}"/>
              </a:ext>
            </a:extLst>
          </p:cNvPr>
          <p:cNvSpPr>
            <a:spLocks noGrp="1"/>
          </p:cNvSpPr>
          <p:nvPr>
            <p:ph type="sldNum" sz="quarter" idx="12"/>
          </p:nvPr>
        </p:nvSpPr>
        <p:spPr>
          <a:xfrm>
            <a:off x="8610600" y="6356350"/>
            <a:ext cx="2743200" cy="365125"/>
          </a:xfrm>
          <a:prstGeom prst="rect">
            <a:avLst/>
          </a:prstGeom>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1531617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B8A50-EEDC-45EC-BB80-980FD61238A0}"/>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Content Placeholder 2">
            <a:extLst>
              <a:ext uri="{FF2B5EF4-FFF2-40B4-BE49-F238E27FC236}">
                <a16:creationId xmlns:a16="http://schemas.microsoft.com/office/drawing/2014/main" id="{57CA23D9-26A9-47A4-ACDC-7BE33D74719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a:extLst>
              <a:ext uri="{FF2B5EF4-FFF2-40B4-BE49-F238E27FC236}">
                <a16:creationId xmlns:a16="http://schemas.microsoft.com/office/drawing/2014/main" id="{5D9E351E-0118-4FA6-8A58-091CF6C9AAB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a:extLst>
              <a:ext uri="{FF2B5EF4-FFF2-40B4-BE49-F238E27FC236}">
                <a16:creationId xmlns:a16="http://schemas.microsoft.com/office/drawing/2014/main" id="{74E7CC61-6D69-4956-9F3F-5BBCBA540109}"/>
              </a:ext>
            </a:extLst>
          </p:cNvPr>
          <p:cNvSpPr>
            <a:spLocks noGrp="1"/>
          </p:cNvSpPr>
          <p:nvPr>
            <p:ph type="dt" sz="half" idx="10"/>
          </p:nvPr>
        </p:nvSpPr>
        <p:spPr>
          <a:xfrm>
            <a:off x="838200" y="6356350"/>
            <a:ext cx="2743200" cy="365125"/>
          </a:xfrm>
          <a:prstGeom prst="rect">
            <a:avLst/>
          </a:prstGeom>
        </p:spPr>
        <p:txBody>
          <a:bodyPr/>
          <a:lstStyle/>
          <a:p>
            <a:fld id="{979531E9-4B43-48FA-AD08-3A6988FB2B13}" type="datetimeFigureOut">
              <a:rPr lang="en-US" smtClean="0"/>
              <a:t>8/23/2021</a:t>
            </a:fld>
            <a:endParaRPr lang="en-US"/>
          </a:p>
        </p:txBody>
      </p:sp>
      <p:sp>
        <p:nvSpPr>
          <p:cNvPr id="6" name="Footer Placeholder 5">
            <a:extLst>
              <a:ext uri="{FF2B5EF4-FFF2-40B4-BE49-F238E27FC236}">
                <a16:creationId xmlns:a16="http://schemas.microsoft.com/office/drawing/2014/main" id="{14DD6BEC-3B11-4D3F-A458-D6E2C2CAD18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D9DA3B5E-2CC2-464A-A063-435FDBBDB2D1}"/>
              </a:ext>
            </a:extLst>
          </p:cNvPr>
          <p:cNvSpPr>
            <a:spLocks noGrp="1"/>
          </p:cNvSpPr>
          <p:nvPr>
            <p:ph type="sldNum" sz="quarter" idx="12"/>
          </p:nvPr>
        </p:nvSpPr>
        <p:spPr>
          <a:xfrm>
            <a:off x="8610600" y="6356350"/>
            <a:ext cx="2743200" cy="365125"/>
          </a:xfrm>
          <a:prstGeom prst="rect">
            <a:avLst/>
          </a:prstGeom>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3271520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D0F8-AE4D-437D-8CB3-128118DD0D6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a:extLst>
              <a:ext uri="{FF2B5EF4-FFF2-40B4-BE49-F238E27FC236}">
                <a16:creationId xmlns:a16="http://schemas.microsoft.com/office/drawing/2014/main" id="{39622359-EC4C-4249-9A51-2CCF8793C2A0}"/>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a:extLst>
              <a:ext uri="{FF2B5EF4-FFF2-40B4-BE49-F238E27FC236}">
                <a16:creationId xmlns:a16="http://schemas.microsoft.com/office/drawing/2014/main" id="{A1A6D332-056F-4695-A3DE-968F1E4F368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a:extLst>
              <a:ext uri="{FF2B5EF4-FFF2-40B4-BE49-F238E27FC236}">
                <a16:creationId xmlns:a16="http://schemas.microsoft.com/office/drawing/2014/main" id="{B2BC76AE-7A3A-4AE4-B07C-A7120C827EC2}"/>
              </a:ext>
            </a:extLst>
          </p:cNvPr>
          <p:cNvSpPr>
            <a:spLocks noGrp="1"/>
          </p:cNvSpPr>
          <p:nvPr>
            <p:ph type="dt" sz="half" idx="10"/>
          </p:nvPr>
        </p:nvSpPr>
        <p:spPr>
          <a:xfrm>
            <a:off x="838200" y="6356350"/>
            <a:ext cx="2743200" cy="365125"/>
          </a:xfrm>
          <a:prstGeom prst="rect">
            <a:avLst/>
          </a:prstGeom>
        </p:spPr>
        <p:txBody>
          <a:bodyPr/>
          <a:lstStyle/>
          <a:p>
            <a:fld id="{979531E9-4B43-48FA-AD08-3A6988FB2B13}" type="datetimeFigureOut">
              <a:rPr lang="en-US" smtClean="0"/>
              <a:t>8/23/2021</a:t>
            </a:fld>
            <a:endParaRPr lang="en-US"/>
          </a:p>
        </p:txBody>
      </p:sp>
      <p:sp>
        <p:nvSpPr>
          <p:cNvPr id="6" name="Footer Placeholder 5">
            <a:extLst>
              <a:ext uri="{FF2B5EF4-FFF2-40B4-BE49-F238E27FC236}">
                <a16:creationId xmlns:a16="http://schemas.microsoft.com/office/drawing/2014/main" id="{E1382B93-449D-464C-8546-03735744F26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243730D-E106-4DD9-9E18-4A04B89707B4}"/>
              </a:ext>
            </a:extLst>
          </p:cNvPr>
          <p:cNvSpPr>
            <a:spLocks noGrp="1"/>
          </p:cNvSpPr>
          <p:nvPr>
            <p:ph type="sldNum" sz="quarter" idx="12"/>
          </p:nvPr>
        </p:nvSpPr>
        <p:spPr>
          <a:xfrm>
            <a:off x="8610600" y="6356350"/>
            <a:ext cx="2743200" cy="365125"/>
          </a:xfrm>
          <a:prstGeom prst="rect">
            <a:avLst/>
          </a:prstGeom>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1815742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descr="A picture containing text, outdoor, sign&#10;&#10;Description automatically generated">
            <a:extLst>
              <a:ext uri="{FF2B5EF4-FFF2-40B4-BE49-F238E27FC236}">
                <a16:creationId xmlns:a16="http://schemas.microsoft.com/office/drawing/2014/main" id="{998D1645-ABE2-410D-96A5-F1D3BFE47975}"/>
              </a:ext>
            </a:extLst>
          </p:cNvPr>
          <p:cNvPicPr>
            <a:picLocks noChangeAspect="1"/>
          </p:cNvPicPr>
          <p:nvPr userDrawn="1"/>
        </p:nvPicPr>
        <p:blipFill>
          <a:blip r:embed="rId14">
            <a:alphaModFix amt="35000"/>
            <a:extLst>
              <a:ext uri="{28A0092B-C50C-407E-A947-70E740481C1C}">
                <a14:useLocalDpi xmlns:a14="http://schemas.microsoft.com/office/drawing/2010/main" val="0"/>
              </a:ext>
            </a:extLst>
          </a:blip>
          <a:stretch>
            <a:fillRect/>
          </a:stretch>
        </p:blipFill>
        <p:spPr>
          <a:xfrm>
            <a:off x="4333462" y="5088836"/>
            <a:ext cx="7858538" cy="1645564"/>
          </a:xfrm>
          <a:prstGeom prst="rect">
            <a:avLst/>
          </a:prstGeom>
        </p:spPr>
      </p:pic>
      <p:pic>
        <p:nvPicPr>
          <p:cNvPr id="10" name="Picture 9" descr="Logo&#10;&#10;Description automatically generated">
            <a:extLst>
              <a:ext uri="{FF2B5EF4-FFF2-40B4-BE49-F238E27FC236}">
                <a16:creationId xmlns:a16="http://schemas.microsoft.com/office/drawing/2014/main" id="{29AF94B5-ED4E-4830-A7D1-EB738FDAAFE0}"/>
              </a:ext>
            </a:extLst>
          </p:cNvPr>
          <p:cNvPicPr>
            <a:picLocks noChangeAspect="1"/>
          </p:cNvPicPr>
          <p:nvPr userDrawn="1"/>
        </p:nvPicPr>
        <p:blipFill>
          <a:blip r:embed="rId15">
            <a:extLst>
              <a:ext uri="{BEBA8EAE-BF5A-486C-A8C5-ECC9F3942E4B}">
                <a14:imgProps xmlns:a14="http://schemas.microsoft.com/office/drawing/2010/main">
                  <a14:imgLayer r:embed="rId16">
                    <a14:imgEffect>
                      <a14:colorTemperature colorTemp="59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119270" y="0"/>
            <a:ext cx="2941982" cy="2849218"/>
          </a:xfrm>
          <a:prstGeom prst="ellipse">
            <a:avLst/>
          </a:prstGeom>
          <a:ln>
            <a:noFill/>
          </a:ln>
          <a:effectLst>
            <a:softEdge rad="112500"/>
          </a:effectLst>
        </p:spPr>
      </p:pic>
    </p:spTree>
    <p:extLst>
      <p:ext uri="{BB962C8B-B14F-4D97-AF65-F5344CB8AC3E}">
        <p14:creationId xmlns:p14="http://schemas.microsoft.com/office/powerpoint/2010/main" val="128221298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Rectangle 1"/>
          <p:cNvSpPr/>
          <p:nvPr/>
        </p:nvSpPr>
        <p:spPr>
          <a:xfrm>
            <a:off x="2938389" y="974100"/>
            <a:ext cx="8959321" cy="1323439"/>
          </a:xfrm>
          <a:prstGeom prst="rect">
            <a:avLst/>
          </a:prstGeom>
        </p:spPr>
        <p:txBody>
          <a:bodyPr wrap="square">
            <a:spAutoFit/>
          </a:bodyPr>
          <a:lstStyle/>
          <a:p>
            <a:pPr algn="ctr"/>
            <a:r>
              <a:rPr lang="en-US" sz="4000" b="1" dirty="0"/>
              <a:t>Special Purpose Governmental Entities (</a:t>
            </a:r>
            <a:r>
              <a:rPr lang="en-US" sz="4000" b="1" dirty="0" smtClean="0"/>
              <a:t>SPG</a:t>
            </a:r>
            <a:r>
              <a:rPr lang="en-US" sz="4000" b="1" dirty="0"/>
              <a:t>E)</a:t>
            </a:r>
          </a:p>
        </p:txBody>
      </p:sp>
      <p:sp>
        <p:nvSpPr>
          <p:cNvPr id="3" name="Subtitle 5"/>
          <p:cNvSpPr txBox="1">
            <a:spLocks/>
          </p:cNvSpPr>
          <p:nvPr/>
        </p:nvSpPr>
        <p:spPr>
          <a:xfrm>
            <a:off x="3142592" y="2578469"/>
            <a:ext cx="8345214" cy="251904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5400" b="1" dirty="0" smtClean="0">
                <a:solidFill>
                  <a:srgbClr val="F5BF0C"/>
                </a:solidFill>
              </a:rPr>
              <a:t>Governor’s Local Issues Conference</a:t>
            </a:r>
          </a:p>
          <a:p>
            <a:r>
              <a:rPr lang="en-US" sz="5400" b="1" dirty="0" smtClean="0">
                <a:solidFill>
                  <a:srgbClr val="F5BF0C"/>
                </a:solidFill>
              </a:rPr>
              <a:t>GLIC</a:t>
            </a:r>
            <a:endParaRPr lang="en-US" sz="5400" dirty="0" smtClean="0">
              <a:solidFill>
                <a:srgbClr val="F5BF0C"/>
              </a:solidFill>
            </a:endParaRPr>
          </a:p>
          <a:p>
            <a:endParaRPr lang="en-US" dirty="0" smtClean="0">
              <a:solidFill>
                <a:schemeClr val="bg1"/>
              </a:solidFill>
            </a:endParaRPr>
          </a:p>
        </p:txBody>
      </p:sp>
      <p:sp>
        <p:nvSpPr>
          <p:cNvPr id="4" name="Rectangle 3"/>
          <p:cNvSpPr/>
          <p:nvPr/>
        </p:nvSpPr>
        <p:spPr>
          <a:xfrm>
            <a:off x="-882869" y="5838525"/>
            <a:ext cx="6096000" cy="646331"/>
          </a:xfrm>
          <a:prstGeom prst="rect">
            <a:avLst/>
          </a:prstGeom>
        </p:spPr>
        <p:txBody>
          <a:bodyPr>
            <a:spAutoFit/>
          </a:bodyPr>
          <a:lstStyle/>
          <a:p>
            <a:pPr algn="ctr"/>
            <a:r>
              <a:rPr lang="en-US" dirty="0">
                <a:solidFill>
                  <a:schemeClr val="tx2"/>
                </a:solidFill>
              </a:rPr>
              <a:t>Email: </a:t>
            </a:r>
            <a:r>
              <a:rPr lang="en-US" u="sng" dirty="0">
                <a:solidFill>
                  <a:srgbClr val="F5BF0C"/>
                </a:solidFill>
              </a:rPr>
              <a:t>DLG-CSD@ky.gov</a:t>
            </a:r>
          </a:p>
          <a:p>
            <a:pPr algn="ctr"/>
            <a:r>
              <a:rPr lang="en-US" dirty="0">
                <a:solidFill>
                  <a:schemeClr val="tx2"/>
                </a:solidFill>
              </a:rPr>
              <a:t>Website: </a:t>
            </a:r>
            <a:r>
              <a:rPr lang="en-US" u="sng" dirty="0">
                <a:solidFill>
                  <a:srgbClr val="F5BF0C"/>
                </a:solidFill>
              </a:rPr>
              <a:t>https://kydlgweb.ky.gov</a:t>
            </a:r>
          </a:p>
        </p:txBody>
      </p:sp>
    </p:spTree>
    <p:extLst>
      <p:ext uri="{BB962C8B-B14F-4D97-AF65-F5344CB8AC3E}">
        <p14:creationId xmlns:p14="http://schemas.microsoft.com/office/powerpoint/2010/main" val="13106517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KRS 65A.110  - </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4" name="Rectangle 3"/>
          <p:cNvSpPr/>
          <p:nvPr/>
        </p:nvSpPr>
        <p:spPr>
          <a:xfrm>
            <a:off x="400711" y="1090912"/>
            <a:ext cx="11390578" cy="5447645"/>
          </a:xfrm>
          <a:prstGeom prst="rect">
            <a:avLst/>
          </a:prstGeom>
        </p:spPr>
        <p:txBody>
          <a:bodyPr wrap="square">
            <a:spAutoFit/>
          </a:bodyPr>
          <a:lstStyle/>
          <a:p>
            <a:pPr marL="342900" indent="-342900">
              <a:buAutoNum type="arabicPeriod" startAt="6"/>
            </a:pPr>
            <a:r>
              <a:rPr lang="en-US" sz="2400" dirty="0">
                <a:solidFill>
                  <a:srgbClr val="002060"/>
                </a:solidFill>
              </a:rPr>
              <a:t>Subsection 5 does not apply to 11 specified fees.</a:t>
            </a:r>
          </a:p>
          <a:p>
            <a:endParaRPr lang="en-US" sz="1400" dirty="0">
              <a:solidFill>
                <a:srgbClr val="002060"/>
              </a:solidFill>
            </a:endParaRPr>
          </a:p>
          <a:p>
            <a:r>
              <a:rPr lang="en-US" sz="2400" dirty="0">
                <a:solidFill>
                  <a:srgbClr val="002060"/>
                </a:solidFill>
              </a:rPr>
              <a:t>Those are:</a:t>
            </a:r>
          </a:p>
          <a:p>
            <a:endParaRPr lang="en-US" sz="1400" dirty="0">
              <a:solidFill>
                <a:srgbClr val="002060"/>
              </a:solidFill>
            </a:endParaRPr>
          </a:p>
          <a:p>
            <a:r>
              <a:rPr lang="en-US" sz="1400" dirty="0">
                <a:solidFill>
                  <a:srgbClr val="002060"/>
                </a:solidFill>
              </a:rPr>
              <a:t>(a) Rental fees;</a:t>
            </a:r>
          </a:p>
          <a:p>
            <a:r>
              <a:rPr lang="en-US" sz="1400" dirty="0">
                <a:solidFill>
                  <a:srgbClr val="002060"/>
                </a:solidFill>
              </a:rPr>
              <a:t>(b) Fees established by contractual arrangement;</a:t>
            </a:r>
          </a:p>
          <a:p>
            <a:r>
              <a:rPr lang="en-US" sz="1400" dirty="0">
                <a:solidFill>
                  <a:srgbClr val="002060"/>
                </a:solidFill>
              </a:rPr>
              <a:t>(c) Admission fees;</a:t>
            </a:r>
          </a:p>
          <a:p>
            <a:r>
              <a:rPr lang="en-US" sz="1400" dirty="0">
                <a:solidFill>
                  <a:srgbClr val="002060"/>
                </a:solidFill>
              </a:rPr>
              <a:t>(d) Fees or charges to recover costs incurred by a special purpose governmental entity for the connection, restoration, relocation, or discontinuation of any service requested by any person;</a:t>
            </a:r>
          </a:p>
          <a:p>
            <a:r>
              <a:rPr lang="en-US" sz="1400" dirty="0">
                <a:solidFill>
                  <a:srgbClr val="002060"/>
                </a:solidFill>
              </a:rPr>
              <a:t>(e) Any penalty, interest, sanction, or other fee or charge imposed by a special purpose governmental entity for a failure to pay a charge or fee, or for the violation or breach of or failure to pay or perform as agreed pursuant to a contractual agreement or as reflected in a published schedule;</a:t>
            </a:r>
          </a:p>
          <a:p>
            <a:r>
              <a:rPr lang="en-US" sz="1400" dirty="0">
                <a:solidFill>
                  <a:srgbClr val="002060"/>
                </a:solidFill>
              </a:rPr>
              <a:t>(f) Amounts charged to customers or contractual partners for nonessential services provided on a voluntary basis;</a:t>
            </a:r>
          </a:p>
          <a:p>
            <a:r>
              <a:rPr lang="en-US" sz="1400" dirty="0">
                <a:solidFill>
                  <a:srgbClr val="002060"/>
                </a:solidFill>
              </a:rPr>
              <a:t>(g) Fees or charges authorized under federal law that pursuant to federal law may not be regulated by the Commonwealth or local governments within the Commonwealth; sewage treatment provider;</a:t>
            </a:r>
          </a:p>
          <a:p>
            <a:r>
              <a:rPr lang="en-US" sz="1400" dirty="0">
                <a:solidFill>
                  <a:srgbClr val="002060"/>
                </a:solidFill>
              </a:rPr>
              <a:t>(h) Purchased water or sewage treatment adjustments, as authorized by KRS 278.015, made by a special purpose governmental entity as a direct result of a rate increase by its wholesale water supplier or wholesale sewage treatment provider:</a:t>
            </a:r>
          </a:p>
          <a:p>
            <a:r>
              <a:rPr lang="en-US" sz="1400" dirty="0">
                <a:solidFill>
                  <a:srgbClr val="002060"/>
                </a:solidFill>
              </a:rPr>
              <a:t>(i) Any new fee or fee increase for which a special purpose governmental entity must obtain prior approval from the Public Service Commission pursuant to KRS Chapter 278;</a:t>
            </a:r>
          </a:p>
          <a:p>
            <a:r>
              <a:rPr lang="en-US" sz="1400" dirty="0">
                <a:solidFill>
                  <a:srgbClr val="002060"/>
                </a:solidFill>
              </a:rPr>
              <a:t>(j) Other charges or fees imposed by a special purpose governmental entity for the provision of any service that is also available on the open market; or</a:t>
            </a:r>
          </a:p>
          <a:p>
            <a:r>
              <a:rPr lang="en-US" sz="1400" dirty="0">
                <a:solidFill>
                  <a:srgbClr val="002060"/>
                </a:solidFill>
              </a:rPr>
              <a:t>(k) Fees or charges imposed by municipal utilities for the provision of power, water, wastewater, natural gas, or telecommunications services, unless submission is otherwise required by statute or an ordinance adopted by the establishing entity.</a:t>
            </a:r>
          </a:p>
          <a:p>
            <a:endParaRPr lang="en-US" sz="2400" dirty="0">
              <a:solidFill>
                <a:srgbClr val="002060"/>
              </a:solidFill>
            </a:endParaRPr>
          </a:p>
        </p:txBody>
      </p:sp>
    </p:spTree>
    <p:extLst>
      <p:ext uri="{BB962C8B-B14F-4D97-AF65-F5344CB8AC3E}">
        <p14:creationId xmlns:p14="http://schemas.microsoft.com/office/powerpoint/2010/main" val="3954055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KRS 65A.110  - </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4" name="Rectangle 3"/>
          <p:cNvSpPr/>
          <p:nvPr/>
        </p:nvSpPr>
        <p:spPr>
          <a:xfrm>
            <a:off x="367460" y="1523174"/>
            <a:ext cx="11390578" cy="3046988"/>
          </a:xfrm>
          <a:prstGeom prst="rect">
            <a:avLst/>
          </a:prstGeom>
        </p:spPr>
        <p:txBody>
          <a:bodyPr wrap="square">
            <a:spAutoFit/>
          </a:bodyPr>
          <a:lstStyle/>
          <a:p>
            <a:r>
              <a:rPr lang="en-US" sz="2400" dirty="0">
                <a:solidFill>
                  <a:srgbClr val="002060"/>
                </a:solidFill>
              </a:rPr>
              <a:t>Establishing entities may impose reporting or submission requirements that are more stringent than the above.</a:t>
            </a:r>
          </a:p>
          <a:p>
            <a:endParaRPr lang="en-US" sz="2400" dirty="0">
              <a:solidFill>
                <a:srgbClr val="002060"/>
              </a:solidFill>
            </a:endParaRPr>
          </a:p>
          <a:p>
            <a:r>
              <a:rPr lang="en-US" sz="2400" dirty="0">
                <a:solidFill>
                  <a:srgbClr val="002060"/>
                </a:solidFill>
              </a:rPr>
              <a:t>Per KRS 132.023, SPGEs are required to hold public hearings for proposals for tax rates above the compensating rate.  The portion of any rate above 4% the compensating rate shall also be subject to a recall vote if a proper petition is filed and signed by at least 10% of the registered and qualified voters of the affected jurisdiction.</a:t>
            </a:r>
          </a:p>
          <a:p>
            <a:endParaRPr lang="en-US" sz="2400" dirty="0">
              <a:solidFill>
                <a:srgbClr val="002060"/>
              </a:solidFill>
            </a:endParaRPr>
          </a:p>
        </p:txBody>
      </p:sp>
    </p:spTree>
    <p:extLst>
      <p:ext uri="{BB962C8B-B14F-4D97-AF65-F5344CB8AC3E}">
        <p14:creationId xmlns:p14="http://schemas.microsoft.com/office/powerpoint/2010/main" val="1668360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KRS 65A.110  - Resources </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4" name="Rectangle 3"/>
          <p:cNvSpPr/>
          <p:nvPr/>
        </p:nvSpPr>
        <p:spPr>
          <a:xfrm>
            <a:off x="367460" y="1523174"/>
            <a:ext cx="11390578" cy="1938992"/>
          </a:xfrm>
          <a:prstGeom prst="rect">
            <a:avLst/>
          </a:prstGeom>
        </p:spPr>
        <p:txBody>
          <a:bodyPr wrap="square">
            <a:spAutoFit/>
          </a:bodyPr>
          <a:lstStyle/>
          <a:p>
            <a:r>
              <a:rPr lang="en-US" sz="2400" dirty="0">
                <a:solidFill>
                  <a:srgbClr val="002060"/>
                </a:solidFill>
              </a:rPr>
              <a:t>KRS 65A.110</a:t>
            </a:r>
          </a:p>
          <a:p>
            <a:r>
              <a:rPr lang="en-US" sz="2400" dirty="0">
                <a:solidFill>
                  <a:srgbClr val="002060"/>
                </a:solidFill>
              </a:rPr>
              <a:t>KRS 132.023</a:t>
            </a:r>
          </a:p>
          <a:p>
            <a:r>
              <a:rPr lang="en-US" sz="2400" dirty="0">
                <a:solidFill>
                  <a:srgbClr val="002060"/>
                </a:solidFill>
              </a:rPr>
              <a:t>KyDLGWeb.ky.gov</a:t>
            </a:r>
          </a:p>
          <a:p>
            <a:r>
              <a:rPr lang="en-US" sz="2400" dirty="0">
                <a:solidFill>
                  <a:srgbClr val="002060"/>
                </a:solidFill>
              </a:rPr>
              <a:t>DLG-CSD@ky.gov</a:t>
            </a:r>
          </a:p>
          <a:p>
            <a:endParaRPr lang="en-US" sz="2400" dirty="0">
              <a:solidFill>
                <a:srgbClr val="002060"/>
              </a:solidFill>
            </a:endParaRPr>
          </a:p>
        </p:txBody>
      </p:sp>
    </p:spTree>
    <p:extLst>
      <p:ext uri="{BB962C8B-B14F-4D97-AF65-F5344CB8AC3E}">
        <p14:creationId xmlns:p14="http://schemas.microsoft.com/office/powerpoint/2010/main" val="2189699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endParaRPr lang="en-US" sz="4000" b="1" dirty="0" smtClean="0"/>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7" name="Rectangle 6"/>
          <p:cNvSpPr/>
          <p:nvPr/>
        </p:nvSpPr>
        <p:spPr>
          <a:xfrm>
            <a:off x="400595" y="1545150"/>
            <a:ext cx="10972800" cy="3847207"/>
          </a:xfrm>
          <a:prstGeom prst="rect">
            <a:avLst/>
          </a:prstGeom>
        </p:spPr>
        <p:txBody>
          <a:bodyPr wrap="square">
            <a:spAutoFit/>
          </a:bodyPr>
          <a:lstStyle/>
          <a:p>
            <a:pPr algn="ctr"/>
            <a:r>
              <a:rPr lang="en-US" sz="7200" dirty="0" smtClean="0">
                <a:solidFill>
                  <a:srgbClr val="002060"/>
                </a:solidFill>
              </a:rPr>
              <a:t>Speaker</a:t>
            </a:r>
          </a:p>
          <a:p>
            <a:pPr algn="ctr"/>
            <a:endParaRPr lang="en-US" sz="3600" dirty="0">
              <a:solidFill>
                <a:srgbClr val="002060"/>
              </a:solidFill>
            </a:endParaRPr>
          </a:p>
          <a:p>
            <a:pPr algn="ctr"/>
            <a:r>
              <a:rPr lang="en-US" sz="4800" dirty="0" smtClean="0">
                <a:solidFill>
                  <a:srgbClr val="002060"/>
                </a:solidFill>
              </a:rPr>
              <a:t>Zach Waller – Local Government Advisor</a:t>
            </a:r>
          </a:p>
          <a:p>
            <a:pPr algn="ctr"/>
            <a:endParaRPr lang="en-US" sz="4800" dirty="0">
              <a:solidFill>
                <a:srgbClr val="002060"/>
              </a:solidFill>
            </a:endParaRPr>
          </a:p>
          <a:p>
            <a:pPr algn="ctr"/>
            <a:endParaRPr lang="en-US" sz="4000" dirty="0" smtClean="0">
              <a:solidFill>
                <a:srgbClr val="002060"/>
              </a:solidFill>
            </a:endParaRPr>
          </a:p>
        </p:txBody>
      </p:sp>
      <p:sp>
        <p:nvSpPr>
          <p:cNvPr id="2" name="Rounded Rectangle 1"/>
          <p:cNvSpPr/>
          <p:nvPr/>
        </p:nvSpPr>
        <p:spPr>
          <a:xfrm>
            <a:off x="2899954" y="4567279"/>
            <a:ext cx="6392091" cy="1027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SPGE REQUIREMENTS</a:t>
            </a:r>
            <a:endParaRPr lang="en-US" sz="3600" b="1" dirty="0"/>
          </a:p>
        </p:txBody>
      </p:sp>
    </p:spTree>
    <p:extLst>
      <p:ext uri="{BB962C8B-B14F-4D97-AF65-F5344CB8AC3E}">
        <p14:creationId xmlns:p14="http://schemas.microsoft.com/office/powerpoint/2010/main" val="1242270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Registration Fee </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7" name="Rectangle 6"/>
          <p:cNvSpPr/>
          <p:nvPr/>
        </p:nvSpPr>
        <p:spPr>
          <a:xfrm>
            <a:off x="1698171" y="1492899"/>
            <a:ext cx="8976049" cy="4832092"/>
          </a:xfrm>
          <a:prstGeom prst="rect">
            <a:avLst/>
          </a:prstGeom>
        </p:spPr>
        <p:txBody>
          <a:bodyPr wrap="square">
            <a:spAutoFit/>
          </a:bodyPr>
          <a:lstStyle/>
          <a:p>
            <a:r>
              <a:rPr lang="en-US" sz="4000" dirty="0">
                <a:solidFill>
                  <a:srgbClr val="002060"/>
                </a:solidFill>
                <a:cs typeface="Times New Roman" pitchFamily="18" charset="0"/>
              </a:rPr>
              <a:t>SPGEs with Annual Revenue of: </a:t>
            </a:r>
            <a:r>
              <a:rPr lang="en-US" sz="1600" dirty="0" smtClean="0">
                <a:solidFill>
                  <a:srgbClr val="002060"/>
                </a:solidFill>
                <a:cs typeface="Times New Roman" pitchFamily="18" charset="0"/>
              </a:rPr>
              <a:t>(Use current minus 2 fiscal year revenues)</a:t>
            </a:r>
          </a:p>
          <a:p>
            <a:pPr>
              <a:buNone/>
            </a:pPr>
            <a:endParaRPr lang="en-US" sz="1600" dirty="0">
              <a:solidFill>
                <a:srgbClr val="002060"/>
              </a:solidFill>
              <a:cs typeface="Times New Roman" pitchFamily="18" charset="0"/>
            </a:endParaRPr>
          </a:p>
          <a:p>
            <a:pPr marL="1314450" lvl="3">
              <a:spcBef>
                <a:spcPts val="0"/>
              </a:spcBef>
            </a:pPr>
            <a:r>
              <a:rPr lang="en-US" sz="3600" dirty="0">
                <a:solidFill>
                  <a:srgbClr val="002060"/>
                </a:solidFill>
                <a:cs typeface="Times New Roman" pitchFamily="18" charset="0"/>
              </a:rPr>
              <a:t> Less than $100,000 = $25</a:t>
            </a:r>
          </a:p>
          <a:p>
            <a:pPr marL="1314450" lvl="3">
              <a:spcBef>
                <a:spcPts val="0"/>
              </a:spcBef>
            </a:pPr>
            <a:r>
              <a:rPr lang="en-US" sz="3600" dirty="0">
                <a:solidFill>
                  <a:srgbClr val="002060"/>
                </a:solidFill>
                <a:cs typeface="Times New Roman" pitchFamily="18" charset="0"/>
              </a:rPr>
              <a:t> $100,000 -- $500,000 = $250</a:t>
            </a:r>
          </a:p>
          <a:p>
            <a:pPr marL="1314450" lvl="3">
              <a:spcBef>
                <a:spcPts val="0"/>
              </a:spcBef>
            </a:pPr>
            <a:r>
              <a:rPr lang="en-US" sz="3600" dirty="0">
                <a:solidFill>
                  <a:srgbClr val="002060"/>
                </a:solidFill>
                <a:cs typeface="Times New Roman" pitchFamily="18" charset="0"/>
              </a:rPr>
              <a:t> &gt;$500,000 = $</a:t>
            </a:r>
            <a:r>
              <a:rPr lang="en-US" sz="3600" dirty="0" smtClean="0">
                <a:solidFill>
                  <a:srgbClr val="002060"/>
                </a:solidFill>
                <a:cs typeface="Times New Roman" pitchFamily="18" charset="0"/>
              </a:rPr>
              <a:t>500</a:t>
            </a:r>
          </a:p>
          <a:p>
            <a:pPr marL="1314450" lvl="3">
              <a:spcBef>
                <a:spcPts val="0"/>
              </a:spcBef>
            </a:pPr>
            <a:endParaRPr lang="en-US" sz="3600" dirty="0" smtClean="0">
              <a:solidFill>
                <a:srgbClr val="002060"/>
              </a:solidFill>
              <a:cs typeface="Times New Roman" pitchFamily="18" charset="0"/>
            </a:endParaRPr>
          </a:p>
          <a:p>
            <a:pPr indent="-57150"/>
            <a:r>
              <a:rPr lang="en-US" sz="2800" dirty="0" smtClean="0">
                <a:solidFill>
                  <a:srgbClr val="002060"/>
                </a:solidFill>
                <a:cs typeface="Times New Roman" pitchFamily="18" charset="0"/>
              </a:rPr>
              <a:t>Annual Revenues may be adjusted if a grant exemption form has been received and approved by DLG.</a:t>
            </a:r>
            <a:endParaRPr lang="en-US" sz="2800" dirty="0">
              <a:solidFill>
                <a:srgbClr val="002060"/>
              </a:solidFill>
              <a:cs typeface="Times New Roman" pitchFamily="18" charset="0"/>
            </a:endParaRPr>
          </a:p>
          <a:p>
            <a:pPr lvl="1"/>
            <a:endParaRPr lang="en-US" sz="3600" dirty="0">
              <a:solidFill>
                <a:srgbClr val="002060"/>
              </a:solidFill>
              <a:cs typeface="Times New Roman" pitchFamily="18" charset="0"/>
            </a:endParaRPr>
          </a:p>
        </p:txBody>
      </p:sp>
    </p:spTree>
    <p:extLst>
      <p:ext uri="{BB962C8B-B14F-4D97-AF65-F5344CB8AC3E}">
        <p14:creationId xmlns:p14="http://schemas.microsoft.com/office/powerpoint/2010/main" val="3336008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Financial Disclosure Includes:</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7" name="Rectangle 6"/>
          <p:cNvSpPr/>
          <p:nvPr/>
        </p:nvSpPr>
        <p:spPr>
          <a:xfrm>
            <a:off x="1008993" y="707886"/>
            <a:ext cx="9890235" cy="5878532"/>
          </a:xfrm>
          <a:prstGeom prst="rect">
            <a:avLst/>
          </a:prstGeom>
        </p:spPr>
        <p:txBody>
          <a:bodyPr wrap="square">
            <a:spAutoFit/>
          </a:bodyPr>
          <a:lstStyle/>
          <a:p>
            <a:pPr lvl="1"/>
            <a:r>
              <a:rPr lang="en-US" sz="2400" b="1" u="sng" dirty="0" smtClean="0">
                <a:solidFill>
                  <a:srgbClr val="002060"/>
                </a:solidFill>
              </a:rPr>
              <a:t>Budget Estimates</a:t>
            </a:r>
            <a:endParaRPr lang="en-US" sz="2400" b="1" u="sng" dirty="0">
              <a:solidFill>
                <a:srgbClr val="002060"/>
              </a:solidFill>
            </a:endParaRPr>
          </a:p>
          <a:p>
            <a:pPr marL="1371600" lvl="2" indent="-457200">
              <a:buFont typeface="Arial" panose="020B0604020202020204" pitchFamily="34" charset="0"/>
              <a:buChar char="•"/>
            </a:pPr>
            <a:r>
              <a:rPr lang="en-US" sz="2400" dirty="0">
                <a:solidFill>
                  <a:srgbClr val="002060"/>
                </a:solidFill>
              </a:rPr>
              <a:t>System Open: 60 day before the Fiscal Year begins</a:t>
            </a:r>
          </a:p>
          <a:p>
            <a:pPr marL="1371600" lvl="2" indent="-457200">
              <a:buFont typeface="Arial" panose="020B0604020202020204" pitchFamily="34" charset="0"/>
              <a:buChar char="•"/>
            </a:pPr>
            <a:r>
              <a:rPr lang="en-US" sz="2400" dirty="0">
                <a:solidFill>
                  <a:srgbClr val="002060"/>
                </a:solidFill>
              </a:rPr>
              <a:t>Due: 15 days after start of Fiscal </a:t>
            </a:r>
            <a:r>
              <a:rPr lang="en-US" sz="2400" dirty="0" smtClean="0">
                <a:solidFill>
                  <a:srgbClr val="002060"/>
                </a:solidFill>
              </a:rPr>
              <a:t>Year</a:t>
            </a:r>
          </a:p>
          <a:p>
            <a:pPr lvl="2"/>
            <a:endParaRPr lang="en-US" sz="2400" dirty="0">
              <a:solidFill>
                <a:srgbClr val="002060"/>
              </a:solidFill>
            </a:endParaRPr>
          </a:p>
          <a:p>
            <a:pPr lvl="1"/>
            <a:r>
              <a:rPr lang="en-US" sz="2400" b="1" u="sng" dirty="0">
                <a:solidFill>
                  <a:srgbClr val="002060"/>
                </a:solidFill>
              </a:rPr>
              <a:t>Amendments and Line Item Transfers</a:t>
            </a:r>
          </a:p>
          <a:p>
            <a:pPr marL="1371600" lvl="2" indent="-457200">
              <a:buFont typeface="Arial" panose="020B0604020202020204" pitchFamily="34" charset="0"/>
              <a:buChar char="•"/>
            </a:pPr>
            <a:r>
              <a:rPr lang="en-US" sz="2400" dirty="0">
                <a:solidFill>
                  <a:srgbClr val="002060"/>
                </a:solidFill>
              </a:rPr>
              <a:t>Due: </a:t>
            </a:r>
            <a:r>
              <a:rPr lang="en-US" sz="2400" dirty="0" smtClean="0">
                <a:solidFill>
                  <a:srgbClr val="002060"/>
                </a:solidFill>
              </a:rPr>
              <a:t>No later than the last day of the fiscal year</a:t>
            </a:r>
          </a:p>
          <a:p>
            <a:pPr marL="1371600" lvl="2" indent="-457200">
              <a:buFont typeface="Arial" panose="020B0604020202020204" pitchFamily="34" charset="0"/>
              <a:buChar char="•"/>
            </a:pPr>
            <a:endParaRPr lang="en-US" sz="2400" dirty="0">
              <a:solidFill>
                <a:srgbClr val="002060"/>
              </a:solidFill>
            </a:endParaRPr>
          </a:p>
          <a:p>
            <a:pPr lvl="1"/>
            <a:r>
              <a:rPr lang="en-US" sz="2400" b="1" u="sng" dirty="0">
                <a:solidFill>
                  <a:srgbClr val="002060"/>
                </a:solidFill>
              </a:rPr>
              <a:t>Year-End </a:t>
            </a:r>
            <a:r>
              <a:rPr lang="en-US" sz="2400" b="1" u="sng" dirty="0" smtClean="0">
                <a:solidFill>
                  <a:srgbClr val="002060"/>
                </a:solidFill>
              </a:rPr>
              <a:t>Actuals</a:t>
            </a:r>
            <a:endParaRPr lang="en-US" sz="2400" b="1" u="sng" dirty="0">
              <a:solidFill>
                <a:srgbClr val="002060"/>
              </a:solidFill>
            </a:endParaRPr>
          </a:p>
          <a:p>
            <a:pPr marL="1371600" lvl="2" indent="-457200">
              <a:buFont typeface="Arial" panose="020B0604020202020204" pitchFamily="34" charset="0"/>
              <a:buChar char="•"/>
            </a:pPr>
            <a:r>
              <a:rPr lang="en-US" sz="2400" dirty="0" smtClean="0">
                <a:solidFill>
                  <a:srgbClr val="002060"/>
                </a:solidFill>
              </a:rPr>
              <a:t>No later than  </a:t>
            </a:r>
            <a:r>
              <a:rPr lang="en-US" sz="2400" dirty="0">
                <a:solidFill>
                  <a:srgbClr val="002060"/>
                </a:solidFill>
              </a:rPr>
              <a:t>60 days after close </a:t>
            </a:r>
            <a:r>
              <a:rPr lang="en-US" sz="2400" dirty="0" smtClean="0">
                <a:solidFill>
                  <a:srgbClr val="002060"/>
                </a:solidFill>
              </a:rPr>
              <a:t>off the Fiscal Year</a:t>
            </a:r>
          </a:p>
          <a:p>
            <a:pPr marL="1371600" lvl="2" indent="-457200">
              <a:buFont typeface="Arial" panose="020B0604020202020204" pitchFamily="34" charset="0"/>
              <a:buChar char="•"/>
            </a:pPr>
            <a:endParaRPr lang="en-US" sz="2400" dirty="0">
              <a:solidFill>
                <a:srgbClr val="002060"/>
              </a:solidFill>
            </a:endParaRPr>
          </a:p>
          <a:p>
            <a:pPr lvl="1"/>
            <a:r>
              <a:rPr lang="en-US" sz="2400" b="1" u="sng" dirty="0">
                <a:solidFill>
                  <a:srgbClr val="002060"/>
                </a:solidFill>
              </a:rPr>
              <a:t>Audit/Attestation Engagement</a:t>
            </a:r>
          </a:p>
          <a:p>
            <a:pPr marL="1257300" lvl="2" indent="-342900">
              <a:buFont typeface="Arial" panose="020B0604020202020204" pitchFamily="34" charset="0"/>
              <a:buChar char="•"/>
            </a:pPr>
            <a:r>
              <a:rPr lang="en-US" sz="2400" dirty="0" smtClean="0">
                <a:solidFill>
                  <a:srgbClr val="002060"/>
                </a:solidFill>
              </a:rPr>
              <a:t>Determined based on higher of Annual Revenues or Expenditures</a:t>
            </a:r>
          </a:p>
          <a:p>
            <a:pPr marL="1257300" lvl="2" indent="-342900">
              <a:buFont typeface="Arial" panose="020B0604020202020204" pitchFamily="34" charset="0"/>
              <a:buChar char="•"/>
            </a:pPr>
            <a:r>
              <a:rPr lang="en-US" sz="2400" dirty="0" smtClean="0">
                <a:solidFill>
                  <a:srgbClr val="002060"/>
                </a:solidFill>
              </a:rPr>
              <a:t>Due no later than 12 months after the close of Fiscal Year</a:t>
            </a:r>
            <a:endParaRPr lang="en-US" sz="2400" dirty="0">
              <a:solidFill>
                <a:srgbClr val="002060"/>
              </a:solidFill>
            </a:endParaRPr>
          </a:p>
          <a:p>
            <a:pPr lvl="1"/>
            <a:r>
              <a:rPr lang="en-US" sz="1400" b="1" dirty="0" smtClean="0">
                <a:solidFill>
                  <a:srgbClr val="002060"/>
                </a:solidFill>
              </a:rPr>
              <a:t>Questions regarding classification of funds and or expenses should be directed to your financial consultant</a:t>
            </a:r>
            <a:r>
              <a:rPr lang="en-US" sz="2800" dirty="0" smtClean="0">
                <a:solidFill>
                  <a:srgbClr val="002060"/>
                </a:solidFill>
              </a:rPr>
              <a:t>.</a:t>
            </a:r>
            <a:endParaRPr lang="en-US" sz="2800" dirty="0">
              <a:solidFill>
                <a:srgbClr val="002060"/>
              </a:solidFill>
            </a:endParaRPr>
          </a:p>
          <a:p>
            <a:pPr lvl="1"/>
            <a:endParaRPr lang="en-US" sz="3600" dirty="0">
              <a:solidFill>
                <a:srgbClr val="002060"/>
              </a:solidFill>
              <a:cs typeface="Times New Roman" pitchFamily="18" charset="0"/>
            </a:endParaRPr>
          </a:p>
        </p:txBody>
      </p:sp>
    </p:spTree>
    <p:extLst>
      <p:ext uri="{BB962C8B-B14F-4D97-AF65-F5344CB8AC3E}">
        <p14:creationId xmlns:p14="http://schemas.microsoft.com/office/powerpoint/2010/main" val="2796963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Audit Determination</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mc:AlternateContent xmlns:mc="http://schemas.openxmlformats.org/markup-compatibility/2006" xmlns:a14="http://schemas.microsoft.com/office/drawing/2010/main">
        <mc:Choice Requires="a14">
          <p:sp>
            <p:nvSpPr>
              <p:cNvPr id="7" name="Rectangle 6"/>
              <p:cNvSpPr/>
              <p:nvPr/>
            </p:nvSpPr>
            <p:spPr>
              <a:xfrm>
                <a:off x="399393" y="1125037"/>
                <a:ext cx="10285337" cy="5978560"/>
              </a:xfrm>
              <a:prstGeom prst="rect">
                <a:avLst/>
              </a:prstGeom>
            </p:spPr>
            <p:txBody>
              <a:bodyPr wrap="square">
                <a:spAutoFit/>
              </a:bodyPr>
              <a:lstStyle/>
              <a:p>
                <a:r>
                  <a:rPr lang="en-US" sz="4000" dirty="0">
                    <a:solidFill>
                      <a:srgbClr val="002060"/>
                    </a:solidFill>
                    <a:cs typeface="Times New Roman" pitchFamily="18" charset="0"/>
                  </a:rPr>
                  <a:t>SPGEs with Annual Revenue of: </a:t>
                </a:r>
                <a:r>
                  <a:rPr lang="en-US" sz="1600" dirty="0" smtClean="0">
                    <a:solidFill>
                      <a:srgbClr val="002060"/>
                    </a:solidFill>
                    <a:cs typeface="Times New Roman" pitchFamily="18" charset="0"/>
                  </a:rPr>
                  <a:t>(Use current minus 2 fiscal year revenues)</a:t>
                </a:r>
              </a:p>
              <a:p>
                <a:pPr>
                  <a:buNone/>
                </a:pPr>
                <a:endParaRPr lang="en-US" sz="1600" dirty="0">
                  <a:solidFill>
                    <a:srgbClr val="002060"/>
                  </a:solidFill>
                  <a:cs typeface="Times New Roman" pitchFamily="18" charset="0"/>
                </a:endParaRPr>
              </a:p>
              <a:p>
                <a:pPr lvl="1" indent="-57150"/>
                <a:r>
                  <a:rPr lang="en-US" sz="2800" dirty="0" smtClean="0">
                    <a:solidFill>
                      <a:srgbClr val="002060"/>
                    </a:solidFill>
                    <a:cs typeface="Times New Roman" pitchFamily="18" charset="0"/>
                  </a:rPr>
                  <a:t>Less </a:t>
                </a:r>
                <a:r>
                  <a:rPr lang="en-US" sz="2800" dirty="0">
                    <a:solidFill>
                      <a:srgbClr val="002060"/>
                    </a:solidFill>
                    <a:cs typeface="Times New Roman" pitchFamily="18" charset="0"/>
                  </a:rPr>
                  <a:t>than $100,000 = </a:t>
                </a:r>
                <a:r>
                  <a:rPr lang="en-US" sz="2800" dirty="0" smtClean="0">
                    <a:solidFill>
                      <a:srgbClr val="002060"/>
                    </a:solidFill>
                    <a:cs typeface="Times New Roman" pitchFamily="18" charset="0"/>
                  </a:rPr>
                  <a:t>Attestation Engagement – Every 4-years</a:t>
                </a:r>
                <a:endParaRPr lang="en-US" sz="2800" dirty="0">
                  <a:solidFill>
                    <a:srgbClr val="002060"/>
                  </a:solidFill>
                  <a:cs typeface="Times New Roman" pitchFamily="18" charset="0"/>
                </a:endParaRPr>
              </a:p>
              <a:p>
                <a:pPr lvl="1" indent="-57150"/>
                <a:r>
                  <a:rPr lang="en-US" sz="2800" dirty="0">
                    <a:solidFill>
                      <a:srgbClr val="002060"/>
                    </a:solidFill>
                    <a:cs typeface="Times New Roman" pitchFamily="18" charset="0"/>
                  </a:rPr>
                  <a:t> $100,000 -- </a:t>
                </a:r>
                <a:r>
                  <a:rPr lang="en-US" sz="2800" dirty="0" smtClean="0">
                    <a:solidFill>
                      <a:srgbClr val="002060"/>
                    </a:solidFill>
                    <a:cs typeface="Times New Roman" pitchFamily="18" charset="0"/>
                  </a:rPr>
                  <a:t>&lt;$</a:t>
                </a:r>
                <a:r>
                  <a:rPr lang="en-US" sz="2800" dirty="0">
                    <a:solidFill>
                      <a:srgbClr val="002060"/>
                    </a:solidFill>
                    <a:cs typeface="Times New Roman" pitchFamily="18" charset="0"/>
                  </a:rPr>
                  <a:t>500,000 = </a:t>
                </a:r>
                <a:r>
                  <a:rPr lang="en-US" sz="2800" dirty="0" smtClean="0">
                    <a:solidFill>
                      <a:srgbClr val="002060"/>
                    </a:solidFill>
                    <a:cs typeface="Times New Roman" pitchFamily="18" charset="0"/>
                  </a:rPr>
                  <a:t>Audit – Every 4-years</a:t>
                </a:r>
                <a:endParaRPr lang="en-US" sz="2800" dirty="0">
                  <a:solidFill>
                    <a:srgbClr val="002060"/>
                  </a:solidFill>
                  <a:cs typeface="Times New Roman" pitchFamily="18" charset="0"/>
                </a:endParaRPr>
              </a:p>
              <a:p>
                <a:pPr lvl="1" indent="-57150"/>
                <a14:m>
                  <m:oMath xmlns:m="http://schemas.openxmlformats.org/officeDocument/2006/math">
                    <m:r>
                      <a:rPr lang="en-US" sz="2800" i="1" smtClean="0">
                        <a:solidFill>
                          <a:srgbClr val="002060"/>
                        </a:solidFill>
                        <a:latin typeface="Cambria Math" panose="02040503050406030204" pitchFamily="18" charset="0"/>
                        <a:ea typeface="Cambria Math" panose="02040503050406030204" pitchFamily="18" charset="0"/>
                        <a:cs typeface="Times New Roman" pitchFamily="18" charset="0"/>
                      </a:rPr>
                      <m:t>≥</m:t>
                    </m:r>
                  </m:oMath>
                </a14:m>
                <a:r>
                  <a:rPr lang="en-US" sz="2800" dirty="0" smtClean="0">
                    <a:solidFill>
                      <a:srgbClr val="002060"/>
                    </a:solidFill>
                    <a:cs typeface="Times New Roman" pitchFamily="18" charset="0"/>
                  </a:rPr>
                  <a:t>$</a:t>
                </a:r>
                <a:r>
                  <a:rPr lang="en-US" sz="2800" dirty="0">
                    <a:solidFill>
                      <a:srgbClr val="002060"/>
                    </a:solidFill>
                    <a:cs typeface="Times New Roman" pitchFamily="18" charset="0"/>
                  </a:rPr>
                  <a:t>500,000 = </a:t>
                </a:r>
                <a:r>
                  <a:rPr lang="en-US" sz="2800" dirty="0" smtClean="0">
                    <a:solidFill>
                      <a:srgbClr val="002060"/>
                    </a:solidFill>
                    <a:cs typeface="Times New Roman" pitchFamily="18" charset="0"/>
                  </a:rPr>
                  <a:t>Annual Audit</a:t>
                </a:r>
              </a:p>
              <a:p>
                <a:pPr marL="1314450" lvl="3">
                  <a:spcBef>
                    <a:spcPts val="0"/>
                  </a:spcBef>
                </a:pPr>
                <a:endParaRPr lang="en-US" sz="1050" dirty="0" smtClean="0">
                  <a:solidFill>
                    <a:srgbClr val="002060"/>
                  </a:solidFill>
                  <a:cs typeface="Times New Roman" pitchFamily="18" charset="0"/>
                </a:endParaRPr>
              </a:p>
              <a:p>
                <a:pPr indent="-57150"/>
                <a:r>
                  <a:rPr lang="en-US" sz="2800" dirty="0" smtClean="0">
                    <a:solidFill>
                      <a:srgbClr val="002060"/>
                    </a:solidFill>
                    <a:cs typeface="Times New Roman" pitchFamily="18" charset="0"/>
                  </a:rPr>
                  <a:t>Annual Revenues or Expenditures may be adjusted if a grant exemption form has been received and approved by DLG.</a:t>
                </a:r>
              </a:p>
              <a:p>
                <a:pPr indent="-57150"/>
                <a:endParaRPr lang="en-US" sz="1400" dirty="0" smtClean="0">
                  <a:solidFill>
                    <a:srgbClr val="002060"/>
                  </a:solidFill>
                  <a:cs typeface="Times New Roman" pitchFamily="18" charset="0"/>
                </a:endParaRPr>
              </a:p>
              <a:p>
                <a:pPr indent="-57150"/>
                <a:r>
                  <a:rPr lang="en-US" sz="2800" dirty="0" smtClean="0">
                    <a:solidFill>
                      <a:srgbClr val="002060"/>
                    </a:solidFill>
                    <a:cs typeface="Times New Roman" pitchFamily="18" charset="0"/>
                  </a:rPr>
                  <a:t>If a SPGE is required by another provision of law to audit its funds more frequently or more stringently than is required by this section, the SPGE entity shall comply with the provisions of that law, and shall comply with the requirements of paragraph (c) in KRS 65A.</a:t>
                </a:r>
                <a:endParaRPr lang="en-US" sz="2800" dirty="0">
                  <a:solidFill>
                    <a:srgbClr val="002060"/>
                  </a:solidFill>
                  <a:cs typeface="Times New Roman" pitchFamily="18" charset="0"/>
                </a:endParaRPr>
              </a:p>
              <a:p>
                <a:pPr lvl="1"/>
                <a:endParaRPr lang="en-US" sz="3600" dirty="0">
                  <a:solidFill>
                    <a:srgbClr val="002060"/>
                  </a:solidFill>
                  <a:cs typeface="Times New Roman" pitchFamily="18"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399393" y="1125037"/>
                <a:ext cx="10285337" cy="5978560"/>
              </a:xfrm>
              <a:prstGeom prst="rect">
                <a:avLst/>
              </a:prstGeom>
              <a:blipFill>
                <a:blip r:embed="rId3"/>
                <a:stretch>
                  <a:fillRect l="-2134" t="-1837" r="-889"/>
                </a:stretch>
              </a:blipFill>
            </p:spPr>
            <p:txBody>
              <a:bodyPr/>
              <a:lstStyle/>
              <a:p>
                <a:r>
                  <a:rPr lang="en-US">
                    <a:noFill/>
                  </a:rPr>
                  <a:t> </a:t>
                </a:r>
              </a:p>
            </p:txBody>
          </p:sp>
        </mc:Fallback>
      </mc:AlternateContent>
    </p:spTree>
    <p:extLst>
      <p:ext uri="{BB962C8B-B14F-4D97-AF65-F5344CB8AC3E}">
        <p14:creationId xmlns:p14="http://schemas.microsoft.com/office/powerpoint/2010/main" val="2713904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Questions</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7" name="Rectangle 6"/>
          <p:cNvSpPr/>
          <p:nvPr/>
        </p:nvSpPr>
        <p:spPr>
          <a:xfrm>
            <a:off x="343034" y="2571575"/>
            <a:ext cx="11117765" cy="1323439"/>
          </a:xfrm>
          <a:prstGeom prst="rect">
            <a:avLst/>
          </a:prstGeom>
        </p:spPr>
        <p:txBody>
          <a:bodyPr wrap="square">
            <a:spAutoFit/>
          </a:bodyPr>
          <a:lstStyle/>
          <a:p>
            <a:pPr lvl="1" algn="ctr"/>
            <a:r>
              <a:rPr lang="en-US" sz="8000" dirty="0" smtClean="0">
                <a:solidFill>
                  <a:srgbClr val="00B0F0"/>
                </a:solidFill>
                <a:cs typeface="Times New Roman" pitchFamily="18" charset="0"/>
              </a:rPr>
              <a:t>Questions</a:t>
            </a:r>
            <a:endParaRPr lang="en-US" sz="8000" dirty="0">
              <a:solidFill>
                <a:srgbClr val="00B0F0"/>
              </a:solidFill>
              <a:cs typeface="Times New Roman" pitchFamily="18" charset="0"/>
            </a:endParaRPr>
          </a:p>
        </p:txBody>
      </p:sp>
    </p:spTree>
    <p:extLst>
      <p:ext uri="{BB962C8B-B14F-4D97-AF65-F5344CB8AC3E}">
        <p14:creationId xmlns:p14="http://schemas.microsoft.com/office/powerpoint/2010/main" val="2931033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endParaRPr lang="en-US" sz="4000" b="1" dirty="0" smtClean="0"/>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7" name="Rectangle 6"/>
          <p:cNvSpPr/>
          <p:nvPr/>
        </p:nvSpPr>
        <p:spPr>
          <a:xfrm>
            <a:off x="1698171" y="1492899"/>
            <a:ext cx="8976049" cy="3724096"/>
          </a:xfrm>
          <a:prstGeom prst="rect">
            <a:avLst/>
          </a:prstGeom>
        </p:spPr>
        <p:txBody>
          <a:bodyPr wrap="square">
            <a:spAutoFit/>
          </a:bodyPr>
          <a:lstStyle/>
          <a:p>
            <a:pPr algn="ctr"/>
            <a:r>
              <a:rPr lang="en-US" sz="7200" dirty="0" smtClean="0">
                <a:solidFill>
                  <a:srgbClr val="002060"/>
                </a:solidFill>
              </a:rPr>
              <a:t>Introduction</a:t>
            </a:r>
          </a:p>
          <a:p>
            <a:pPr algn="ctr"/>
            <a:endParaRPr lang="en-US" sz="3600" dirty="0">
              <a:solidFill>
                <a:srgbClr val="002060"/>
              </a:solidFill>
            </a:endParaRPr>
          </a:p>
          <a:p>
            <a:pPr algn="ctr"/>
            <a:r>
              <a:rPr lang="en-US" sz="4800" dirty="0" smtClean="0">
                <a:solidFill>
                  <a:srgbClr val="002060"/>
                </a:solidFill>
              </a:rPr>
              <a:t>Wil Rhodes, </a:t>
            </a:r>
            <a:r>
              <a:rPr lang="en-US" sz="4000" dirty="0">
                <a:solidFill>
                  <a:srgbClr val="002060"/>
                </a:solidFill>
              </a:rPr>
              <a:t>Executive Director of Financial Management &amp; Administration</a:t>
            </a:r>
          </a:p>
          <a:p>
            <a:pPr algn="ctr"/>
            <a:endParaRPr lang="en-US" sz="4000" dirty="0" smtClean="0">
              <a:solidFill>
                <a:srgbClr val="002060"/>
              </a:solidFill>
            </a:endParaRPr>
          </a:p>
        </p:txBody>
      </p:sp>
    </p:spTree>
    <p:extLst>
      <p:ext uri="{BB962C8B-B14F-4D97-AF65-F5344CB8AC3E}">
        <p14:creationId xmlns:p14="http://schemas.microsoft.com/office/powerpoint/2010/main" val="23783734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Cities and Special District Contact  (CSD)</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6829" y="986561"/>
            <a:ext cx="5264735" cy="4068203"/>
          </a:xfrm>
          <a:prstGeom prst="rect">
            <a:avLst/>
          </a:prstGeom>
        </p:spPr>
      </p:pic>
      <p:sp>
        <p:nvSpPr>
          <p:cNvPr id="3" name="TextBox 2"/>
          <p:cNvSpPr txBox="1"/>
          <p:nvPr/>
        </p:nvSpPr>
        <p:spPr>
          <a:xfrm>
            <a:off x="4815293" y="5110983"/>
            <a:ext cx="2910468" cy="369332"/>
          </a:xfrm>
          <a:prstGeom prst="rect">
            <a:avLst/>
          </a:prstGeom>
          <a:noFill/>
        </p:spPr>
        <p:txBody>
          <a:bodyPr wrap="square" rtlCol="0">
            <a:spAutoFit/>
          </a:bodyPr>
          <a:lstStyle/>
          <a:p>
            <a:r>
              <a:rPr lang="en-US" b="1" dirty="0" smtClean="0">
                <a:solidFill>
                  <a:srgbClr val="002060"/>
                </a:solidFill>
              </a:rPr>
              <a:t>Phone: 502-892-3490</a:t>
            </a:r>
            <a:endParaRPr lang="en-US" b="1" dirty="0">
              <a:solidFill>
                <a:srgbClr val="002060"/>
              </a:solidFill>
            </a:endParaRPr>
          </a:p>
        </p:txBody>
      </p:sp>
      <p:sp>
        <p:nvSpPr>
          <p:cNvPr id="8" name="TextBox 7"/>
          <p:cNvSpPr txBox="1"/>
          <p:nvPr/>
        </p:nvSpPr>
        <p:spPr>
          <a:xfrm>
            <a:off x="5079858" y="5371474"/>
            <a:ext cx="2910468" cy="369332"/>
          </a:xfrm>
          <a:prstGeom prst="rect">
            <a:avLst/>
          </a:prstGeom>
          <a:noFill/>
        </p:spPr>
        <p:txBody>
          <a:bodyPr wrap="square" rtlCol="0">
            <a:spAutoFit/>
          </a:bodyPr>
          <a:lstStyle/>
          <a:p>
            <a:r>
              <a:rPr lang="en-US" b="1" dirty="0" smtClean="0">
                <a:solidFill>
                  <a:srgbClr val="002060"/>
                </a:solidFill>
              </a:rPr>
              <a:t>DLG-CSD@ky.gov</a:t>
            </a:r>
            <a:endParaRPr lang="en-US" b="1" dirty="0">
              <a:solidFill>
                <a:srgbClr val="002060"/>
              </a:solidFill>
            </a:endParaRPr>
          </a:p>
        </p:txBody>
      </p:sp>
      <p:sp>
        <p:nvSpPr>
          <p:cNvPr id="4" name="TextBox 3"/>
          <p:cNvSpPr txBox="1"/>
          <p:nvPr/>
        </p:nvSpPr>
        <p:spPr>
          <a:xfrm>
            <a:off x="445860" y="1999137"/>
            <a:ext cx="3757960" cy="646331"/>
          </a:xfrm>
          <a:prstGeom prst="rect">
            <a:avLst/>
          </a:prstGeom>
          <a:noFill/>
        </p:spPr>
        <p:txBody>
          <a:bodyPr wrap="square" rtlCol="0">
            <a:spAutoFit/>
          </a:bodyPr>
          <a:lstStyle/>
          <a:p>
            <a:r>
              <a:rPr lang="en-US" b="1" dirty="0">
                <a:solidFill>
                  <a:srgbClr val="002060"/>
                </a:solidFill>
              </a:rPr>
              <a:t>Tammy Vernon</a:t>
            </a:r>
            <a:r>
              <a:rPr lang="en-US" dirty="0">
                <a:solidFill>
                  <a:srgbClr val="002060"/>
                </a:solidFill>
              </a:rPr>
              <a:t>, Branch Manager</a:t>
            </a:r>
          </a:p>
          <a:p>
            <a:r>
              <a:rPr lang="en-US" dirty="0">
                <a:solidFill>
                  <a:srgbClr val="002060"/>
                </a:solidFill>
              </a:rPr>
              <a:t>Cities &amp; Special Districts</a:t>
            </a:r>
          </a:p>
        </p:txBody>
      </p:sp>
      <p:sp>
        <p:nvSpPr>
          <p:cNvPr id="11" name="TextBox 10"/>
          <p:cNvSpPr txBox="1"/>
          <p:nvPr/>
        </p:nvSpPr>
        <p:spPr>
          <a:xfrm>
            <a:off x="4123163" y="956084"/>
            <a:ext cx="4124092" cy="646331"/>
          </a:xfrm>
          <a:prstGeom prst="rect">
            <a:avLst/>
          </a:prstGeom>
          <a:noFill/>
        </p:spPr>
        <p:txBody>
          <a:bodyPr wrap="square" rtlCol="0">
            <a:spAutoFit/>
          </a:bodyPr>
          <a:lstStyle/>
          <a:p>
            <a:r>
              <a:rPr lang="en-US" b="1" dirty="0" smtClean="0">
                <a:solidFill>
                  <a:srgbClr val="002060"/>
                </a:solidFill>
              </a:rPr>
              <a:t>Wil Rhodes</a:t>
            </a:r>
            <a:r>
              <a:rPr lang="en-US" dirty="0" smtClean="0">
                <a:solidFill>
                  <a:srgbClr val="002060"/>
                </a:solidFill>
              </a:rPr>
              <a:t>,  Executive Director</a:t>
            </a:r>
          </a:p>
          <a:p>
            <a:r>
              <a:rPr lang="en-US" dirty="0" smtClean="0">
                <a:solidFill>
                  <a:srgbClr val="002060"/>
                </a:solidFill>
              </a:rPr>
              <a:t>Financial Management &amp; Administration</a:t>
            </a:r>
            <a:endParaRPr lang="en-US" dirty="0">
              <a:solidFill>
                <a:srgbClr val="002060"/>
              </a:solidFill>
            </a:endParaRPr>
          </a:p>
        </p:txBody>
      </p:sp>
      <p:sp>
        <p:nvSpPr>
          <p:cNvPr id="12" name="Rectangle 11"/>
          <p:cNvSpPr/>
          <p:nvPr/>
        </p:nvSpPr>
        <p:spPr>
          <a:xfrm>
            <a:off x="7956361" y="2046081"/>
            <a:ext cx="4658592" cy="646331"/>
          </a:xfrm>
          <a:prstGeom prst="rect">
            <a:avLst/>
          </a:prstGeom>
        </p:spPr>
        <p:txBody>
          <a:bodyPr wrap="square">
            <a:spAutoFit/>
          </a:bodyPr>
          <a:lstStyle/>
          <a:p>
            <a:r>
              <a:rPr lang="en-US" b="1" dirty="0">
                <a:solidFill>
                  <a:srgbClr val="002060"/>
                </a:solidFill>
              </a:rPr>
              <a:t>Zach Waller</a:t>
            </a:r>
            <a:r>
              <a:rPr lang="en-US" dirty="0">
                <a:solidFill>
                  <a:srgbClr val="002060"/>
                </a:solidFill>
              </a:rPr>
              <a:t>, Local Government Advisor</a:t>
            </a:r>
          </a:p>
          <a:p>
            <a:r>
              <a:rPr lang="en-US" dirty="0">
                <a:solidFill>
                  <a:srgbClr val="002060"/>
                </a:solidFill>
              </a:rPr>
              <a:t>Cities &amp; Special Districts</a:t>
            </a:r>
          </a:p>
        </p:txBody>
      </p:sp>
      <p:sp>
        <p:nvSpPr>
          <p:cNvPr id="13" name="TextBox 12"/>
          <p:cNvSpPr txBox="1"/>
          <p:nvPr/>
        </p:nvSpPr>
        <p:spPr>
          <a:xfrm>
            <a:off x="7956361" y="3688523"/>
            <a:ext cx="4350644" cy="646331"/>
          </a:xfrm>
          <a:prstGeom prst="rect">
            <a:avLst/>
          </a:prstGeom>
          <a:noFill/>
        </p:spPr>
        <p:txBody>
          <a:bodyPr wrap="square" rtlCol="0">
            <a:spAutoFit/>
          </a:bodyPr>
          <a:lstStyle/>
          <a:p>
            <a:r>
              <a:rPr lang="en-US" b="1" dirty="0" smtClean="0">
                <a:solidFill>
                  <a:srgbClr val="002060"/>
                </a:solidFill>
              </a:rPr>
              <a:t>Rebecca Morton</a:t>
            </a:r>
            <a:r>
              <a:rPr lang="en-US" dirty="0" smtClean="0">
                <a:solidFill>
                  <a:srgbClr val="002060"/>
                </a:solidFill>
              </a:rPr>
              <a:t>, Local Government Advisor</a:t>
            </a:r>
            <a:endParaRPr lang="en-US" dirty="0">
              <a:solidFill>
                <a:srgbClr val="002060"/>
              </a:solidFill>
            </a:endParaRPr>
          </a:p>
          <a:p>
            <a:r>
              <a:rPr lang="en-US" dirty="0">
                <a:solidFill>
                  <a:srgbClr val="002060"/>
                </a:solidFill>
              </a:rPr>
              <a:t>Cities &amp; Special Districts</a:t>
            </a:r>
          </a:p>
        </p:txBody>
      </p:sp>
      <p:sp>
        <p:nvSpPr>
          <p:cNvPr id="14" name="Rectangle 13"/>
          <p:cNvSpPr/>
          <p:nvPr/>
        </p:nvSpPr>
        <p:spPr>
          <a:xfrm>
            <a:off x="439092" y="3664695"/>
            <a:ext cx="6096000" cy="646331"/>
          </a:xfrm>
          <a:prstGeom prst="rect">
            <a:avLst/>
          </a:prstGeom>
        </p:spPr>
        <p:txBody>
          <a:bodyPr>
            <a:spAutoFit/>
          </a:bodyPr>
          <a:lstStyle/>
          <a:p>
            <a:r>
              <a:rPr lang="en-US" b="1" dirty="0" smtClean="0">
                <a:solidFill>
                  <a:srgbClr val="002060"/>
                </a:solidFill>
              </a:rPr>
              <a:t>Bill Pauley</a:t>
            </a:r>
            <a:r>
              <a:rPr lang="en-US" dirty="0" smtClean="0">
                <a:solidFill>
                  <a:srgbClr val="002060"/>
                </a:solidFill>
              </a:rPr>
              <a:t>, Staff Attorney</a:t>
            </a:r>
            <a:endParaRPr lang="en-US" dirty="0">
              <a:solidFill>
                <a:srgbClr val="002060"/>
              </a:solidFill>
            </a:endParaRPr>
          </a:p>
          <a:p>
            <a:r>
              <a:rPr lang="en-US" dirty="0" smtClean="0">
                <a:solidFill>
                  <a:srgbClr val="002060"/>
                </a:solidFill>
              </a:rPr>
              <a:t>Legal</a:t>
            </a:r>
            <a:endParaRPr lang="en-US" dirty="0">
              <a:solidFill>
                <a:srgbClr val="002060"/>
              </a:solidFill>
            </a:endParaRPr>
          </a:p>
        </p:txBody>
      </p:sp>
    </p:spTree>
    <p:extLst>
      <p:ext uri="{BB962C8B-B14F-4D97-AF65-F5344CB8AC3E}">
        <p14:creationId xmlns:p14="http://schemas.microsoft.com/office/powerpoint/2010/main" val="3023512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endParaRPr lang="en-US" sz="4000" b="1" dirty="0" smtClean="0"/>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7" name="Rectangle 6"/>
          <p:cNvSpPr/>
          <p:nvPr/>
        </p:nvSpPr>
        <p:spPr>
          <a:xfrm>
            <a:off x="1731625" y="1504050"/>
            <a:ext cx="8976049" cy="2492990"/>
          </a:xfrm>
          <a:prstGeom prst="rect">
            <a:avLst/>
          </a:prstGeom>
        </p:spPr>
        <p:txBody>
          <a:bodyPr wrap="square">
            <a:spAutoFit/>
          </a:bodyPr>
          <a:lstStyle/>
          <a:p>
            <a:pPr algn="ctr"/>
            <a:r>
              <a:rPr lang="en-US" sz="7200" dirty="0" smtClean="0">
                <a:solidFill>
                  <a:srgbClr val="002060"/>
                </a:solidFill>
              </a:rPr>
              <a:t>Speaker</a:t>
            </a:r>
          </a:p>
          <a:p>
            <a:pPr algn="ctr"/>
            <a:endParaRPr lang="en-US" sz="3600" dirty="0">
              <a:solidFill>
                <a:srgbClr val="002060"/>
              </a:solidFill>
            </a:endParaRPr>
          </a:p>
          <a:p>
            <a:pPr algn="ctr"/>
            <a:r>
              <a:rPr lang="en-US" sz="4800" dirty="0" smtClean="0">
                <a:solidFill>
                  <a:srgbClr val="002060"/>
                </a:solidFill>
              </a:rPr>
              <a:t>Bill Pauley – Staff Attorney</a:t>
            </a:r>
            <a:endParaRPr lang="en-US" sz="4000" dirty="0" smtClean="0">
              <a:solidFill>
                <a:srgbClr val="002060"/>
              </a:solidFill>
            </a:endParaRPr>
          </a:p>
        </p:txBody>
      </p:sp>
      <p:sp>
        <p:nvSpPr>
          <p:cNvPr id="2" name="Rounded Rectangle 1"/>
          <p:cNvSpPr/>
          <p:nvPr/>
        </p:nvSpPr>
        <p:spPr>
          <a:xfrm>
            <a:off x="2830286" y="4380411"/>
            <a:ext cx="6879771" cy="10014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KRS 65A.110</a:t>
            </a:r>
            <a:endParaRPr lang="en-US" sz="4400" b="1" dirty="0"/>
          </a:p>
        </p:txBody>
      </p:sp>
    </p:spTree>
    <p:extLst>
      <p:ext uri="{BB962C8B-B14F-4D97-AF65-F5344CB8AC3E}">
        <p14:creationId xmlns:p14="http://schemas.microsoft.com/office/powerpoint/2010/main" val="1592459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KRS 65A.110  - </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3" name="Rectangle 2"/>
          <p:cNvSpPr/>
          <p:nvPr/>
        </p:nvSpPr>
        <p:spPr>
          <a:xfrm>
            <a:off x="634482" y="1525490"/>
            <a:ext cx="10618236" cy="1200329"/>
          </a:xfrm>
          <a:prstGeom prst="rect">
            <a:avLst/>
          </a:prstGeom>
        </p:spPr>
        <p:txBody>
          <a:bodyPr wrap="square">
            <a:spAutoFit/>
          </a:bodyPr>
          <a:lstStyle/>
          <a:p>
            <a:pPr marL="457200" indent="-457200">
              <a:buFont typeface="+mj-lt"/>
              <a:buAutoNum type="arabicPeriod"/>
            </a:pPr>
            <a:r>
              <a:rPr lang="en-US" sz="2400" dirty="0">
                <a:solidFill>
                  <a:srgbClr val="002060"/>
                </a:solidFill>
              </a:rPr>
              <a:t>Applies to any ad valorem tax or fee by SPGE not otherwise required   to be adopted or approved through an official act of an establishing entity.  (SPGE could otherwise not act without approval.)</a:t>
            </a:r>
          </a:p>
        </p:txBody>
      </p:sp>
      <p:sp>
        <p:nvSpPr>
          <p:cNvPr id="4" name="Rectangle 3"/>
          <p:cNvSpPr/>
          <p:nvPr/>
        </p:nvSpPr>
        <p:spPr>
          <a:xfrm>
            <a:off x="634482" y="3156867"/>
            <a:ext cx="10618236" cy="1938992"/>
          </a:xfrm>
          <a:prstGeom prst="rect">
            <a:avLst/>
          </a:prstGeom>
        </p:spPr>
        <p:txBody>
          <a:bodyPr wrap="square">
            <a:spAutoFit/>
          </a:bodyPr>
          <a:lstStyle/>
          <a:p>
            <a:pPr marL="457200" indent="-457200">
              <a:buFont typeface="+mj-lt"/>
              <a:buAutoNum type="arabicPeriod" startAt="2"/>
            </a:pPr>
            <a:r>
              <a:rPr lang="en-US" sz="2400" dirty="0">
                <a:solidFill>
                  <a:srgbClr val="002060"/>
                </a:solidFill>
              </a:rPr>
              <a:t>Exempted: Air Boards, Fire Protection Districts, Ambulance Taxing Districts.  </a:t>
            </a:r>
            <a:endParaRPr lang="en-US" sz="2400" dirty="0" smtClean="0">
              <a:solidFill>
                <a:srgbClr val="002060"/>
              </a:solidFill>
            </a:endParaRPr>
          </a:p>
          <a:p>
            <a:pPr marL="1371600" lvl="2" indent="-457200">
              <a:buFont typeface="+mj-lt"/>
              <a:buAutoNum type="arabicPeriod" startAt="2"/>
            </a:pPr>
            <a:endParaRPr lang="en-US" sz="2400" dirty="0">
              <a:solidFill>
                <a:srgbClr val="002060"/>
              </a:solidFill>
            </a:endParaRPr>
          </a:p>
          <a:p>
            <a:pPr lvl="1"/>
            <a:r>
              <a:rPr lang="en-US" sz="2400" dirty="0">
                <a:solidFill>
                  <a:srgbClr val="002060"/>
                </a:solidFill>
              </a:rPr>
              <a:t>These are mentioned by the statutes used to form the SPGEs.  The formation statute of each registered SPGE can be found on the Department for Local Government’s (DLG’s) website</a:t>
            </a:r>
          </a:p>
        </p:txBody>
      </p:sp>
    </p:spTree>
    <p:extLst>
      <p:ext uri="{BB962C8B-B14F-4D97-AF65-F5344CB8AC3E}">
        <p14:creationId xmlns:p14="http://schemas.microsoft.com/office/powerpoint/2010/main" val="1548091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KRS 65A.110  - </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3" name="Rectangle 2"/>
          <p:cNvSpPr/>
          <p:nvPr/>
        </p:nvSpPr>
        <p:spPr>
          <a:xfrm>
            <a:off x="466531" y="851902"/>
            <a:ext cx="10618236" cy="1754326"/>
          </a:xfrm>
          <a:prstGeom prst="rect">
            <a:avLst/>
          </a:prstGeom>
        </p:spPr>
        <p:txBody>
          <a:bodyPr wrap="square">
            <a:spAutoFit/>
          </a:bodyPr>
          <a:lstStyle/>
          <a:p>
            <a:pPr marL="457200" indent="-457200">
              <a:buFont typeface="+mj-lt"/>
              <a:buAutoNum type="arabicPeriod" startAt="3"/>
            </a:pPr>
            <a:r>
              <a:rPr lang="en-US" sz="2400" dirty="0" smtClean="0">
                <a:solidFill>
                  <a:srgbClr val="002060"/>
                </a:solidFill>
              </a:rPr>
              <a:t>Compensating </a:t>
            </a:r>
            <a:r>
              <a:rPr lang="en-US" sz="2400" dirty="0">
                <a:solidFill>
                  <a:srgbClr val="002060"/>
                </a:solidFill>
              </a:rPr>
              <a:t>tax rate” is defined in KRS 132.010 and applies to ALL SPGEs with the authority to levy ad valorem taxes.</a:t>
            </a:r>
          </a:p>
          <a:p>
            <a:endParaRPr lang="en-US" sz="1200" dirty="0">
              <a:solidFill>
                <a:srgbClr val="002060"/>
              </a:solidFill>
            </a:endParaRPr>
          </a:p>
          <a:p>
            <a:pPr lvl="1"/>
            <a:r>
              <a:rPr lang="en-US" sz="2400" dirty="0">
                <a:solidFill>
                  <a:srgbClr val="002060"/>
                </a:solidFill>
              </a:rPr>
              <a:t>( A rate which… produces an amount of revenue approximately equal to that produced in the preceding year from real property.) </a:t>
            </a:r>
          </a:p>
        </p:txBody>
      </p:sp>
      <p:sp>
        <p:nvSpPr>
          <p:cNvPr id="4" name="Rectangle 3"/>
          <p:cNvSpPr/>
          <p:nvPr/>
        </p:nvSpPr>
        <p:spPr>
          <a:xfrm>
            <a:off x="466531" y="2934910"/>
            <a:ext cx="10618236" cy="3785652"/>
          </a:xfrm>
          <a:prstGeom prst="rect">
            <a:avLst/>
          </a:prstGeom>
        </p:spPr>
        <p:txBody>
          <a:bodyPr wrap="square">
            <a:spAutoFit/>
          </a:bodyPr>
          <a:lstStyle/>
          <a:p>
            <a:pPr marL="457200" indent="-457200">
              <a:buFont typeface="+mj-lt"/>
              <a:buAutoNum type="arabicPeriod" startAt="4"/>
            </a:pPr>
            <a:r>
              <a:rPr lang="en-US" sz="2400" dirty="0">
                <a:solidFill>
                  <a:srgbClr val="002060"/>
                </a:solidFill>
              </a:rPr>
              <a:t>(</a:t>
            </a:r>
            <a:r>
              <a:rPr lang="en-US" sz="2400" dirty="0" smtClean="0">
                <a:solidFill>
                  <a:srgbClr val="002060"/>
                </a:solidFill>
              </a:rPr>
              <a:t>a</a:t>
            </a:r>
            <a:r>
              <a:rPr lang="en-US" sz="2400" dirty="0">
                <a:solidFill>
                  <a:srgbClr val="002060"/>
                </a:solidFill>
              </a:rPr>
              <a:t>)  All SPGEs not exempted by #2 above proposing an ad valorem tax increase above the compensating rate, or an ad valorem tax for the first time, must submit in writing the proposed rate to the establishing entity of that SPGE. </a:t>
            </a:r>
            <a:endParaRPr lang="en-US" sz="2400" dirty="0" smtClean="0">
              <a:solidFill>
                <a:srgbClr val="002060"/>
              </a:solidFill>
            </a:endParaRPr>
          </a:p>
          <a:p>
            <a:r>
              <a:rPr lang="en-US" sz="1200" dirty="0" smtClean="0">
                <a:solidFill>
                  <a:srgbClr val="002060"/>
                </a:solidFill>
              </a:rPr>
              <a:t> </a:t>
            </a:r>
            <a:endParaRPr lang="en-US" sz="1200" dirty="0">
              <a:solidFill>
                <a:srgbClr val="002060"/>
              </a:solidFill>
            </a:endParaRPr>
          </a:p>
          <a:p>
            <a:pPr lvl="2"/>
            <a:r>
              <a:rPr lang="en-US" sz="2400" dirty="0" smtClean="0">
                <a:solidFill>
                  <a:srgbClr val="002060"/>
                </a:solidFill>
              </a:rPr>
              <a:t>•  </a:t>
            </a:r>
            <a:r>
              <a:rPr lang="en-US" sz="2400" dirty="0">
                <a:solidFill>
                  <a:srgbClr val="002060"/>
                </a:solidFill>
              </a:rPr>
              <a:t>This must be done within 7 days after the tax rate was adopted </a:t>
            </a:r>
            <a:r>
              <a:rPr lang="en-US" sz="2400" dirty="0" smtClean="0">
                <a:solidFill>
                  <a:srgbClr val="002060"/>
                </a:solidFill>
              </a:rPr>
              <a:t>by </a:t>
            </a:r>
            <a:r>
              <a:rPr lang="en-US" sz="2400" dirty="0">
                <a:solidFill>
                  <a:srgbClr val="002060"/>
                </a:solidFill>
              </a:rPr>
              <a:t>the SPGE. </a:t>
            </a:r>
          </a:p>
          <a:p>
            <a:pPr lvl="2"/>
            <a:r>
              <a:rPr lang="en-US" sz="2400" dirty="0" smtClean="0">
                <a:solidFill>
                  <a:srgbClr val="002060"/>
                </a:solidFill>
              </a:rPr>
              <a:t>•  </a:t>
            </a:r>
            <a:r>
              <a:rPr lang="en-US" sz="2400" dirty="0">
                <a:solidFill>
                  <a:srgbClr val="002060"/>
                </a:solidFill>
              </a:rPr>
              <a:t>Guidance is given as to which body shall be notified</a:t>
            </a:r>
            <a:r>
              <a:rPr lang="en-US" sz="2400" dirty="0" smtClean="0">
                <a:solidFill>
                  <a:srgbClr val="002060"/>
                </a:solidFill>
              </a:rPr>
              <a:t>.</a:t>
            </a:r>
          </a:p>
          <a:p>
            <a:pPr lvl="1"/>
            <a:endParaRPr lang="en-US" sz="1200" dirty="0">
              <a:solidFill>
                <a:srgbClr val="002060"/>
              </a:solidFill>
            </a:endParaRPr>
          </a:p>
          <a:p>
            <a:pPr lvl="1"/>
            <a:r>
              <a:rPr lang="en-US" sz="2400" dirty="0" smtClean="0">
                <a:solidFill>
                  <a:srgbClr val="002060"/>
                </a:solidFill>
              </a:rPr>
              <a:t>(</a:t>
            </a:r>
            <a:r>
              <a:rPr lang="en-US" sz="2400" dirty="0">
                <a:solidFill>
                  <a:srgbClr val="002060"/>
                </a:solidFill>
              </a:rPr>
              <a:t>Generally, that will be the “establishing entity” or, if the SPGE 	serves more than one city/county, the city/county with the greatest </a:t>
            </a:r>
            <a:r>
              <a:rPr lang="en-US" sz="2400" dirty="0" smtClean="0">
                <a:solidFill>
                  <a:srgbClr val="002060"/>
                </a:solidFill>
              </a:rPr>
              <a:t>number </a:t>
            </a:r>
            <a:r>
              <a:rPr lang="en-US" sz="2400" dirty="0">
                <a:solidFill>
                  <a:srgbClr val="002060"/>
                </a:solidFill>
              </a:rPr>
              <a:t>of citizens the SPGE serves.)</a:t>
            </a:r>
          </a:p>
        </p:txBody>
      </p:sp>
    </p:spTree>
    <p:extLst>
      <p:ext uri="{BB962C8B-B14F-4D97-AF65-F5344CB8AC3E}">
        <p14:creationId xmlns:p14="http://schemas.microsoft.com/office/powerpoint/2010/main" val="39672167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KRS 65A.110  - </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4" name="Rectangle 3"/>
          <p:cNvSpPr/>
          <p:nvPr/>
        </p:nvSpPr>
        <p:spPr>
          <a:xfrm>
            <a:off x="400711" y="911170"/>
            <a:ext cx="11390578" cy="5509200"/>
          </a:xfrm>
          <a:prstGeom prst="rect">
            <a:avLst/>
          </a:prstGeom>
        </p:spPr>
        <p:txBody>
          <a:bodyPr wrap="square">
            <a:spAutoFit/>
          </a:bodyPr>
          <a:lstStyle/>
          <a:p>
            <a:pPr marL="457200" indent="-457200">
              <a:buFont typeface="+mj-lt"/>
              <a:buAutoNum type="arabicPeriod" startAt="4"/>
            </a:pPr>
            <a:r>
              <a:rPr lang="en-US" sz="2200" dirty="0">
                <a:solidFill>
                  <a:srgbClr val="002060"/>
                </a:solidFill>
              </a:rPr>
              <a:t>(b)  The governing body then has 30 days to respond.  The options are to:</a:t>
            </a:r>
          </a:p>
          <a:p>
            <a:endParaRPr lang="en-US" sz="2200" dirty="0">
              <a:solidFill>
                <a:srgbClr val="002060"/>
              </a:solidFill>
            </a:endParaRPr>
          </a:p>
          <a:p>
            <a:r>
              <a:rPr lang="en-US" sz="2200" dirty="0">
                <a:solidFill>
                  <a:srgbClr val="002060"/>
                </a:solidFill>
              </a:rPr>
              <a:t>	•  Approve the rate or fail to act</a:t>
            </a:r>
          </a:p>
          <a:p>
            <a:r>
              <a:rPr lang="en-US" sz="2200" dirty="0">
                <a:solidFill>
                  <a:srgbClr val="002060"/>
                </a:solidFill>
              </a:rPr>
              <a:t>	•  Approve a rate lower than that proposed, but higher than the 	compensating rate on a </a:t>
            </a:r>
            <a:r>
              <a:rPr lang="en-US" sz="2200" dirty="0" smtClean="0">
                <a:solidFill>
                  <a:srgbClr val="002060"/>
                </a:solidFill>
              </a:rPr>
              <a:t>	proposed </a:t>
            </a:r>
            <a:r>
              <a:rPr lang="en-US" sz="2200" dirty="0">
                <a:solidFill>
                  <a:srgbClr val="002060"/>
                </a:solidFill>
              </a:rPr>
              <a:t>rate higher than the compensating </a:t>
            </a:r>
            <a:r>
              <a:rPr lang="en-US" sz="2200" dirty="0" smtClean="0">
                <a:solidFill>
                  <a:srgbClr val="002060"/>
                </a:solidFill>
              </a:rPr>
              <a:t>rate</a:t>
            </a:r>
            <a:endParaRPr lang="en-US" sz="2200" dirty="0">
              <a:solidFill>
                <a:srgbClr val="002060"/>
              </a:solidFill>
            </a:endParaRPr>
          </a:p>
          <a:p>
            <a:r>
              <a:rPr lang="en-US" sz="2200" dirty="0">
                <a:solidFill>
                  <a:srgbClr val="002060"/>
                </a:solidFill>
              </a:rPr>
              <a:t>	•  Approve a rate lower than that proposed on a new tax</a:t>
            </a:r>
          </a:p>
          <a:p>
            <a:r>
              <a:rPr lang="en-US" sz="1000" dirty="0">
                <a:solidFill>
                  <a:srgbClr val="002060"/>
                </a:solidFill>
              </a:rPr>
              <a:t>	</a:t>
            </a:r>
          </a:p>
          <a:p>
            <a:r>
              <a:rPr lang="en-US" sz="2200" dirty="0">
                <a:solidFill>
                  <a:srgbClr val="002060"/>
                </a:solidFill>
              </a:rPr>
              <a:t>	(After any of these, the rate may be implemented.)</a:t>
            </a:r>
          </a:p>
          <a:p>
            <a:endParaRPr lang="en-US" sz="2200" dirty="0">
              <a:solidFill>
                <a:srgbClr val="002060"/>
              </a:solidFill>
            </a:endParaRPr>
          </a:p>
          <a:p>
            <a:r>
              <a:rPr lang="en-US" sz="2200" dirty="0">
                <a:solidFill>
                  <a:srgbClr val="002060"/>
                </a:solidFill>
              </a:rPr>
              <a:t>	•  Disapprove the entire rate</a:t>
            </a:r>
          </a:p>
          <a:p>
            <a:pPr lvl="2"/>
            <a:r>
              <a:rPr lang="en-US" sz="2200" dirty="0" smtClean="0">
                <a:solidFill>
                  <a:srgbClr val="002060"/>
                </a:solidFill>
              </a:rPr>
              <a:t>(</a:t>
            </a:r>
            <a:r>
              <a:rPr lang="en-US" sz="2200" dirty="0">
                <a:solidFill>
                  <a:srgbClr val="002060"/>
                </a:solidFill>
              </a:rPr>
              <a:t>If it is a previous levy, the SPGE may use a rate that does not exceed </a:t>
            </a:r>
            <a:r>
              <a:rPr lang="en-US" sz="2200" dirty="0" smtClean="0">
                <a:solidFill>
                  <a:srgbClr val="002060"/>
                </a:solidFill>
              </a:rPr>
              <a:t>the </a:t>
            </a:r>
            <a:r>
              <a:rPr lang="en-US" sz="2200" dirty="0">
                <a:solidFill>
                  <a:srgbClr val="002060"/>
                </a:solidFill>
              </a:rPr>
              <a:t>compensating rate. If it is a new levy, the SPGE may not impose </a:t>
            </a:r>
            <a:r>
              <a:rPr lang="en-US" sz="2200" dirty="0" smtClean="0">
                <a:solidFill>
                  <a:srgbClr val="002060"/>
                </a:solidFill>
              </a:rPr>
              <a:t>the </a:t>
            </a:r>
            <a:r>
              <a:rPr lang="en-US" sz="2200" dirty="0">
                <a:solidFill>
                  <a:srgbClr val="002060"/>
                </a:solidFill>
              </a:rPr>
              <a:t>levy and must wait 1 year before a new proposal.)</a:t>
            </a:r>
          </a:p>
          <a:p>
            <a:endParaRPr lang="en-US" sz="2200" dirty="0">
              <a:solidFill>
                <a:srgbClr val="002060"/>
              </a:solidFill>
            </a:endParaRPr>
          </a:p>
          <a:p>
            <a:r>
              <a:rPr lang="en-US" sz="2200" dirty="0">
                <a:solidFill>
                  <a:srgbClr val="002060"/>
                </a:solidFill>
              </a:rPr>
              <a:t>The DLG calculates the compensating rates.  An Excel spreadsheet </a:t>
            </a:r>
            <a:r>
              <a:rPr lang="en-US" sz="2200" dirty="0" smtClean="0">
                <a:solidFill>
                  <a:srgbClr val="002060"/>
                </a:solidFill>
              </a:rPr>
              <a:t>is provided </a:t>
            </a:r>
            <a:r>
              <a:rPr lang="en-US" sz="2200" dirty="0">
                <a:solidFill>
                  <a:srgbClr val="002060"/>
                </a:solidFill>
              </a:rPr>
              <a:t>by the DLG to calculate these rates.  It will be similar to the calculation used for County’s compensating rates.</a:t>
            </a:r>
          </a:p>
        </p:txBody>
      </p:sp>
    </p:spTree>
    <p:extLst>
      <p:ext uri="{BB962C8B-B14F-4D97-AF65-F5344CB8AC3E}">
        <p14:creationId xmlns:p14="http://schemas.microsoft.com/office/powerpoint/2010/main" val="824209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KRS 65A.110  - </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4" name="Rectangle 3"/>
          <p:cNvSpPr/>
          <p:nvPr/>
        </p:nvSpPr>
        <p:spPr>
          <a:xfrm>
            <a:off x="400711" y="1285243"/>
            <a:ext cx="11390578" cy="3785652"/>
          </a:xfrm>
          <a:prstGeom prst="rect">
            <a:avLst/>
          </a:prstGeom>
        </p:spPr>
        <p:txBody>
          <a:bodyPr wrap="square">
            <a:spAutoFit/>
          </a:bodyPr>
          <a:lstStyle/>
          <a:p>
            <a:pPr marL="457200" indent="-457200">
              <a:buFont typeface="+mj-lt"/>
              <a:buAutoNum type="arabicPeriod" startAt="5"/>
            </a:pPr>
            <a:r>
              <a:rPr lang="en-US" sz="2400" dirty="0" smtClean="0">
                <a:solidFill>
                  <a:srgbClr val="002060"/>
                </a:solidFill>
              </a:rPr>
              <a:t>(</a:t>
            </a:r>
            <a:r>
              <a:rPr lang="en-US" sz="2400" dirty="0">
                <a:solidFill>
                  <a:srgbClr val="002060"/>
                </a:solidFill>
              </a:rPr>
              <a:t>a) Similar laws apply to fees.  </a:t>
            </a:r>
          </a:p>
          <a:p>
            <a:endParaRPr lang="en-US" sz="2400" dirty="0">
              <a:solidFill>
                <a:srgbClr val="002060"/>
              </a:solidFill>
            </a:endParaRPr>
          </a:p>
          <a:p>
            <a:pPr lvl="1"/>
            <a:r>
              <a:rPr lang="en-US" sz="2400" dirty="0">
                <a:solidFill>
                  <a:srgbClr val="002060"/>
                </a:solidFill>
              </a:rPr>
              <a:t>In this case, new fees or increases in fees that are expected to produce increased revenue over the prior fiscal year must be submitted.</a:t>
            </a:r>
          </a:p>
          <a:p>
            <a:pPr lvl="1"/>
            <a:endParaRPr lang="en-US" sz="2400" dirty="0">
              <a:solidFill>
                <a:srgbClr val="002060"/>
              </a:solidFill>
            </a:endParaRPr>
          </a:p>
          <a:p>
            <a:pPr lvl="1"/>
            <a:r>
              <a:rPr lang="en-US" sz="2400" dirty="0">
                <a:solidFill>
                  <a:srgbClr val="002060"/>
                </a:solidFill>
              </a:rPr>
              <a:t>The notification of such a proposed fee must be submitted no later than 45 days prior to the scheduled implementation of the fee</a:t>
            </a:r>
            <a:r>
              <a:rPr lang="en-US" sz="2400" dirty="0" smtClean="0">
                <a:solidFill>
                  <a:srgbClr val="002060"/>
                </a:solidFill>
              </a:rPr>
              <a:t>.</a:t>
            </a:r>
          </a:p>
          <a:p>
            <a:pPr lvl="1"/>
            <a:endParaRPr lang="en-US" sz="2400" dirty="0">
              <a:solidFill>
                <a:srgbClr val="002060"/>
              </a:solidFill>
            </a:endParaRPr>
          </a:p>
          <a:p>
            <a:pPr lvl="1"/>
            <a:r>
              <a:rPr lang="en-US" sz="2400" dirty="0" smtClean="0">
                <a:solidFill>
                  <a:srgbClr val="002060"/>
                </a:solidFill>
              </a:rPr>
              <a:t> </a:t>
            </a:r>
            <a:r>
              <a:rPr lang="en-US" sz="2400" dirty="0">
                <a:solidFill>
                  <a:srgbClr val="002060"/>
                </a:solidFill>
              </a:rPr>
              <a:t>Similar laws apply to fees.  </a:t>
            </a:r>
          </a:p>
          <a:p>
            <a:endParaRPr lang="en-US" sz="2400" dirty="0">
              <a:solidFill>
                <a:schemeClr val="bg1"/>
              </a:solidFill>
            </a:endParaRPr>
          </a:p>
        </p:txBody>
      </p:sp>
    </p:spTree>
    <p:extLst>
      <p:ext uri="{BB962C8B-B14F-4D97-AF65-F5344CB8AC3E}">
        <p14:creationId xmlns:p14="http://schemas.microsoft.com/office/powerpoint/2010/main" val="3318905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B3CE6-1A4F-44F5-8390-AFB5EB708D58}"/>
              </a:ext>
            </a:extLst>
          </p:cNvPr>
          <p:cNvSpPr txBox="1"/>
          <p:nvPr/>
        </p:nvSpPr>
        <p:spPr>
          <a:xfrm>
            <a:off x="0" y="0"/>
            <a:ext cx="12192000" cy="707886"/>
          </a:xfrm>
          <a:prstGeom prst="rect">
            <a:avLst/>
          </a:prstGeom>
          <a:solidFill>
            <a:schemeClr val="accent1">
              <a:lumMod val="75000"/>
            </a:schemeClr>
          </a:solidFill>
        </p:spPr>
        <p:txBody>
          <a:bodyPr wrap="square" rtlCol="0">
            <a:spAutoFit/>
          </a:bodyPr>
          <a:lstStyle/>
          <a:p>
            <a:r>
              <a:rPr lang="en-US" sz="4000" b="1" dirty="0" smtClean="0"/>
              <a:t>KRS 65A.110  - </a:t>
            </a:r>
          </a:p>
        </p:txBody>
      </p:sp>
      <p:pic>
        <p:nvPicPr>
          <p:cNvPr id="6" name="Picture 5" descr="A picture containing text, outdoor, sign&#10;&#10;Description automatically generated">
            <a:extLst>
              <a:ext uri="{FF2B5EF4-FFF2-40B4-BE49-F238E27FC236}">
                <a16:creationId xmlns:a16="http://schemas.microsoft.com/office/drawing/2014/main" id="{83FEDCBF-5C18-4BD0-8663-BE1B7283A501}"/>
              </a:ext>
            </a:extLst>
          </p:cNvPr>
          <p:cNvPicPr>
            <a:picLocks noChangeAspect="1"/>
          </p:cNvPicPr>
          <p:nvPr/>
        </p:nvPicPr>
        <p:blipFill>
          <a:blip r:embed="rId2">
            <a:alphaModFix amt="35000"/>
            <a:extLst>
              <a:ext uri="{28A0092B-C50C-407E-A947-70E740481C1C}">
                <a14:useLocalDpi xmlns:a14="http://schemas.microsoft.com/office/drawing/2010/main" val="0"/>
              </a:ext>
            </a:extLst>
          </a:blip>
          <a:stretch>
            <a:fillRect/>
          </a:stretch>
        </p:blipFill>
        <p:spPr>
          <a:xfrm>
            <a:off x="4822061" y="6285100"/>
            <a:ext cx="2386134" cy="506914"/>
          </a:xfrm>
          <a:prstGeom prst="rect">
            <a:avLst/>
          </a:prstGeom>
        </p:spPr>
      </p:pic>
      <p:sp>
        <p:nvSpPr>
          <p:cNvPr id="4" name="Rectangle 3"/>
          <p:cNvSpPr/>
          <p:nvPr/>
        </p:nvSpPr>
        <p:spPr>
          <a:xfrm>
            <a:off x="400711" y="1285243"/>
            <a:ext cx="11390578" cy="4893647"/>
          </a:xfrm>
          <a:prstGeom prst="rect">
            <a:avLst/>
          </a:prstGeom>
        </p:spPr>
        <p:txBody>
          <a:bodyPr wrap="square">
            <a:spAutoFit/>
          </a:bodyPr>
          <a:lstStyle/>
          <a:p>
            <a:pPr marL="457200" indent="-457200">
              <a:buFont typeface="+mj-lt"/>
              <a:buAutoNum type="arabicPeriod" startAt="5"/>
            </a:pPr>
            <a:r>
              <a:rPr lang="en-US" sz="2400" dirty="0">
                <a:solidFill>
                  <a:srgbClr val="002060"/>
                </a:solidFill>
              </a:rPr>
              <a:t>(b) Again, the governing body has 30 days to respond.  The options are to:</a:t>
            </a:r>
          </a:p>
          <a:p>
            <a:r>
              <a:rPr lang="en-US" sz="2400" dirty="0">
                <a:solidFill>
                  <a:srgbClr val="002060"/>
                </a:solidFill>
              </a:rPr>
              <a:t>	</a:t>
            </a:r>
          </a:p>
          <a:p>
            <a:r>
              <a:rPr lang="en-US" sz="2400" dirty="0">
                <a:solidFill>
                  <a:srgbClr val="002060"/>
                </a:solidFill>
              </a:rPr>
              <a:t>	•  Approve the fee or fail to act</a:t>
            </a:r>
          </a:p>
          <a:p>
            <a:r>
              <a:rPr lang="en-US" sz="2400" dirty="0">
                <a:solidFill>
                  <a:srgbClr val="002060"/>
                </a:solidFill>
              </a:rPr>
              <a:t>	•  Approve a fee in an amount less than proposed</a:t>
            </a:r>
          </a:p>
          <a:p>
            <a:endParaRPr lang="en-US" sz="2400" dirty="0">
              <a:solidFill>
                <a:srgbClr val="002060"/>
              </a:solidFill>
            </a:endParaRPr>
          </a:p>
          <a:p>
            <a:r>
              <a:rPr lang="en-US" sz="2400" dirty="0">
                <a:solidFill>
                  <a:srgbClr val="002060"/>
                </a:solidFill>
              </a:rPr>
              <a:t>	(After either of these, the fee may be implemented.)</a:t>
            </a:r>
          </a:p>
          <a:p>
            <a:endParaRPr lang="en-US" sz="2400" dirty="0">
              <a:solidFill>
                <a:srgbClr val="002060"/>
              </a:solidFill>
            </a:endParaRPr>
          </a:p>
          <a:p>
            <a:r>
              <a:rPr lang="en-US" sz="2400" dirty="0">
                <a:solidFill>
                  <a:srgbClr val="002060"/>
                </a:solidFill>
              </a:rPr>
              <a:t>	•  Disapprove the entire </a:t>
            </a:r>
            <a:r>
              <a:rPr lang="en-US" sz="2400" dirty="0" smtClean="0">
                <a:solidFill>
                  <a:srgbClr val="002060"/>
                </a:solidFill>
              </a:rPr>
              <a:t>fee</a:t>
            </a:r>
          </a:p>
          <a:p>
            <a:endParaRPr lang="en-US" sz="2400" dirty="0">
              <a:solidFill>
                <a:srgbClr val="002060"/>
              </a:solidFill>
            </a:endParaRPr>
          </a:p>
          <a:p>
            <a:pPr lvl="2"/>
            <a:r>
              <a:rPr lang="en-US" sz="2400" dirty="0" smtClean="0">
                <a:solidFill>
                  <a:srgbClr val="002060"/>
                </a:solidFill>
              </a:rPr>
              <a:t>(</a:t>
            </a:r>
            <a:r>
              <a:rPr lang="en-US" sz="2400" dirty="0">
                <a:solidFill>
                  <a:srgbClr val="002060"/>
                </a:solidFill>
              </a:rPr>
              <a:t>If it is a previous fee, any fee in existence shall remain unchanged, </a:t>
            </a:r>
            <a:r>
              <a:rPr lang="en-US" sz="2400" dirty="0" smtClean="0">
                <a:solidFill>
                  <a:srgbClr val="002060"/>
                </a:solidFill>
              </a:rPr>
              <a:t>and </a:t>
            </a:r>
            <a:r>
              <a:rPr lang="en-US" sz="2400" dirty="0">
                <a:solidFill>
                  <a:srgbClr val="002060"/>
                </a:solidFill>
              </a:rPr>
              <a:t>the SPGE must wait 1 year to propose an increase.  If it is a </a:t>
            </a:r>
            <a:r>
              <a:rPr lang="en-US" sz="2400" dirty="0" smtClean="0">
                <a:solidFill>
                  <a:srgbClr val="002060"/>
                </a:solidFill>
              </a:rPr>
              <a:t>new fee</a:t>
            </a:r>
            <a:r>
              <a:rPr lang="en-US" sz="2400" dirty="0">
                <a:solidFill>
                  <a:srgbClr val="002060"/>
                </a:solidFill>
              </a:rPr>
              <a:t>, the SPGE must wait one year for a new proposal.)</a:t>
            </a:r>
          </a:p>
          <a:p>
            <a:endParaRPr lang="en-US" sz="2400" dirty="0">
              <a:solidFill>
                <a:schemeClr val="bg1"/>
              </a:solidFill>
            </a:endParaRPr>
          </a:p>
        </p:txBody>
      </p:sp>
    </p:spTree>
    <p:extLst>
      <p:ext uri="{BB962C8B-B14F-4D97-AF65-F5344CB8AC3E}">
        <p14:creationId xmlns:p14="http://schemas.microsoft.com/office/powerpoint/2010/main" val="42051700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94DE78D-C4CB-4D4A-93CF-8D7D690147FD}" vid="{6A94607E-BBF0-4DD8-8CA8-CD350B3F9FAA}"/>
    </a:ext>
  </a:extLst>
</a:theme>
</file>

<file path=docProps/app.xml><?xml version="1.0" encoding="utf-8"?>
<Properties xmlns="http://schemas.openxmlformats.org/officeDocument/2006/extended-properties" xmlns:vt="http://schemas.openxmlformats.org/officeDocument/2006/docPropsVTypes">
  <Template>GLIC 2021 PP- Template</Template>
  <TotalTime>1817</TotalTime>
  <Words>1389</Words>
  <Application>Microsoft Office PowerPoint</Application>
  <PresentationFormat>Widescreen</PresentationFormat>
  <Paragraphs>136</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Cambria Math</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Commonwealth of Kentucky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Vernon, Tammy (DLG)</dc:creator>
  <cp:lastModifiedBy>Vernon, Tammy (DLG)</cp:lastModifiedBy>
  <cp:revision>31</cp:revision>
  <dcterms:created xsi:type="dcterms:W3CDTF">2021-08-11T19:00:47Z</dcterms:created>
  <dcterms:modified xsi:type="dcterms:W3CDTF">2021-08-23T19:38:41Z</dcterms:modified>
</cp:coreProperties>
</file>