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95" r:id="rId3"/>
    <p:sldId id="296" r:id="rId4"/>
    <p:sldId id="297" r:id="rId5"/>
    <p:sldId id="298" r:id="rId6"/>
    <p:sldId id="299" r:id="rId7"/>
    <p:sldId id="300" r:id="rId8"/>
    <p:sldId id="301" r:id="rId9"/>
    <p:sldId id="302" r:id="rId10"/>
    <p:sldId id="303" r:id="rId11"/>
    <p:sldId id="304" r:id="rId12"/>
    <p:sldId id="305" r:id="rId13"/>
    <p:sldId id="306" r:id="rId14"/>
    <p:sldId id="307" r:id="rId15"/>
    <p:sldId id="308" r:id="rId16"/>
    <p:sldId id="309" r:id="rId17"/>
    <p:sldId id="310" r:id="rId18"/>
    <p:sldId id="311" r:id="rId19"/>
    <p:sldId id="312" r:id="rId20"/>
    <p:sldId id="313" r:id="rId21"/>
    <p:sldId id="314" r:id="rId22"/>
    <p:sldId id="315" r:id="rId23"/>
    <p:sldId id="316" r:id="rId24"/>
    <p:sldId id="317" r:id="rId25"/>
    <p:sldId id="319" r:id="rId26"/>
    <p:sldId id="321" r:id="rId27"/>
    <p:sldId id="326" r:id="rId28"/>
    <p:sldId id="327" r:id="rId29"/>
    <p:sldId id="328" r:id="rId30"/>
    <p:sldId id="329" r:id="rId31"/>
    <p:sldId id="330" r:id="rId32"/>
    <p:sldId id="325" r:id="rId33"/>
    <p:sldId id="322" r:id="rId34"/>
    <p:sldId id="323" r:id="rId35"/>
    <p:sldId id="324" r:id="rId36"/>
    <p:sldId id="320" r:id="rId37"/>
  </p:sldIdLst>
  <p:sldSz cx="12192000" cy="6858000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goner, Jessica D (DLG)" initials="WJD(" lastIdx="1" clrIdx="0">
    <p:extLst>
      <p:ext uri="{19B8F6BF-5375-455C-9EA6-DF929625EA0E}">
        <p15:presenceInfo xmlns:p15="http://schemas.microsoft.com/office/powerpoint/2012/main" userId="S::jessica.wagoner@ky.gov::2b903b51-6b53-4851-a1e6-f902fdf1c3a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5" autoAdjust="0"/>
    <p:restoredTop sz="94660" autoAdjust="0"/>
  </p:normalViewPr>
  <p:slideViewPr>
    <p:cSldViewPr snapToGrid="0">
      <p:cViewPr varScale="1">
        <p:scale>
          <a:sx n="91" d="100"/>
          <a:sy n="91" d="100"/>
        </p:scale>
        <p:origin x="294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3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7-27T13:05:31.964" idx="1">
    <p:pos x="10" y="10"/>
    <p:text/>
    <p:extLst>
      <p:ext uri="{C676402C-5697-4E1C-873F-D02D1690AC5C}">
        <p15:threadingInfo xmlns:p15="http://schemas.microsoft.com/office/powerpoint/2012/main" timeZoneBias="24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50AD9-B4D2-47CB-B503-D6D878C79E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E9B20D-F116-45D1-8A2F-B4E4DB7A42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62F9CC-5723-4C56-9C38-DA25ABDCC0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531E9-4B43-48FA-AD08-3A6988FB2B13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7DADED-FE1B-4729-BA50-98CA2D76BE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37DDA2-060E-45E5-884B-F617BF5B46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F9ED0-5BA4-4A33-B8B8-7FD80FFE3A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8950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0FC1F4-6D57-4DE6-9445-A70A1CB18F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2253522-ED88-4FE1-9C83-9D7730319F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0A9A53-89E5-471E-B50F-8EDF3F1E05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531E9-4B43-48FA-AD08-3A6988FB2B13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F5A470-FB5E-49BE-B1E3-30A1DC08FF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2938C-E8EA-4EC8-A68D-ABCEBA197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F9ED0-5BA4-4A33-B8B8-7FD80FFE3A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681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9167F41-789E-4574-B781-543CBBDEE5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F1923F-E354-4503-B92D-528EC0D0F3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FA93F1-FCAD-44FF-A2B0-AA72203F5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531E9-4B43-48FA-AD08-3A6988FB2B13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A65F3-347A-49C4-9552-8F9C36AF80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7D713C-D1FE-430C-8831-30019B50E6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F9ED0-5BA4-4A33-B8B8-7FD80FFE3A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0578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37609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8211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1791C-A1B1-4D50-A2E6-0A01D8199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28EDC8-8FEA-49EB-9D39-7FFD1FAD27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C2B80C-E585-4B46-ADED-7BB8D86EDA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531E9-4B43-48FA-AD08-3A6988FB2B13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56B8AF-CA69-4D73-A110-862DDD7E10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056B08-A298-4A0F-80BF-27D5B2B864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F9ED0-5BA4-4A33-B8B8-7FD80FFE3A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513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445FE3-1E65-4E18-9637-3425B1479D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3386B7-E5B9-4208-9958-0953CB8D9C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D215AA-BB28-4BC4-9ED2-E4E75EE516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07598-4752-4830-A99D-CDF2DF461576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A88771-051F-4A1C-ACB3-17C3F44AD7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5ADF57-B2BD-45E0-A67B-64EAEEEC2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FB59-11F4-4968-9777-47982A535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751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46D000-FA6F-421B-B059-70E97722E4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1D94A0-C382-40AD-999D-E2011DFF52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D98F54-7455-4476-84A8-7B00949CB0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AAC37D-5C61-4334-B7AC-F84FA1B49C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531E9-4B43-48FA-AD08-3A6988FB2B13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6F4364-9D8D-4BF3-B77E-C0406E92A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3C341C-1191-4DDE-9FBA-4BE4E40E83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F9ED0-5BA4-4A33-B8B8-7FD80FFE3A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303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FC19A-47AB-44AB-8E29-CDC3627C79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F0AA15-F0C2-40CB-9212-3FB2ADA14B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CC9F85-3DEA-4919-82F0-D1868AE1B0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5A72A25-83E0-4985-AF81-A6547A1851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E26552-9920-45CF-9F7B-AC6E827297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BA76C78-068F-4987-AB16-DAB52ADAFE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531E9-4B43-48FA-AD08-3A6988FB2B13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FC2FB76-68DD-4755-97DC-D6131BA01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5A5FEA4-5641-4CBB-A9A9-E02356FE4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F9ED0-5BA4-4A33-B8B8-7FD80FFE3A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816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1865E7-51C3-42C0-8302-22BC4265F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402D4A-8D0E-453D-9809-16CE2DA956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531E9-4B43-48FA-AD08-3A6988FB2B13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3458F7-68A7-4C7D-9197-4C8E55E947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1E1854-A676-4379-B740-E152AC312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F9ED0-5BA4-4A33-B8B8-7FD80FFE3A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16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0B3A0E5-0572-4DBC-88FF-3E7F418062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531E9-4B43-48FA-AD08-3A6988FB2B13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028689B-8785-496E-B553-FBBB38E1D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99A6DB-61C2-4193-9A15-3BAFFFF3E4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F9ED0-5BA4-4A33-B8B8-7FD80FFE3A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5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8B1318-15C9-4C3A-8F97-418CEF970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3AEB45-B8A8-498F-9F96-60EF223B0F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3F6F31-D443-4BD0-8EEA-AF2CF8DCCD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14A4D8-9440-489A-A344-10A872F468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531E9-4B43-48FA-AD08-3A6988FB2B13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C13F40-E056-44AE-A8DC-92533F877C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11CFE8-99AE-4DCE-9D69-89DD74FEE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F9ED0-5BA4-4A33-B8B8-7FD80FFE3A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314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656311-8D87-4E2F-BDD4-113733FE1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C07EAEF-9478-4E24-AF36-C4415725DC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D3F304-3995-49DE-8BC3-04FDC9FC6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E1E2C5-D08F-4261-B269-1CB3681C5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531E9-4B43-48FA-AD08-3A6988FB2B13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04B638-7A9A-402F-AEA7-77A71CA673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ABC9FE-FB70-4E23-98E8-3E124612F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F9ED0-5BA4-4A33-B8B8-7FD80FFE3A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968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9AFB53B-A18E-4909-954B-A416F3ECAE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EBA95B-DE92-48E5-86A0-1826B77001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3A3532-C059-4B9B-B7E4-CC7B8C4F62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A07598-4752-4830-A99D-CDF2DF461576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B8851D-79C1-49D3-9954-77FDF04D5A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C4819B-A807-43F2-B351-4B3B69DE4F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3FB59-11F4-4968-9777-47982A535206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1538527D-7386-44D0-9D77-5E2EB1D37FF8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462" y="5088836"/>
            <a:ext cx="7858538" cy="1645564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65D7C6E7-729E-43E6-A179-B1B03C53A97E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colorTemperature colorTemp="59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70" y="0"/>
            <a:ext cx="2941982" cy="28492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64569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51" r:id="rId12"/>
    <p:sldLayoutId id="2147483660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0A59220-41E6-43A4-A72E-128DBE12CCBA}"/>
              </a:ext>
            </a:extLst>
          </p:cNvPr>
          <p:cNvSpPr txBox="1"/>
          <p:nvPr/>
        </p:nvSpPr>
        <p:spPr>
          <a:xfrm>
            <a:off x="1352144" y="700392"/>
            <a:ext cx="1215308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ln>
                  <a:solidFill>
                    <a:srgbClr val="002060"/>
                  </a:solidFill>
                </a:ln>
                <a:solidFill>
                  <a:schemeClr val="bg1">
                    <a:lumMod val="75000"/>
                  </a:schemeClr>
                </a:solidFill>
                <a:latin typeface="Century Schoolbook" panose="02040604050505020304" pitchFamily="18" charset="0"/>
              </a:rPr>
              <a:t>OFFICE </a:t>
            </a:r>
          </a:p>
          <a:p>
            <a:pPr algn="ctr"/>
            <a:r>
              <a:rPr lang="en-US" sz="8000" dirty="0">
                <a:ln>
                  <a:solidFill>
                    <a:srgbClr val="002060"/>
                  </a:solidFill>
                </a:ln>
                <a:solidFill>
                  <a:schemeClr val="bg1">
                    <a:lumMod val="75000"/>
                  </a:schemeClr>
                </a:solidFill>
                <a:latin typeface="Century Schoolbook" panose="02040604050505020304" pitchFamily="18" charset="0"/>
              </a:rPr>
              <a:t>OF </a:t>
            </a:r>
          </a:p>
          <a:p>
            <a:pPr algn="ctr"/>
            <a:r>
              <a:rPr lang="en-US" sz="8000" dirty="0">
                <a:ln>
                  <a:solidFill>
                    <a:srgbClr val="002060"/>
                  </a:solidFill>
                </a:ln>
                <a:solidFill>
                  <a:schemeClr val="bg1">
                    <a:lumMod val="75000"/>
                  </a:schemeClr>
                </a:solidFill>
                <a:latin typeface="Century Schoolbook" panose="02040604050505020304" pitchFamily="18" charset="0"/>
              </a:rPr>
              <a:t>STATE GRANTS</a:t>
            </a:r>
          </a:p>
        </p:txBody>
      </p:sp>
    </p:spTree>
    <p:extLst>
      <p:ext uri="{BB962C8B-B14F-4D97-AF65-F5344CB8AC3E}">
        <p14:creationId xmlns:p14="http://schemas.microsoft.com/office/powerpoint/2010/main" val="1310651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3045E637-2759-40AC-A569-BA7D8845C02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5FBA25B-9D79-4A25-9FE0-21F1EF5915EC}"/>
              </a:ext>
            </a:extLst>
          </p:cNvPr>
          <p:cNvSpPr txBox="1"/>
          <p:nvPr/>
        </p:nvSpPr>
        <p:spPr>
          <a:xfrm>
            <a:off x="0" y="-92333"/>
            <a:ext cx="12192000" cy="153888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32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pPr algn="ctr"/>
            <a:r>
              <a:rPr lang="en-US" sz="4400" b="1" u="sng" dirty="0" smtClean="0">
                <a:solidFill>
                  <a:schemeClr val="bg1">
                    <a:lumMod val="75000"/>
                  </a:schemeClr>
                </a:solidFill>
                <a:latin typeface="Century Schoolbook" panose="02040604050505020304" pitchFamily="18" charset="0"/>
              </a:rPr>
              <a:t>Coal Severance Tax Revenue Programs</a:t>
            </a:r>
            <a:endParaRPr lang="en-US" sz="44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114" y="2365158"/>
            <a:ext cx="4352925" cy="30765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42A0C81-8513-492D-A81C-A7C08E1E3DDA}"/>
              </a:ext>
            </a:extLst>
          </p:cNvPr>
          <p:cNvSpPr txBox="1"/>
          <p:nvPr/>
        </p:nvSpPr>
        <p:spPr>
          <a:xfrm>
            <a:off x="5261601" y="2259621"/>
            <a:ext cx="6323674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en-US" sz="2000" dirty="0" smtClean="0">
                <a:latin typeface="Century Schoolbook" panose="02040604050505020304" pitchFamily="18" charset="0"/>
              </a:rPr>
              <a:t>From the Gross Coal Severance Tax Revenue collected, the only “off-the-top” allocations are debt service and program administration costs to DLG.</a:t>
            </a:r>
          </a:p>
          <a:p>
            <a:pPr>
              <a:lnSpc>
                <a:spcPts val="3600"/>
              </a:lnSpc>
            </a:pPr>
            <a:endParaRPr lang="en-US" sz="2000" dirty="0">
              <a:latin typeface="Century Schoolbook" panose="020406040505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sz="2000" dirty="0" smtClean="0">
                <a:latin typeface="Century Schoolbook" panose="02040604050505020304" pitchFamily="18" charset="0"/>
              </a:rPr>
              <a:t>100% of the remaining funds is distributed to the local governments through the LGEDF program, and to the LGEAF programs.</a:t>
            </a:r>
            <a:endParaRPr lang="en-US" sz="2000" dirty="0"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27997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3045E637-2759-40AC-A569-BA7D8845C02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5FBA25B-9D79-4A25-9FE0-21F1EF5915EC}"/>
              </a:ext>
            </a:extLst>
          </p:cNvPr>
          <p:cNvSpPr txBox="1"/>
          <p:nvPr/>
        </p:nvSpPr>
        <p:spPr>
          <a:xfrm>
            <a:off x="0" y="-92333"/>
            <a:ext cx="12192000" cy="153888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32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pPr algn="ctr"/>
            <a:r>
              <a:rPr lang="en-US" sz="4400" b="1" u="sng" dirty="0" smtClean="0">
                <a:solidFill>
                  <a:schemeClr val="bg1">
                    <a:lumMod val="75000"/>
                  </a:schemeClr>
                </a:solidFill>
                <a:latin typeface="Century Schoolbook" panose="02040604050505020304" pitchFamily="18" charset="0"/>
              </a:rPr>
              <a:t>Coal Severance Tax Revenue Programs</a:t>
            </a:r>
            <a:endParaRPr lang="en-US" sz="44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2560" y="1874520"/>
            <a:ext cx="9366207" cy="402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0337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3045E637-2759-40AC-A569-BA7D8845C02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5FBA25B-9D79-4A25-9FE0-21F1EF5915EC}"/>
              </a:ext>
            </a:extLst>
          </p:cNvPr>
          <p:cNvSpPr txBox="1"/>
          <p:nvPr/>
        </p:nvSpPr>
        <p:spPr>
          <a:xfrm>
            <a:off x="0" y="-92333"/>
            <a:ext cx="12192000" cy="153888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32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pPr algn="ctr"/>
            <a:r>
              <a:rPr lang="en-US" sz="4400" b="1" u="sng" dirty="0" smtClean="0">
                <a:solidFill>
                  <a:schemeClr val="bg1">
                    <a:lumMod val="75000"/>
                  </a:schemeClr>
                </a:solidFill>
                <a:latin typeface="Century Schoolbook" panose="02040604050505020304" pitchFamily="18" charset="0"/>
              </a:rPr>
              <a:t>LGEAF Coal Severance Distribution</a:t>
            </a:r>
            <a:endParaRPr lang="en-US" sz="44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160" y="2631052"/>
            <a:ext cx="4280902" cy="262575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42A0C81-8513-492D-A81C-A7C08E1E3DDA}"/>
              </a:ext>
            </a:extLst>
          </p:cNvPr>
          <p:cNvSpPr txBox="1"/>
          <p:nvPr/>
        </p:nvSpPr>
        <p:spPr>
          <a:xfrm>
            <a:off x="5261601" y="1888689"/>
            <a:ext cx="6323674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en-US" sz="2000" dirty="0" smtClean="0">
                <a:latin typeface="Century Schoolbook" panose="02040604050505020304" pitchFamily="18" charset="0"/>
              </a:rPr>
              <a:t>The FY 2022 executive branch budget, HB 192, provides 30% of the coal severance tax revenue available for distribution to the LGEAF.</a:t>
            </a:r>
          </a:p>
          <a:p>
            <a:pPr>
              <a:lnSpc>
                <a:spcPts val="3600"/>
              </a:lnSpc>
            </a:pPr>
            <a:endParaRPr lang="en-US" sz="2000" dirty="0">
              <a:latin typeface="Century Schoolbook" panose="020406040505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sz="2000" dirty="0" smtClean="0">
                <a:latin typeface="Century Schoolbook" panose="02040604050505020304" pitchFamily="18" charset="0"/>
              </a:rPr>
              <a:t>In HB 192, LGEAF Coal funds are for “</a:t>
            </a:r>
            <a:r>
              <a:rPr lang="en-US" sz="2000" i="1" dirty="0" smtClean="0">
                <a:latin typeface="Century Schoolbook" panose="02040604050505020304" pitchFamily="18" charset="0"/>
              </a:rPr>
              <a:t>producer</a:t>
            </a:r>
            <a:r>
              <a:rPr lang="en-US" sz="2000" dirty="0" smtClean="0">
                <a:latin typeface="Century Schoolbook" panose="02040604050505020304" pitchFamily="18" charset="0"/>
              </a:rPr>
              <a:t>” counties only.  There is no allocation of funds for “</a:t>
            </a:r>
            <a:r>
              <a:rPr lang="en-US" sz="2000" i="1" dirty="0" smtClean="0">
                <a:latin typeface="Century Schoolbook" panose="02040604050505020304" pitchFamily="18" charset="0"/>
              </a:rPr>
              <a:t>impact</a:t>
            </a:r>
            <a:r>
              <a:rPr lang="en-US" sz="2000" dirty="0" smtClean="0">
                <a:latin typeface="Century Schoolbook" panose="02040604050505020304" pitchFamily="18" charset="0"/>
              </a:rPr>
              <a:t>” counties, which are counties that have roads impacted by the transportation of coal, as reported to the Kentucky Transportation Cabinet.</a:t>
            </a:r>
            <a:endParaRPr lang="en-US" sz="2000" dirty="0"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93902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3045E637-2759-40AC-A569-BA7D8845C02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5FBA25B-9D79-4A25-9FE0-21F1EF5915EC}"/>
              </a:ext>
            </a:extLst>
          </p:cNvPr>
          <p:cNvSpPr txBox="1"/>
          <p:nvPr/>
        </p:nvSpPr>
        <p:spPr>
          <a:xfrm>
            <a:off x="0" y="-92333"/>
            <a:ext cx="12192000" cy="153888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32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pPr algn="ctr"/>
            <a:r>
              <a:rPr lang="en-US" sz="4400" b="1" u="sng" dirty="0" smtClean="0">
                <a:solidFill>
                  <a:schemeClr val="bg1">
                    <a:lumMod val="75000"/>
                  </a:schemeClr>
                </a:solidFill>
                <a:latin typeface="Century Schoolbook" panose="02040604050505020304" pitchFamily="18" charset="0"/>
              </a:rPr>
              <a:t>LGEAF Eligible Activities</a:t>
            </a:r>
            <a:endParaRPr lang="en-US" sz="44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6951B2-34CE-48D5-A77D-D65150C359C5}"/>
              </a:ext>
            </a:extLst>
          </p:cNvPr>
          <p:cNvSpPr txBox="1"/>
          <p:nvPr/>
        </p:nvSpPr>
        <p:spPr>
          <a:xfrm>
            <a:off x="603849" y="1795323"/>
            <a:ext cx="10990053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  <a:spcAft>
                <a:spcPts val="600"/>
              </a:spcAft>
            </a:pPr>
            <a:r>
              <a:rPr lang="en-US" sz="2400" dirty="0" smtClean="0">
                <a:latin typeface="Century Schoolbook" panose="02040604050505020304" pitchFamily="18" charset="0"/>
              </a:rPr>
              <a:t>As with LGEAF Mineral, LGEAF Coal e</a:t>
            </a:r>
            <a:r>
              <a:rPr lang="en-US" sz="2400" b="0" i="0" u="none" strike="noStrike" baseline="0" dirty="0" smtClean="0">
                <a:latin typeface="Century Schoolbook" panose="02040604050505020304" pitchFamily="18" charset="0"/>
              </a:rPr>
              <a:t>ligible </a:t>
            </a:r>
            <a:r>
              <a:rPr lang="en-US" sz="2400" b="0" i="0" u="none" strike="noStrike" baseline="0" dirty="0">
                <a:latin typeface="Century Schoolbook" panose="02040604050505020304" pitchFamily="18" charset="0"/>
              </a:rPr>
              <a:t>activities include: </a:t>
            </a:r>
          </a:p>
          <a:p>
            <a:pPr>
              <a:lnSpc>
                <a:spcPts val="3600"/>
              </a:lnSpc>
              <a:spcAft>
                <a:spcPts val="600"/>
              </a:spcAft>
            </a:pPr>
            <a:r>
              <a:rPr lang="en-US" sz="2400" b="0" i="0" u="none" strike="noStrike" baseline="0" dirty="0" smtClean="0">
                <a:latin typeface="Century Schoolbook" panose="02040604050505020304" pitchFamily="18" charset="0"/>
              </a:rPr>
              <a:t>     a</a:t>
            </a:r>
            <a:r>
              <a:rPr lang="en-US" sz="2400" b="0" i="0" u="none" strike="noStrike" baseline="0" dirty="0">
                <a:latin typeface="Century Schoolbook" panose="02040604050505020304" pitchFamily="18" charset="0"/>
              </a:rPr>
              <a:t>. Public </a:t>
            </a:r>
            <a:r>
              <a:rPr lang="en-US" sz="2400" b="0" i="0" u="none" strike="noStrike" baseline="0" dirty="0" smtClean="0">
                <a:latin typeface="Century Schoolbook" panose="02040604050505020304" pitchFamily="18" charset="0"/>
              </a:rPr>
              <a:t>Safety					g</a:t>
            </a:r>
            <a:r>
              <a:rPr lang="en-US" sz="2400" b="0" i="0" u="none" strike="noStrike" baseline="0" dirty="0">
                <a:latin typeface="Century Schoolbook" panose="02040604050505020304" pitchFamily="18" charset="0"/>
              </a:rPr>
              <a:t>. Social Services </a:t>
            </a:r>
          </a:p>
          <a:p>
            <a:pPr>
              <a:lnSpc>
                <a:spcPts val="3600"/>
              </a:lnSpc>
              <a:spcAft>
                <a:spcPts val="600"/>
              </a:spcAft>
            </a:pPr>
            <a:r>
              <a:rPr lang="en-US" sz="2400" b="0" i="0" u="none" strike="noStrike" baseline="0" dirty="0" smtClean="0">
                <a:latin typeface="Century Schoolbook" panose="02040604050505020304" pitchFamily="18" charset="0"/>
              </a:rPr>
              <a:t>     b</a:t>
            </a:r>
            <a:r>
              <a:rPr lang="en-US" sz="2400" b="0" i="0" u="none" strike="noStrike" baseline="0" dirty="0">
                <a:latin typeface="Century Schoolbook" panose="02040604050505020304" pitchFamily="18" charset="0"/>
              </a:rPr>
              <a:t>. Environmental </a:t>
            </a:r>
            <a:r>
              <a:rPr lang="en-US" sz="2400" b="0" i="0" u="none" strike="noStrike" baseline="0" dirty="0" smtClean="0">
                <a:latin typeface="Century Schoolbook" panose="02040604050505020304" pitchFamily="18" charset="0"/>
              </a:rPr>
              <a:t>Protection			h</a:t>
            </a:r>
            <a:r>
              <a:rPr lang="en-US" sz="2400" b="0" i="0" u="none" strike="noStrike" baseline="0" dirty="0">
                <a:latin typeface="Century Schoolbook" panose="02040604050505020304" pitchFamily="18" charset="0"/>
              </a:rPr>
              <a:t>. Industrial or Economic </a:t>
            </a:r>
          </a:p>
          <a:p>
            <a:pPr>
              <a:lnSpc>
                <a:spcPts val="3600"/>
              </a:lnSpc>
              <a:spcAft>
                <a:spcPts val="600"/>
              </a:spcAft>
            </a:pPr>
            <a:r>
              <a:rPr lang="en-US" sz="2400" b="0" i="0" u="none" strike="noStrike" baseline="0" dirty="0" smtClean="0">
                <a:latin typeface="Century Schoolbook" panose="02040604050505020304" pitchFamily="18" charset="0"/>
              </a:rPr>
              <a:t>     c</a:t>
            </a:r>
            <a:r>
              <a:rPr lang="en-US" sz="2400" b="0" i="0" u="none" strike="noStrike" baseline="0" dirty="0">
                <a:latin typeface="Century Schoolbook" panose="02040604050505020304" pitchFamily="18" charset="0"/>
              </a:rPr>
              <a:t>. Public Transportation </a:t>
            </a:r>
            <a:r>
              <a:rPr lang="en-US" sz="2400" dirty="0" smtClean="0">
                <a:latin typeface="Century Schoolbook" panose="02040604050505020304" pitchFamily="18" charset="0"/>
              </a:rPr>
              <a:t>Development	</a:t>
            </a:r>
            <a:r>
              <a:rPr lang="en-US" sz="2400" dirty="0" err="1" smtClean="0">
                <a:latin typeface="Century Schoolbook" panose="02040604050505020304" pitchFamily="18" charset="0"/>
              </a:rPr>
              <a:t>i</a:t>
            </a:r>
            <a:r>
              <a:rPr lang="en-US" sz="2400" dirty="0">
                <a:latin typeface="Century Schoolbook" panose="02040604050505020304" pitchFamily="18" charset="0"/>
              </a:rPr>
              <a:t>. Vocational Education </a:t>
            </a:r>
            <a:endParaRPr lang="en-US" sz="2400" b="0" i="0" u="none" strike="noStrike" baseline="0" dirty="0">
              <a:latin typeface="Century Schoolbook" panose="02040604050505020304" pitchFamily="18" charset="0"/>
            </a:endParaRPr>
          </a:p>
          <a:p>
            <a:pPr>
              <a:lnSpc>
                <a:spcPts val="3600"/>
              </a:lnSpc>
              <a:spcAft>
                <a:spcPts val="600"/>
              </a:spcAft>
            </a:pPr>
            <a:r>
              <a:rPr lang="en-US" sz="2400" b="0" i="0" u="none" strike="noStrike" baseline="0" dirty="0" smtClean="0">
                <a:latin typeface="Century Schoolbook" panose="02040604050505020304" pitchFamily="18" charset="0"/>
              </a:rPr>
              <a:t>     d</a:t>
            </a:r>
            <a:r>
              <a:rPr lang="en-US" sz="2400" b="0" i="0" u="none" strike="noStrike" baseline="0" dirty="0">
                <a:latin typeface="Century Schoolbook" panose="02040604050505020304" pitchFamily="18" charset="0"/>
              </a:rPr>
              <a:t>. </a:t>
            </a:r>
            <a:r>
              <a:rPr lang="en-US" sz="2400" b="0" i="0" u="none" strike="noStrike" baseline="0" dirty="0" smtClean="0">
                <a:latin typeface="Century Schoolbook" panose="02040604050505020304" pitchFamily="18" charset="0"/>
              </a:rPr>
              <a:t>Health						</a:t>
            </a:r>
            <a:r>
              <a:rPr lang="en-US" sz="2400" dirty="0" smtClean="0">
                <a:latin typeface="Century Schoolbook" panose="02040604050505020304" pitchFamily="18" charset="0"/>
              </a:rPr>
              <a:t>j</a:t>
            </a:r>
            <a:r>
              <a:rPr lang="en-US" sz="2400" dirty="0">
                <a:latin typeface="Century Schoolbook" panose="02040604050505020304" pitchFamily="18" charset="0"/>
              </a:rPr>
              <a:t>. Workforce Training </a:t>
            </a:r>
            <a:endParaRPr lang="en-US" sz="2400" b="0" i="0" u="none" strike="noStrike" baseline="0" dirty="0">
              <a:latin typeface="Century Schoolbook" panose="02040604050505020304" pitchFamily="18" charset="0"/>
            </a:endParaRPr>
          </a:p>
          <a:p>
            <a:pPr>
              <a:lnSpc>
                <a:spcPts val="3600"/>
              </a:lnSpc>
              <a:spcAft>
                <a:spcPts val="600"/>
              </a:spcAft>
            </a:pPr>
            <a:r>
              <a:rPr lang="en-US" sz="2400" b="0" i="0" u="none" strike="noStrike" baseline="0" dirty="0" smtClean="0">
                <a:latin typeface="Century Schoolbook" panose="02040604050505020304" pitchFamily="18" charset="0"/>
              </a:rPr>
              <a:t>     e</a:t>
            </a:r>
            <a:r>
              <a:rPr lang="en-US" sz="2400" b="0" i="0" u="none" strike="noStrike" baseline="0" dirty="0">
                <a:latin typeface="Century Schoolbook" panose="02040604050505020304" pitchFamily="18" charset="0"/>
              </a:rPr>
              <a:t>. </a:t>
            </a:r>
            <a:r>
              <a:rPr lang="en-US" sz="2400" b="0" i="0" u="none" strike="noStrike" baseline="0" dirty="0" smtClean="0">
                <a:latin typeface="Century Schoolbook" panose="02040604050505020304" pitchFamily="18" charset="0"/>
              </a:rPr>
              <a:t>Recreation					</a:t>
            </a:r>
            <a:r>
              <a:rPr lang="en-US" sz="2400" dirty="0" smtClean="0">
                <a:latin typeface="Century Schoolbook" panose="02040604050505020304" pitchFamily="18" charset="0"/>
              </a:rPr>
              <a:t>k</a:t>
            </a:r>
            <a:r>
              <a:rPr lang="en-US" sz="2400" dirty="0">
                <a:latin typeface="Century Schoolbook" panose="02040604050505020304" pitchFamily="18" charset="0"/>
              </a:rPr>
              <a:t>. Secondary Wood Industry </a:t>
            </a:r>
            <a:endParaRPr lang="en-US" sz="2400" b="0" i="0" u="none" strike="noStrike" baseline="0" dirty="0">
              <a:latin typeface="Century Schoolbook" panose="02040604050505020304" pitchFamily="18" charset="0"/>
            </a:endParaRPr>
          </a:p>
          <a:p>
            <a:pPr>
              <a:lnSpc>
                <a:spcPts val="3600"/>
              </a:lnSpc>
              <a:spcAft>
                <a:spcPts val="1200"/>
              </a:spcAft>
            </a:pPr>
            <a:r>
              <a:rPr lang="en-US" sz="2400" b="0" i="0" u="none" strike="noStrike" baseline="0" dirty="0" smtClean="0">
                <a:latin typeface="Century Schoolbook" panose="02040604050505020304" pitchFamily="18" charset="0"/>
              </a:rPr>
              <a:t>     f</a:t>
            </a:r>
            <a:r>
              <a:rPr lang="en-US" sz="2400" b="0" i="0" u="none" strike="noStrike" baseline="0" dirty="0">
                <a:latin typeface="Century Schoolbook" panose="02040604050505020304" pitchFamily="18" charset="0"/>
              </a:rPr>
              <a:t>. Educational </a:t>
            </a:r>
            <a:r>
              <a:rPr lang="en-US" sz="2400" b="0" i="0" u="none" strike="noStrike" baseline="0" dirty="0" smtClean="0">
                <a:latin typeface="Century Schoolbook" panose="02040604050505020304" pitchFamily="18" charset="0"/>
              </a:rPr>
              <a:t>Facilities</a:t>
            </a:r>
          </a:p>
          <a:p>
            <a:pPr algn="ctr">
              <a:lnSpc>
                <a:spcPts val="3600"/>
              </a:lnSpc>
              <a:spcAft>
                <a:spcPts val="1200"/>
              </a:spcAft>
            </a:pPr>
            <a:r>
              <a:rPr lang="en-US" sz="2400" i="1" dirty="0" smtClean="0">
                <a:latin typeface="Century Schoolbook" panose="02040604050505020304" pitchFamily="18" charset="0"/>
              </a:rPr>
              <a:t>Per HB 192, no funds are required to be used on coal haul roads.</a:t>
            </a:r>
            <a:r>
              <a:rPr lang="en-US" sz="2400" b="0" i="0" u="none" strike="noStrike" baseline="0" dirty="0" smtClean="0">
                <a:latin typeface="Century Schoolbook" panose="02040604050505020304" pitchFamily="18" charset="0"/>
              </a:rPr>
              <a:t>	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87714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3045E637-2759-40AC-A569-BA7D8845C02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5FBA25B-9D79-4A25-9FE0-21F1EF5915EC}"/>
              </a:ext>
            </a:extLst>
          </p:cNvPr>
          <p:cNvSpPr txBox="1"/>
          <p:nvPr/>
        </p:nvSpPr>
        <p:spPr>
          <a:xfrm>
            <a:off x="0" y="-92333"/>
            <a:ext cx="12192000" cy="153888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32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pPr algn="ctr"/>
            <a:r>
              <a:rPr lang="en-US" sz="4400" b="1" u="sng" dirty="0" smtClean="0">
                <a:solidFill>
                  <a:schemeClr val="bg1">
                    <a:lumMod val="75000"/>
                  </a:schemeClr>
                </a:solidFill>
                <a:latin typeface="Century Schoolbook" panose="02040604050505020304" pitchFamily="18" charset="0"/>
              </a:rPr>
              <a:t>LGEAF Coal Distribution</a:t>
            </a:r>
            <a:endParaRPr lang="en-US" sz="44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6951B2-34CE-48D5-A77D-D65150C359C5}"/>
              </a:ext>
            </a:extLst>
          </p:cNvPr>
          <p:cNvSpPr txBox="1"/>
          <p:nvPr/>
        </p:nvSpPr>
        <p:spPr>
          <a:xfrm>
            <a:off x="603849" y="2174879"/>
            <a:ext cx="10990053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  <a:spcAft>
                <a:spcPts val="1800"/>
              </a:spcAft>
            </a:pPr>
            <a:r>
              <a:rPr lang="en-US" sz="3200" dirty="0" smtClean="0">
                <a:latin typeface="Century Schoolbook" panose="02040604050505020304" pitchFamily="18" charset="0"/>
              </a:rPr>
              <a:t>LGEAF Coal Distribution i</a:t>
            </a:r>
            <a:r>
              <a:rPr lang="en-US" sz="3200" b="0" i="0" u="none" strike="noStrike" baseline="0" dirty="0" smtClean="0">
                <a:latin typeface="Century Schoolbook" panose="02040604050505020304" pitchFamily="18" charset="0"/>
              </a:rPr>
              <a:t>n FY 2021</a:t>
            </a:r>
            <a:endParaRPr lang="en-US" sz="2800" b="0" i="0" u="none" strike="noStrike" baseline="0" dirty="0">
              <a:latin typeface="Century Schoolbook" panose="02040604050505020304" pitchFamily="18" charset="0"/>
            </a:endParaRPr>
          </a:p>
          <a:p>
            <a:pPr lvl="1">
              <a:lnSpc>
                <a:spcPts val="3600"/>
              </a:lnSpc>
              <a:spcAft>
                <a:spcPts val="1800"/>
              </a:spcAft>
            </a:pPr>
            <a:r>
              <a:rPr lang="en-US" sz="2400" dirty="0" smtClean="0">
                <a:latin typeface="Century Schoolbook" panose="02040604050505020304" pitchFamily="18" charset="0"/>
              </a:rPr>
              <a:t>$7,141,719.46 was distributed to eligible cities and counties</a:t>
            </a:r>
          </a:p>
          <a:p>
            <a:pPr lvl="1">
              <a:lnSpc>
                <a:spcPts val="3600"/>
              </a:lnSpc>
              <a:spcAft>
                <a:spcPts val="1800"/>
              </a:spcAft>
            </a:pPr>
            <a:endParaRPr lang="en-US" sz="2400" dirty="0">
              <a:latin typeface="Century Schoolbook" panose="02040604050505020304" pitchFamily="18" charset="0"/>
            </a:endParaRPr>
          </a:p>
          <a:p>
            <a:pPr>
              <a:lnSpc>
                <a:spcPts val="3600"/>
              </a:lnSpc>
              <a:spcAft>
                <a:spcPts val="1800"/>
              </a:spcAft>
            </a:pPr>
            <a:r>
              <a:rPr lang="en-US" sz="3200" dirty="0" smtClean="0">
                <a:latin typeface="Century Schoolbook" panose="02040604050505020304" pitchFamily="18" charset="0"/>
              </a:rPr>
              <a:t>LGEAF Coal Projection for </a:t>
            </a:r>
            <a:r>
              <a:rPr lang="en-US" sz="3200" dirty="0">
                <a:latin typeface="Century Schoolbook" panose="02040604050505020304" pitchFamily="18" charset="0"/>
              </a:rPr>
              <a:t>FY </a:t>
            </a:r>
            <a:r>
              <a:rPr lang="en-US" sz="3200" dirty="0" smtClean="0">
                <a:latin typeface="Century Schoolbook" panose="02040604050505020304" pitchFamily="18" charset="0"/>
              </a:rPr>
              <a:t>2022</a:t>
            </a:r>
            <a:endParaRPr lang="en-US" sz="2800" dirty="0">
              <a:latin typeface="Century Schoolbook" panose="02040604050505020304" pitchFamily="18" charset="0"/>
            </a:endParaRPr>
          </a:p>
          <a:p>
            <a:pPr lvl="1">
              <a:lnSpc>
                <a:spcPts val="3600"/>
              </a:lnSpc>
              <a:spcAft>
                <a:spcPts val="1800"/>
              </a:spcAft>
            </a:pPr>
            <a:r>
              <a:rPr lang="en-US" sz="2400" dirty="0" smtClean="0">
                <a:latin typeface="Century Schoolbook" panose="02040604050505020304" pitchFamily="18" charset="0"/>
              </a:rPr>
              <a:t>$7,933,700 is projected to be distributed </a:t>
            </a:r>
            <a:r>
              <a:rPr lang="en-US" sz="2400" dirty="0">
                <a:latin typeface="Century Schoolbook" panose="02040604050505020304" pitchFamily="18" charset="0"/>
              </a:rPr>
              <a:t>to eligible cities and </a:t>
            </a:r>
            <a:r>
              <a:rPr lang="en-US" sz="2400" dirty="0" smtClean="0">
                <a:latin typeface="Century Schoolbook" panose="02040604050505020304" pitchFamily="18" charset="0"/>
              </a:rPr>
              <a:t>counties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26104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3045E637-2759-40AC-A569-BA7D8845C02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5FBA25B-9D79-4A25-9FE0-21F1EF5915EC}"/>
              </a:ext>
            </a:extLst>
          </p:cNvPr>
          <p:cNvSpPr txBox="1"/>
          <p:nvPr/>
        </p:nvSpPr>
        <p:spPr>
          <a:xfrm>
            <a:off x="0" y="-92333"/>
            <a:ext cx="12192000" cy="153888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32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pPr algn="ctr"/>
            <a:r>
              <a:rPr lang="en-US" sz="4400" b="1" u="sng" dirty="0" smtClean="0">
                <a:solidFill>
                  <a:schemeClr val="bg1">
                    <a:lumMod val="75000"/>
                  </a:schemeClr>
                </a:solidFill>
                <a:latin typeface="Century Schoolbook" panose="02040604050505020304" pitchFamily="18" charset="0"/>
              </a:rPr>
              <a:t>LGEDF Coal Severance Distribution</a:t>
            </a:r>
            <a:endParaRPr lang="en-US" sz="44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42A0C81-8513-492D-A81C-A7C08E1E3DDA}"/>
              </a:ext>
            </a:extLst>
          </p:cNvPr>
          <p:cNvSpPr txBox="1"/>
          <p:nvPr/>
        </p:nvSpPr>
        <p:spPr>
          <a:xfrm>
            <a:off x="5261601" y="2026709"/>
            <a:ext cx="6323674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en-US" sz="2000" dirty="0" smtClean="0">
                <a:latin typeface="Century Schoolbook" panose="02040604050505020304" pitchFamily="18" charset="0"/>
              </a:rPr>
              <a:t>The FY 2022 executive branch budget, HB 192, provides 70% of the coal severance tax revenue available for distribution to the LGEDF, or “single-county” program.</a:t>
            </a:r>
          </a:p>
          <a:p>
            <a:pPr>
              <a:lnSpc>
                <a:spcPts val="3600"/>
              </a:lnSpc>
            </a:pPr>
            <a:endParaRPr lang="en-US" sz="2000" dirty="0">
              <a:latin typeface="Century Schoolbook" panose="020406040505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sz="2000" dirty="0" smtClean="0">
                <a:latin typeface="Century Schoolbook" panose="02040604050505020304" pitchFamily="18" charset="0"/>
              </a:rPr>
              <a:t>The LGEDF eligible counties are those counties that currently have had coal production in the current or any one of the four (4) preceding years.</a:t>
            </a:r>
            <a:endParaRPr lang="en-US" sz="2000" dirty="0">
              <a:latin typeface="Century Schoolbook" panose="020406040505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628" y="2570673"/>
            <a:ext cx="4382373" cy="2668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4447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3045E637-2759-40AC-A569-BA7D8845C02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5FBA25B-9D79-4A25-9FE0-21F1EF5915EC}"/>
              </a:ext>
            </a:extLst>
          </p:cNvPr>
          <p:cNvSpPr txBox="1"/>
          <p:nvPr/>
        </p:nvSpPr>
        <p:spPr>
          <a:xfrm>
            <a:off x="0" y="-92333"/>
            <a:ext cx="12192000" cy="153888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32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pPr algn="ctr"/>
            <a:r>
              <a:rPr lang="en-US" sz="4400" b="1" u="sng" dirty="0" smtClean="0">
                <a:solidFill>
                  <a:schemeClr val="bg1">
                    <a:lumMod val="75000"/>
                  </a:schemeClr>
                </a:solidFill>
                <a:latin typeface="Century Schoolbook" panose="02040604050505020304" pitchFamily="18" charset="0"/>
              </a:rPr>
              <a:t>Total Coal Severance Distribution</a:t>
            </a:r>
            <a:endParaRPr lang="en-US" sz="44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2672" y="1446550"/>
            <a:ext cx="8832059" cy="48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4204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3045E637-2759-40AC-A569-BA7D8845C02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5FBA25B-9D79-4A25-9FE0-21F1EF5915EC}"/>
              </a:ext>
            </a:extLst>
          </p:cNvPr>
          <p:cNvSpPr txBox="1"/>
          <p:nvPr/>
        </p:nvSpPr>
        <p:spPr>
          <a:xfrm>
            <a:off x="0" y="-92333"/>
            <a:ext cx="12192000" cy="153888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32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pPr algn="ctr"/>
            <a:r>
              <a:rPr lang="en-US" sz="4400" b="1" u="sng" dirty="0" smtClean="0">
                <a:solidFill>
                  <a:schemeClr val="bg1">
                    <a:lumMod val="75000"/>
                  </a:schemeClr>
                </a:solidFill>
                <a:latin typeface="Century Schoolbook" panose="02040604050505020304" pitchFamily="18" charset="0"/>
              </a:rPr>
              <a:t>LGEDF Coal Distribution</a:t>
            </a:r>
            <a:endParaRPr lang="en-US" sz="44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6951B2-34CE-48D5-A77D-D65150C359C5}"/>
              </a:ext>
            </a:extLst>
          </p:cNvPr>
          <p:cNvSpPr txBox="1"/>
          <p:nvPr/>
        </p:nvSpPr>
        <p:spPr>
          <a:xfrm>
            <a:off x="603849" y="2028233"/>
            <a:ext cx="10990053" cy="40164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  <a:spcAft>
                <a:spcPts val="1800"/>
              </a:spcAft>
            </a:pPr>
            <a:r>
              <a:rPr lang="en-US" sz="3200" dirty="0" smtClean="0">
                <a:latin typeface="Century Schoolbook" panose="02040604050505020304" pitchFamily="18" charset="0"/>
              </a:rPr>
              <a:t>LGEDF Coal Distribution i</a:t>
            </a:r>
            <a:r>
              <a:rPr lang="en-US" sz="3200" b="0" i="0" u="none" strike="noStrike" baseline="0" dirty="0" smtClean="0">
                <a:latin typeface="Century Schoolbook" panose="02040604050505020304" pitchFamily="18" charset="0"/>
              </a:rPr>
              <a:t>n FY 2021</a:t>
            </a:r>
            <a:endParaRPr lang="en-US" sz="2800" b="0" i="0" u="none" strike="noStrike" baseline="0" dirty="0">
              <a:latin typeface="Century Schoolbook" panose="02040604050505020304" pitchFamily="18" charset="0"/>
            </a:endParaRPr>
          </a:p>
          <a:p>
            <a:pPr lvl="1">
              <a:lnSpc>
                <a:spcPts val="3600"/>
              </a:lnSpc>
              <a:spcAft>
                <a:spcPts val="1800"/>
              </a:spcAft>
            </a:pPr>
            <a:r>
              <a:rPr lang="en-US" sz="2400" dirty="0" smtClean="0">
                <a:latin typeface="Century Schoolbook" panose="02040604050505020304" pitchFamily="18" charset="0"/>
              </a:rPr>
              <a:t>$16,664,012.06 was distributed to eligible cities and counties</a:t>
            </a:r>
          </a:p>
          <a:p>
            <a:pPr lvl="1">
              <a:lnSpc>
                <a:spcPts val="3600"/>
              </a:lnSpc>
            </a:pPr>
            <a:endParaRPr lang="en-US" sz="2400" dirty="0">
              <a:latin typeface="Century Schoolbook" panose="02040604050505020304" pitchFamily="18" charset="0"/>
            </a:endParaRPr>
          </a:p>
          <a:p>
            <a:pPr>
              <a:lnSpc>
                <a:spcPts val="3600"/>
              </a:lnSpc>
              <a:spcAft>
                <a:spcPts val="1800"/>
              </a:spcAft>
            </a:pPr>
            <a:r>
              <a:rPr lang="en-US" sz="3200" dirty="0" smtClean="0">
                <a:latin typeface="Century Schoolbook" panose="02040604050505020304" pitchFamily="18" charset="0"/>
              </a:rPr>
              <a:t>LGEDF Coal Projection for </a:t>
            </a:r>
            <a:r>
              <a:rPr lang="en-US" sz="3200" dirty="0">
                <a:latin typeface="Century Schoolbook" panose="02040604050505020304" pitchFamily="18" charset="0"/>
              </a:rPr>
              <a:t>FY </a:t>
            </a:r>
            <a:r>
              <a:rPr lang="en-US" sz="3200" dirty="0" smtClean="0">
                <a:latin typeface="Century Schoolbook" panose="02040604050505020304" pitchFamily="18" charset="0"/>
              </a:rPr>
              <a:t>2022*</a:t>
            </a:r>
            <a:endParaRPr lang="en-US" sz="2800" dirty="0">
              <a:latin typeface="Century Schoolbook" panose="02040604050505020304" pitchFamily="18" charset="0"/>
            </a:endParaRPr>
          </a:p>
          <a:p>
            <a:pPr lvl="1">
              <a:lnSpc>
                <a:spcPts val="3600"/>
              </a:lnSpc>
              <a:spcAft>
                <a:spcPts val="3600"/>
              </a:spcAft>
            </a:pPr>
            <a:r>
              <a:rPr lang="en-US" sz="2400" dirty="0" smtClean="0">
                <a:latin typeface="Century Schoolbook" panose="02040604050505020304" pitchFamily="18" charset="0"/>
              </a:rPr>
              <a:t>$18,511,850 is projected to be distributed </a:t>
            </a:r>
            <a:r>
              <a:rPr lang="en-US" sz="2400" dirty="0">
                <a:latin typeface="Century Schoolbook" panose="02040604050505020304" pitchFamily="18" charset="0"/>
              </a:rPr>
              <a:t>to eligible cities and </a:t>
            </a:r>
            <a:r>
              <a:rPr lang="en-US" sz="2400" dirty="0" smtClean="0">
                <a:latin typeface="Century Schoolbook" panose="02040604050505020304" pitchFamily="18" charset="0"/>
              </a:rPr>
              <a:t>counties</a:t>
            </a:r>
          </a:p>
          <a:p>
            <a:pPr>
              <a:lnSpc>
                <a:spcPts val="3600"/>
              </a:lnSpc>
              <a:spcAft>
                <a:spcPts val="1800"/>
              </a:spcAft>
            </a:pPr>
            <a:r>
              <a:rPr lang="en-US" sz="2400" dirty="0" smtClean="0">
                <a:latin typeface="Century Schoolbook" panose="02040604050505020304" pitchFamily="18" charset="0"/>
              </a:rPr>
              <a:t>*Does not include any potential tax refunds to coal producers for FY 2021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04261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3045E637-2759-40AC-A569-BA7D8845C02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5FBA25B-9D79-4A25-9FE0-21F1EF5915EC}"/>
              </a:ext>
            </a:extLst>
          </p:cNvPr>
          <p:cNvSpPr txBox="1"/>
          <p:nvPr/>
        </p:nvSpPr>
        <p:spPr>
          <a:xfrm>
            <a:off x="0" y="-92333"/>
            <a:ext cx="12192000" cy="153888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32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pPr algn="ctr"/>
            <a:r>
              <a:rPr lang="en-US" sz="4400" b="1" u="sng" dirty="0" smtClean="0">
                <a:solidFill>
                  <a:schemeClr val="bg1">
                    <a:lumMod val="75000"/>
                  </a:schemeClr>
                </a:solidFill>
                <a:latin typeface="Century Schoolbook" panose="02040604050505020304" pitchFamily="18" charset="0"/>
              </a:rPr>
              <a:t>LGEDF Eligible Activities</a:t>
            </a:r>
            <a:endParaRPr lang="en-US" sz="44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6951B2-34CE-48D5-A77D-D65150C359C5}"/>
              </a:ext>
            </a:extLst>
          </p:cNvPr>
          <p:cNvSpPr txBox="1"/>
          <p:nvPr/>
        </p:nvSpPr>
        <p:spPr>
          <a:xfrm>
            <a:off x="603849" y="1571050"/>
            <a:ext cx="10990053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  <a:spcAft>
                <a:spcPts val="1800"/>
              </a:spcAft>
            </a:pPr>
            <a:r>
              <a:rPr lang="en-US" sz="2400" dirty="0" smtClean="0">
                <a:latin typeface="Century Schoolbook" panose="02040604050505020304" pitchFamily="18" charset="0"/>
              </a:rPr>
              <a:t>HB 192 provides flexibility for LGEDF project selection.</a:t>
            </a:r>
          </a:p>
          <a:p>
            <a:pPr marL="342900" indent="-342900">
              <a:lnSpc>
                <a:spcPts val="3600"/>
              </a:lnSpc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b="0" i="0" u="none" strike="noStrike" baseline="0" dirty="0" smtClean="0">
                <a:latin typeface="Century Schoolbook" panose="02040604050505020304" pitchFamily="18" charset="0"/>
              </a:rPr>
              <a:t>Funds</a:t>
            </a:r>
            <a:r>
              <a:rPr lang="en-US" sz="2400" b="0" i="0" u="none" strike="noStrike" dirty="0" smtClean="0">
                <a:latin typeface="Century Schoolbook" panose="02040604050505020304" pitchFamily="18" charset="0"/>
              </a:rPr>
              <a:t> must be allocated to projects that have the concurrence of the respective county judge/executive, state senator(s), and state representative(s) of each county.</a:t>
            </a:r>
          </a:p>
          <a:p>
            <a:pPr marL="342900" indent="-342900">
              <a:lnSpc>
                <a:spcPts val="3600"/>
              </a:lnSpc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baseline="0" dirty="0" smtClean="0">
                <a:latin typeface="Century Schoolbook" panose="02040604050505020304" pitchFamily="18" charset="0"/>
              </a:rPr>
              <a:t>If</a:t>
            </a:r>
            <a:r>
              <a:rPr lang="en-US" sz="2400" dirty="0" smtClean="0">
                <a:latin typeface="Century Schoolbook" panose="02040604050505020304" pitchFamily="18" charset="0"/>
              </a:rPr>
              <a:t> concurrence is not achieved, the fiscal court may apply for LGEDF grants for industrial development projects, per KRS 42.4588.</a:t>
            </a:r>
            <a:r>
              <a:rPr lang="en-US" sz="2400" b="0" i="0" u="none" strike="noStrike" baseline="0" dirty="0" smtClean="0">
                <a:latin typeface="Century Schoolbook" panose="02040604050505020304" pitchFamily="18" charset="0"/>
              </a:rPr>
              <a:t>  </a:t>
            </a:r>
            <a:r>
              <a:rPr lang="en-US" sz="2400" dirty="0" smtClean="0">
                <a:latin typeface="Century Schoolbook" panose="02040604050505020304" pitchFamily="18" charset="0"/>
              </a:rPr>
              <a:t>Projects</a:t>
            </a:r>
            <a:r>
              <a:rPr lang="en-US" sz="2400" b="0" i="0" u="none" strike="noStrike" baseline="0" dirty="0" smtClean="0">
                <a:latin typeface="Century Schoolbook" panose="02040604050505020304" pitchFamily="18" charset="0"/>
              </a:rPr>
              <a:t> include the acquisition, development, and/or</a:t>
            </a:r>
            <a:r>
              <a:rPr lang="en-US" sz="2400" b="0" i="0" u="none" strike="noStrike" dirty="0" smtClean="0">
                <a:latin typeface="Century Schoolbook" panose="02040604050505020304" pitchFamily="18" charset="0"/>
              </a:rPr>
              <a:t> improvement of real estate for conveyance or lease to industrial firms to be used for manufacturing, processing, assembling, or other approved use by industrial entities.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16569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3045E637-2759-40AC-A569-BA7D8845C02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5FBA25B-9D79-4A25-9FE0-21F1EF5915EC}"/>
              </a:ext>
            </a:extLst>
          </p:cNvPr>
          <p:cNvSpPr txBox="1"/>
          <p:nvPr/>
        </p:nvSpPr>
        <p:spPr>
          <a:xfrm>
            <a:off x="0" y="-92333"/>
            <a:ext cx="12192000" cy="153888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32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pPr algn="ctr"/>
            <a:r>
              <a:rPr lang="en-US" sz="4400" b="1" u="sng" dirty="0" smtClean="0">
                <a:solidFill>
                  <a:schemeClr val="bg1">
                    <a:lumMod val="75000"/>
                  </a:schemeClr>
                </a:solidFill>
                <a:latin typeface="Century Schoolbook" panose="02040604050505020304" pitchFamily="18" charset="0"/>
              </a:rPr>
              <a:t>Flood Control Local Match Program</a:t>
            </a:r>
            <a:endParaRPr lang="en-US" sz="44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6951B2-34CE-48D5-A77D-D65150C359C5}"/>
              </a:ext>
            </a:extLst>
          </p:cNvPr>
          <p:cNvSpPr txBox="1"/>
          <p:nvPr/>
        </p:nvSpPr>
        <p:spPr>
          <a:xfrm>
            <a:off x="603849" y="1743574"/>
            <a:ext cx="10990053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b="1" dirty="0" smtClean="0">
                <a:latin typeface="Century Schoolbook" panose="02040604050505020304" pitchFamily="18" charset="0"/>
              </a:rPr>
              <a:t>The Flood Control Local Match Program (FCLM) </a:t>
            </a:r>
            <a:r>
              <a:rPr lang="en-US" sz="2400" dirty="0" smtClean="0">
                <a:latin typeface="Century Schoolbook" panose="02040604050505020304" pitchFamily="18" charset="0"/>
              </a:rPr>
              <a:t>is a system of grants used to assist local governments meet cost-share match requirements for flood-related projects, flood control planning and mitigation activities, and straight sewage pipe removal.</a:t>
            </a:r>
          </a:p>
          <a:p>
            <a:pPr>
              <a:lnSpc>
                <a:spcPts val="3600"/>
              </a:lnSpc>
            </a:pPr>
            <a:endParaRPr lang="en-US" sz="2400" dirty="0" smtClean="0">
              <a:latin typeface="Century Schoolbook" panose="020406040505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sz="2400" dirty="0" smtClean="0">
                <a:latin typeface="Century Schoolbook" panose="02040604050505020304" pitchFamily="18" charset="0"/>
              </a:rPr>
              <a:t>The 2021 Kentucky General Assembly approved $6 million.</a:t>
            </a:r>
          </a:p>
          <a:p>
            <a:pPr>
              <a:lnSpc>
                <a:spcPts val="3600"/>
              </a:lnSpc>
            </a:pPr>
            <a:endParaRPr lang="en-US" sz="2400" dirty="0" smtClean="0">
              <a:latin typeface="Century Schoolbook" panose="02040604050505020304" pitchFamily="18" charset="0"/>
            </a:endParaRPr>
          </a:p>
          <a:p>
            <a:pPr>
              <a:lnSpc>
                <a:spcPts val="3600"/>
              </a:lnSpc>
              <a:spcAft>
                <a:spcPts val="600"/>
              </a:spcAft>
            </a:pPr>
            <a:r>
              <a:rPr lang="en-US" sz="2400" b="1" dirty="0" smtClean="0">
                <a:latin typeface="Century Schoolbook" panose="02040604050505020304" pitchFamily="18" charset="0"/>
              </a:rPr>
              <a:t>Eligible applicants</a:t>
            </a:r>
            <a:r>
              <a:rPr lang="en-US" sz="2400" dirty="0" smtClean="0">
                <a:latin typeface="Century Schoolbook" panose="02040604050505020304" pitchFamily="18" charset="0"/>
              </a:rPr>
              <a:t>:  c</a:t>
            </a:r>
            <a:r>
              <a:rPr lang="en-US" sz="2400" b="0" i="0" u="none" strike="noStrike" baseline="0" dirty="0" smtClean="0">
                <a:latin typeface="Century Schoolbook" panose="02040604050505020304" pitchFamily="18" charset="0"/>
              </a:rPr>
              <a:t>ity governments, co</a:t>
            </a:r>
            <a:r>
              <a:rPr lang="en-US" sz="2400" dirty="0" smtClean="0">
                <a:latin typeface="Century Schoolbook" panose="02040604050505020304" pitchFamily="18" charset="0"/>
              </a:rPr>
              <a:t>unty governments, j</a:t>
            </a:r>
            <a:r>
              <a:rPr lang="en-US" sz="2400" b="0" i="0" u="none" strike="noStrike" dirty="0" smtClean="0">
                <a:latin typeface="Century Schoolbook" panose="02040604050505020304" pitchFamily="18" charset="0"/>
              </a:rPr>
              <a:t>oint applicants (city-county), and m</a:t>
            </a:r>
            <a:r>
              <a:rPr lang="en-US" sz="2400" dirty="0" smtClean="0">
                <a:latin typeface="Century Schoolbook" panose="02040604050505020304" pitchFamily="18" charset="0"/>
              </a:rPr>
              <a:t>ultiple counties.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9971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3045E637-2759-40AC-A569-BA7D8845C02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5FBA25B-9D79-4A25-9FE0-21F1EF5915EC}"/>
              </a:ext>
            </a:extLst>
          </p:cNvPr>
          <p:cNvSpPr txBox="1"/>
          <p:nvPr/>
        </p:nvSpPr>
        <p:spPr>
          <a:xfrm>
            <a:off x="0" y="-92333"/>
            <a:ext cx="12192000" cy="153888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32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pPr algn="ctr"/>
            <a:r>
              <a:rPr lang="en-US" sz="4400" b="1" u="sng" dirty="0" smtClean="0">
                <a:solidFill>
                  <a:schemeClr val="bg1">
                    <a:lumMod val="75000"/>
                  </a:schemeClr>
                </a:solidFill>
                <a:latin typeface="Century Schoolbook" panose="02040604050505020304" pitchFamily="18" charset="0"/>
              </a:rPr>
              <a:t>Office of State Grants</a:t>
            </a:r>
            <a:endParaRPr lang="en-US" sz="44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06318D4-F181-44D3-B31F-B44C562FA304}"/>
              </a:ext>
            </a:extLst>
          </p:cNvPr>
          <p:cNvSpPr txBox="1"/>
          <p:nvPr/>
        </p:nvSpPr>
        <p:spPr>
          <a:xfrm>
            <a:off x="163903" y="1523864"/>
            <a:ext cx="1186994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>
                <a:latin typeface="Century Schoolbook" panose="02040604050505020304" pitchFamily="18" charset="0"/>
                <a:ea typeface="Calibri" panose="020F0502020204030204" pitchFamily="34" charset="0"/>
              </a:rPr>
              <a:t>The Office of State Grants o</a:t>
            </a:r>
            <a:r>
              <a:rPr lang="en-US" sz="2000" dirty="0" smtClean="0">
                <a:effectLst/>
                <a:latin typeface="Century Schoolbook" panose="02040604050505020304" pitchFamily="18" charset="0"/>
                <a:ea typeface="Calibri" panose="020F0502020204030204" pitchFamily="34" charset="0"/>
              </a:rPr>
              <a:t>verseas </a:t>
            </a:r>
            <a:r>
              <a:rPr lang="en-US" sz="2000" dirty="0" smtClean="0">
                <a:latin typeface="Century Schoolbook" panose="02040604050505020304" pitchFamily="18" charset="0"/>
                <a:ea typeface="Calibri" panose="020F0502020204030204" pitchFamily="34" charset="0"/>
              </a:rPr>
              <a:t>C</a:t>
            </a:r>
            <a:r>
              <a:rPr lang="en-US" sz="2000" dirty="0" smtClean="0">
                <a:effectLst/>
                <a:latin typeface="Century Schoolbook" panose="02040604050505020304" pitchFamily="18" charset="0"/>
                <a:ea typeface="Calibri" panose="020F0502020204030204" pitchFamily="34" charset="0"/>
              </a:rPr>
              <a:t>oal </a:t>
            </a:r>
            <a:r>
              <a:rPr lang="en-US" sz="2000" dirty="0">
                <a:effectLst/>
                <a:latin typeface="Century Schoolbook" panose="02040604050505020304" pitchFamily="18" charset="0"/>
                <a:ea typeface="Calibri" panose="020F0502020204030204" pitchFamily="34" charset="0"/>
              </a:rPr>
              <a:t>Development </a:t>
            </a:r>
            <a:r>
              <a:rPr lang="en-US" sz="2000" dirty="0" smtClean="0">
                <a:latin typeface="Century Schoolbook" panose="02040604050505020304" pitchFamily="18" charset="0"/>
                <a:ea typeface="Calibri" panose="020F0502020204030204" pitchFamily="34" charset="0"/>
              </a:rPr>
              <a:t>Branch </a:t>
            </a:r>
            <a:r>
              <a:rPr lang="en-US" sz="2000" dirty="0" smtClean="0">
                <a:effectLst/>
                <a:latin typeface="Century Schoolbook" panose="02040604050505020304" pitchFamily="18" charset="0"/>
                <a:ea typeface="Calibri" panose="020F0502020204030204" pitchFamily="34" charset="0"/>
              </a:rPr>
              <a:t>and Special </a:t>
            </a:r>
            <a:r>
              <a:rPr lang="en-US" sz="2000" dirty="0">
                <a:effectLst/>
                <a:latin typeface="Century Schoolbook" panose="02040604050505020304" pitchFamily="18" charset="0"/>
                <a:ea typeface="Calibri" panose="020F0502020204030204" pitchFamily="34" charset="0"/>
              </a:rPr>
              <a:t>Programs Branch</a:t>
            </a:r>
            <a:endParaRPr lang="en-US" sz="1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9A777CC-3134-4B0C-A496-33DDAC4D807C}"/>
              </a:ext>
            </a:extLst>
          </p:cNvPr>
          <p:cNvSpPr txBox="1"/>
          <p:nvPr/>
        </p:nvSpPr>
        <p:spPr>
          <a:xfrm>
            <a:off x="612475" y="1937530"/>
            <a:ext cx="10946921" cy="4385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ctr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u="sng" dirty="0">
                <a:effectLst/>
                <a:latin typeface="Century Schoolbook" panose="02040604050505020304" pitchFamily="18" charset="0"/>
                <a:ea typeface="Calibri" panose="020F0502020204030204" pitchFamily="34" charset="0"/>
              </a:rPr>
              <a:t>The Coal Development Branch </a:t>
            </a:r>
            <a:r>
              <a:rPr lang="en-US" u="sng" dirty="0" smtClean="0">
                <a:effectLst/>
                <a:latin typeface="Century Schoolbook" panose="02040604050505020304" pitchFamily="18" charset="0"/>
                <a:ea typeface="Calibri" panose="020F0502020204030204" pitchFamily="34" charset="0"/>
              </a:rPr>
              <a:t>administers the following:</a:t>
            </a:r>
            <a:r>
              <a:rPr lang="en-US" dirty="0">
                <a:effectLst/>
                <a:latin typeface="Century Schoolbook" panose="02040604050505020304" pitchFamily="18" charset="0"/>
                <a:ea typeface="Calibri" panose="020F0502020204030204" pitchFamily="34" charset="0"/>
              </a:rPr>
              <a:t> </a:t>
            </a:r>
          </a:p>
          <a:p>
            <a:pPr marL="285750" marR="0" indent="-28575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effectLst/>
                <a:latin typeface="Century Schoolbook" panose="02040604050505020304" pitchFamily="18" charset="0"/>
                <a:ea typeface="Calibri" panose="020F0502020204030204" pitchFamily="34" charset="0"/>
              </a:rPr>
              <a:t>Local </a:t>
            </a:r>
            <a:r>
              <a:rPr lang="en-US" dirty="0">
                <a:effectLst/>
                <a:latin typeface="Century Schoolbook" panose="02040604050505020304" pitchFamily="18" charset="0"/>
                <a:ea typeface="Calibri" panose="020F0502020204030204" pitchFamily="34" charset="0"/>
              </a:rPr>
              <a:t>Government Economic Development Fund (LGEDF) </a:t>
            </a:r>
            <a:r>
              <a:rPr lang="en-US" dirty="0" smtClean="0">
                <a:effectLst/>
                <a:latin typeface="Century Schoolbook" panose="02040604050505020304" pitchFamily="18" charset="0"/>
                <a:ea typeface="Calibri" panose="020F0502020204030204" pitchFamily="34" charset="0"/>
              </a:rPr>
              <a:t>Single-County Coal Severance Grants</a:t>
            </a:r>
            <a:endParaRPr lang="en-US" dirty="0">
              <a:effectLst/>
              <a:latin typeface="Century Schoolbook" panose="02040604050505020304" pitchFamily="18" charset="0"/>
              <a:ea typeface="Calibri" panose="020F0502020204030204" pitchFamily="34" charset="0"/>
            </a:endParaRP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effectLst/>
                <a:latin typeface="Century Schoolbook" panose="02040604050505020304" pitchFamily="18" charset="0"/>
                <a:ea typeface="Calibri" panose="020F0502020204030204" pitchFamily="34" charset="0"/>
              </a:rPr>
              <a:t>Local </a:t>
            </a:r>
            <a:r>
              <a:rPr lang="en-US" dirty="0">
                <a:effectLst/>
                <a:latin typeface="Century Schoolbook" panose="02040604050505020304" pitchFamily="18" charset="0"/>
                <a:ea typeface="Calibri" panose="020F0502020204030204" pitchFamily="34" charset="0"/>
              </a:rPr>
              <a:t>Government Economic Assistance Fund (LGEAF) </a:t>
            </a:r>
            <a:r>
              <a:rPr lang="en-US" dirty="0" smtClean="0">
                <a:effectLst/>
                <a:latin typeface="Century Schoolbook" panose="02040604050505020304" pitchFamily="18" charset="0"/>
                <a:ea typeface="Calibri" panose="020F0502020204030204" pitchFamily="34" charset="0"/>
              </a:rPr>
              <a:t>Coal </a:t>
            </a:r>
            <a:r>
              <a:rPr lang="en-US" dirty="0">
                <a:effectLst/>
                <a:latin typeface="Century Schoolbook" panose="02040604050505020304" pitchFamily="18" charset="0"/>
                <a:ea typeface="Calibri" panose="020F0502020204030204" pitchFamily="34" charset="0"/>
              </a:rPr>
              <a:t>and </a:t>
            </a:r>
            <a:r>
              <a:rPr lang="en-US" dirty="0" smtClean="0">
                <a:effectLst/>
                <a:latin typeface="Century Schoolbook" panose="02040604050505020304" pitchFamily="18" charset="0"/>
                <a:ea typeface="Calibri" panose="020F0502020204030204" pitchFamily="34" charset="0"/>
              </a:rPr>
              <a:t>Mineral Severance Program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Century Schoolbook" panose="02040604050505020304" pitchFamily="18" charset="0"/>
              <a:ea typeface="Calibri" panose="020F0502020204030204" pitchFamily="34" charset="0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u="sng" dirty="0">
                <a:latin typeface="Century Schoolbook" panose="02040604050505020304" pitchFamily="18" charset="0"/>
                <a:ea typeface="Calibri" panose="020F0502020204030204" pitchFamily="34" charset="0"/>
              </a:rPr>
              <a:t>The </a:t>
            </a:r>
            <a:r>
              <a:rPr lang="en-US" u="sng" dirty="0" smtClean="0">
                <a:latin typeface="Century Schoolbook" panose="02040604050505020304" pitchFamily="18" charset="0"/>
                <a:ea typeface="Calibri" panose="020F0502020204030204" pitchFamily="34" charset="0"/>
              </a:rPr>
              <a:t>Special Programs </a:t>
            </a:r>
            <a:r>
              <a:rPr lang="en-US" u="sng" dirty="0">
                <a:latin typeface="Century Schoolbook" panose="02040604050505020304" pitchFamily="18" charset="0"/>
                <a:ea typeface="Calibri" panose="020F0502020204030204" pitchFamily="34" charset="0"/>
              </a:rPr>
              <a:t>Branch administers the following:</a:t>
            </a:r>
            <a:r>
              <a:rPr lang="en-US" dirty="0">
                <a:latin typeface="Century Schoolbook" panose="02040604050505020304" pitchFamily="18" charset="0"/>
                <a:ea typeface="Calibri" panose="020F0502020204030204" pitchFamily="34" charset="0"/>
              </a:rPr>
              <a:t> 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Century Schoolbook" panose="02040604050505020304" pitchFamily="18" charset="0"/>
                <a:ea typeface="Calibri" panose="020F0502020204030204" pitchFamily="34" charset="0"/>
              </a:rPr>
              <a:t>Regional Development Agency Assistance Program</a:t>
            </a:r>
            <a:endParaRPr lang="en-US" dirty="0">
              <a:latin typeface="Century Schoolbook" panose="02040604050505020304" pitchFamily="18" charset="0"/>
              <a:ea typeface="Calibri" panose="020F0502020204030204" pitchFamily="34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Century Schoolbook" panose="02040604050505020304" pitchFamily="18" charset="0"/>
                <a:ea typeface="Calibri" panose="020F0502020204030204" pitchFamily="34" charset="0"/>
              </a:rPr>
              <a:t>Flood Control Local Match Program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Century Schoolbook" panose="02040604050505020304" pitchFamily="18" charset="0"/>
                <a:ea typeface="Calibri" panose="020F0502020204030204" pitchFamily="34" charset="0"/>
              </a:rPr>
              <a:t>Energy Efficiency and Conservation Loan Program for Local Governments {when available}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Century Schoolbook" panose="02040604050505020304" pitchFamily="18" charset="0"/>
                <a:ea typeface="Calibri" panose="020F0502020204030204" pitchFamily="34" charset="0"/>
              </a:rPr>
              <a:t>General House Bill (HB) Line-Items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Century Schoolbook" panose="02040604050505020304" pitchFamily="18" charset="0"/>
                <a:ea typeface="Calibri" panose="020F0502020204030204" pitchFamily="34" charset="0"/>
              </a:rPr>
              <a:t>Kentucky Mountain Regional Recreation Assistance (KMRRA)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Century Schoolbook" panose="02040604050505020304" pitchFamily="18" charset="0"/>
                <a:ea typeface="Calibri" panose="020F0502020204030204" pitchFamily="34" charset="0"/>
              </a:rPr>
              <a:t>Area Development Fund Program (through the ADDs)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Century Schoolbook" panose="02040604050505020304" pitchFamily="18" charset="0"/>
                <a:ea typeface="Calibri" panose="020F0502020204030204" pitchFamily="34" charset="0"/>
              </a:rPr>
              <a:t>Joint Funding Administration Program (for the ADDs)</a:t>
            </a:r>
            <a:endParaRPr lang="en-US" dirty="0">
              <a:latin typeface="Century Schoolbook" panose="020406040505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63728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3045E637-2759-40AC-A569-BA7D8845C02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5FBA25B-9D79-4A25-9FE0-21F1EF5915EC}"/>
              </a:ext>
            </a:extLst>
          </p:cNvPr>
          <p:cNvSpPr txBox="1"/>
          <p:nvPr/>
        </p:nvSpPr>
        <p:spPr>
          <a:xfrm>
            <a:off x="0" y="-92333"/>
            <a:ext cx="12192000" cy="153888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32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pPr algn="ctr"/>
            <a:r>
              <a:rPr lang="en-US" sz="4400" b="1" u="sng" dirty="0" smtClean="0">
                <a:solidFill>
                  <a:schemeClr val="bg1">
                    <a:lumMod val="75000"/>
                  </a:schemeClr>
                </a:solidFill>
                <a:latin typeface="Century Schoolbook" panose="02040604050505020304" pitchFamily="18" charset="0"/>
              </a:rPr>
              <a:t>Flood Control Local Match Program</a:t>
            </a:r>
            <a:endParaRPr lang="en-US" sz="44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6951B2-34CE-48D5-A77D-D65150C359C5}"/>
              </a:ext>
            </a:extLst>
          </p:cNvPr>
          <p:cNvSpPr txBox="1"/>
          <p:nvPr/>
        </p:nvSpPr>
        <p:spPr>
          <a:xfrm>
            <a:off x="603849" y="1545168"/>
            <a:ext cx="10990053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b="1" dirty="0" smtClean="0">
                <a:latin typeface="Century Schoolbook" panose="02040604050505020304" pitchFamily="18" charset="0"/>
              </a:rPr>
              <a:t>ONE MAIN REQUIREMENT</a:t>
            </a:r>
            <a:r>
              <a:rPr lang="en-US" sz="2400" dirty="0" smtClean="0">
                <a:latin typeface="Century Schoolbook" panose="02040604050505020304" pitchFamily="18" charset="0"/>
              </a:rPr>
              <a:t> –</a:t>
            </a:r>
          </a:p>
          <a:p>
            <a:pPr algn="ctr">
              <a:lnSpc>
                <a:spcPts val="3600"/>
              </a:lnSpc>
            </a:pPr>
            <a:r>
              <a:rPr lang="en-US" sz="2400" b="1" dirty="0" smtClean="0">
                <a:latin typeface="Century Schoolbook" panose="02040604050505020304" pitchFamily="18" charset="0"/>
              </a:rPr>
              <a:t>Project must have funding by a federal agency or sponsor.</a:t>
            </a:r>
          </a:p>
          <a:p>
            <a:pPr>
              <a:lnSpc>
                <a:spcPts val="3600"/>
              </a:lnSpc>
            </a:pPr>
            <a:endParaRPr lang="en-US" sz="2400" dirty="0" smtClean="0">
              <a:latin typeface="Century Schoolbook" panose="02040604050505020304" pitchFamily="18" charset="0"/>
            </a:endParaRPr>
          </a:p>
          <a:p>
            <a:pPr lvl="1">
              <a:lnSpc>
                <a:spcPts val="3600"/>
              </a:lnSpc>
            </a:pPr>
            <a:r>
              <a:rPr lang="en-US" sz="2400" b="1" dirty="0" smtClean="0">
                <a:latin typeface="Century Schoolbook" panose="02040604050505020304" pitchFamily="18" charset="0"/>
              </a:rPr>
              <a:t>Federal Agencies</a:t>
            </a:r>
            <a:r>
              <a:rPr lang="en-US" sz="2400" dirty="0" smtClean="0">
                <a:latin typeface="Century Schoolbook" panose="02040604050505020304" pitchFamily="18" charset="0"/>
              </a:rPr>
              <a:t>:  U.S. Army Corps of Engineers, Federal Emergency Management Agency, U.S. Geological Survey, Natural Resources Conservation Service, U.S. Department of Agriculture Rural Development</a:t>
            </a:r>
          </a:p>
          <a:p>
            <a:pPr lvl="1">
              <a:lnSpc>
                <a:spcPts val="3600"/>
              </a:lnSpc>
            </a:pPr>
            <a:endParaRPr lang="en-US" sz="2400" dirty="0">
              <a:latin typeface="Century Schoolbook" panose="02040604050505020304" pitchFamily="18" charset="0"/>
            </a:endParaRPr>
          </a:p>
          <a:p>
            <a:pPr lvl="1">
              <a:lnSpc>
                <a:spcPts val="3600"/>
              </a:lnSpc>
            </a:pPr>
            <a:r>
              <a:rPr lang="en-US" sz="2400" b="1" dirty="0" smtClean="0">
                <a:latin typeface="Century Schoolbook" panose="02040604050505020304" pitchFamily="18" charset="0"/>
              </a:rPr>
              <a:t>Federal Sponsored Funding</a:t>
            </a:r>
            <a:r>
              <a:rPr lang="en-US" sz="2400" dirty="0" smtClean="0">
                <a:latin typeface="Century Schoolbook" panose="02040604050505020304" pitchFamily="18" charset="0"/>
              </a:rPr>
              <a:t>:  Kentucky Transportation Cabinet, Kentucky Emergency Management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92244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3045E637-2759-40AC-A569-BA7D8845C02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5FBA25B-9D79-4A25-9FE0-21F1EF5915EC}"/>
              </a:ext>
            </a:extLst>
          </p:cNvPr>
          <p:cNvSpPr txBox="1"/>
          <p:nvPr/>
        </p:nvSpPr>
        <p:spPr>
          <a:xfrm>
            <a:off x="0" y="-92333"/>
            <a:ext cx="12192000" cy="153888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32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pPr algn="ctr"/>
            <a:r>
              <a:rPr lang="en-US" sz="4400" b="1" u="sng" dirty="0" smtClean="0">
                <a:solidFill>
                  <a:schemeClr val="bg1">
                    <a:lumMod val="75000"/>
                  </a:schemeClr>
                </a:solidFill>
                <a:latin typeface="Century Schoolbook" panose="02040604050505020304" pitchFamily="18" charset="0"/>
              </a:rPr>
              <a:t>Flood Control Local Match Program</a:t>
            </a:r>
            <a:endParaRPr lang="en-US" sz="44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6951B2-34CE-48D5-A77D-D65150C359C5}"/>
              </a:ext>
            </a:extLst>
          </p:cNvPr>
          <p:cNvSpPr txBox="1"/>
          <p:nvPr/>
        </p:nvSpPr>
        <p:spPr>
          <a:xfrm>
            <a:off x="603849" y="1795331"/>
            <a:ext cx="10990053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>
                <a:latin typeface="Century Schoolbook" panose="02040604050505020304" pitchFamily="18" charset="0"/>
              </a:rPr>
              <a:t>Grant applications can be found on DLG’s website:</a:t>
            </a:r>
          </a:p>
          <a:p>
            <a:pPr>
              <a:lnSpc>
                <a:spcPts val="3600"/>
              </a:lnSpc>
            </a:pPr>
            <a:endParaRPr lang="en-US" sz="2400" dirty="0">
              <a:latin typeface="Century Schoolbook" panose="02040604050505020304" pitchFamily="18" charset="0"/>
            </a:endParaRPr>
          </a:p>
          <a:p>
            <a:pPr algn="ctr">
              <a:lnSpc>
                <a:spcPts val="3600"/>
              </a:lnSpc>
            </a:pPr>
            <a:r>
              <a:rPr lang="en-US" sz="2400" b="1" dirty="0" smtClean="0">
                <a:latin typeface="Century Schoolbook" panose="02040604050505020304" pitchFamily="18" charset="0"/>
              </a:rPr>
              <a:t>kydlgweb.ky.gov</a:t>
            </a:r>
          </a:p>
          <a:p>
            <a:pPr>
              <a:lnSpc>
                <a:spcPts val="3600"/>
              </a:lnSpc>
            </a:pPr>
            <a:endParaRPr lang="en-US" sz="2400" dirty="0">
              <a:latin typeface="Century Schoolbook" panose="020406040505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sz="2400" dirty="0" smtClean="0">
                <a:latin typeface="Century Schoolbook" panose="02040604050505020304" pitchFamily="18" charset="0"/>
              </a:rPr>
              <a:t>Click on the State Grants tile, and then click on Flood Control in the header.</a:t>
            </a:r>
          </a:p>
          <a:p>
            <a:pPr>
              <a:lnSpc>
                <a:spcPts val="3600"/>
              </a:lnSpc>
            </a:pPr>
            <a:endParaRPr lang="en-US" sz="2400" dirty="0" smtClean="0">
              <a:latin typeface="Century Schoolbook" panose="02040604050505020304" pitchFamily="18" charset="0"/>
            </a:endParaRPr>
          </a:p>
          <a:p>
            <a:pPr>
              <a:lnSpc>
                <a:spcPts val="3600"/>
              </a:lnSpc>
            </a:pPr>
            <a:endParaRPr lang="en-US" sz="2400" dirty="0">
              <a:latin typeface="Century Schoolbook" panose="020406040505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sz="2400" dirty="0" smtClean="0">
                <a:latin typeface="Century Schoolbook" panose="02040604050505020304" pitchFamily="18" charset="0"/>
              </a:rPr>
              <a:t>Applications and any questions should be submitted to:</a:t>
            </a:r>
          </a:p>
          <a:p>
            <a:pPr algn="ctr">
              <a:lnSpc>
                <a:spcPts val="3600"/>
              </a:lnSpc>
            </a:pPr>
            <a:r>
              <a:rPr lang="en-US" sz="2400" b="1" dirty="0" smtClean="0">
                <a:latin typeface="Century Schoolbook" panose="02040604050505020304" pitchFamily="18" charset="0"/>
              </a:rPr>
              <a:t>Aaron Jones  –  AaronJ.Jones@ky.gov</a:t>
            </a:r>
            <a:endParaRPr lang="en-US" sz="2400" b="1" dirty="0"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96791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3045E637-2759-40AC-A569-BA7D8845C02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5FBA25B-9D79-4A25-9FE0-21F1EF5915EC}"/>
              </a:ext>
            </a:extLst>
          </p:cNvPr>
          <p:cNvSpPr txBox="1"/>
          <p:nvPr/>
        </p:nvSpPr>
        <p:spPr>
          <a:xfrm>
            <a:off x="0" y="-61555"/>
            <a:ext cx="12192000" cy="147732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32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pPr algn="ctr"/>
            <a:r>
              <a:rPr lang="en-US" sz="4000" b="1" u="sng" dirty="0" smtClean="0">
                <a:solidFill>
                  <a:schemeClr val="bg1">
                    <a:lumMod val="75000"/>
                  </a:schemeClr>
                </a:solidFill>
                <a:latin typeface="Century Schoolbook" panose="02040604050505020304" pitchFamily="18" charset="0"/>
              </a:rPr>
              <a:t>Regional Development Agency Assistance</a:t>
            </a:r>
            <a:endParaRPr lang="en-US" sz="40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6951B2-34CE-48D5-A77D-D65150C359C5}"/>
              </a:ext>
            </a:extLst>
          </p:cNvPr>
          <p:cNvSpPr txBox="1"/>
          <p:nvPr/>
        </p:nvSpPr>
        <p:spPr>
          <a:xfrm>
            <a:off x="603849" y="1743574"/>
            <a:ext cx="10990053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b="1" dirty="0" smtClean="0">
                <a:latin typeface="Century Schoolbook" panose="02040604050505020304" pitchFamily="18" charset="0"/>
              </a:rPr>
              <a:t>The Regional Development Agency Assistance Program (RDAAP) </a:t>
            </a:r>
            <a:r>
              <a:rPr lang="en-US" sz="2400" dirty="0" smtClean="0">
                <a:latin typeface="Century Schoolbook" panose="02040604050505020304" pitchFamily="18" charset="0"/>
              </a:rPr>
              <a:t>is a system of grants used to assist agencies, designated by the fiscal courts of each Tennessee Valley Authority (TVA) county for the purpose of economic development and job creation activities.</a:t>
            </a:r>
          </a:p>
          <a:p>
            <a:pPr>
              <a:lnSpc>
                <a:spcPts val="3600"/>
              </a:lnSpc>
            </a:pPr>
            <a:endParaRPr lang="en-US" sz="2400" dirty="0" smtClean="0">
              <a:latin typeface="Century Schoolbook" panose="020406040505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sz="2400" dirty="0" smtClean="0">
                <a:latin typeface="Century Schoolbook" panose="02040604050505020304" pitchFamily="18" charset="0"/>
              </a:rPr>
              <a:t>The FY 2022 executive branch budget (HB 192) provides $6 million for the program, which is divided equally among the TVA counties</a:t>
            </a:r>
          </a:p>
          <a:p>
            <a:pPr>
              <a:lnSpc>
                <a:spcPts val="3600"/>
              </a:lnSpc>
            </a:pPr>
            <a:endParaRPr lang="en-US" sz="2400" dirty="0">
              <a:latin typeface="Century Schoolbook" panose="020406040505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sz="2400" dirty="0" smtClean="0">
                <a:latin typeface="Century Schoolbook" panose="02040604050505020304" pitchFamily="18" charset="0"/>
              </a:rPr>
              <a:t>In FY 2022, each TVA county will have $153,846.15 available.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74451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3045E637-2759-40AC-A569-BA7D8845C02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5FBA25B-9D79-4A25-9FE0-21F1EF5915EC}"/>
              </a:ext>
            </a:extLst>
          </p:cNvPr>
          <p:cNvSpPr txBox="1"/>
          <p:nvPr/>
        </p:nvSpPr>
        <p:spPr>
          <a:xfrm>
            <a:off x="0" y="-61555"/>
            <a:ext cx="12192000" cy="147732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32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pPr algn="ctr"/>
            <a:r>
              <a:rPr lang="en-US" sz="4000" b="1" u="sng" dirty="0" smtClean="0">
                <a:solidFill>
                  <a:schemeClr val="bg1">
                    <a:lumMod val="75000"/>
                  </a:schemeClr>
                </a:solidFill>
                <a:latin typeface="Century Schoolbook" panose="02040604050505020304" pitchFamily="18" charset="0"/>
              </a:rPr>
              <a:t>Regional Development Agency Assistance</a:t>
            </a:r>
            <a:endParaRPr lang="en-US" sz="40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6951B2-34CE-48D5-A77D-D65150C359C5}"/>
              </a:ext>
            </a:extLst>
          </p:cNvPr>
          <p:cNvSpPr txBox="1"/>
          <p:nvPr/>
        </p:nvSpPr>
        <p:spPr>
          <a:xfrm>
            <a:off x="603849" y="1838463"/>
            <a:ext cx="10990053" cy="40164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  <a:spcAft>
                <a:spcPts val="1800"/>
              </a:spcAft>
            </a:pPr>
            <a:r>
              <a:rPr lang="en-US" sz="2400" dirty="0" smtClean="0">
                <a:latin typeface="Century Schoolbook" panose="02040604050505020304" pitchFamily="18" charset="0"/>
              </a:rPr>
              <a:t>The 2021 Kentucky General Assembly passed HB 382, which changed some of the aspects of RDAAP.</a:t>
            </a:r>
          </a:p>
          <a:p>
            <a:pPr marL="342900" indent="-342900">
              <a:lnSpc>
                <a:spcPts val="36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entury Schoolbook" panose="02040604050505020304" pitchFamily="18" charset="0"/>
              </a:rPr>
              <a:t>Regional development agencies must be a </a:t>
            </a:r>
            <a:r>
              <a:rPr lang="en-US" sz="2400" i="1" dirty="0" smtClean="0">
                <a:latin typeface="Century Schoolbook" panose="02040604050505020304" pitchFamily="18" charset="0"/>
              </a:rPr>
              <a:t>Special Purpose Governmental Entity</a:t>
            </a:r>
            <a:r>
              <a:rPr lang="en-US" sz="2400" dirty="0" smtClean="0">
                <a:latin typeface="Century Schoolbook" panose="02040604050505020304" pitchFamily="18" charset="0"/>
              </a:rPr>
              <a:t> (SPGE), as defined in KRS 65A.010(9).</a:t>
            </a:r>
          </a:p>
          <a:p>
            <a:pPr marL="800100" lvl="1" indent="-342900">
              <a:lnSpc>
                <a:spcPts val="3600"/>
              </a:lnSpc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entury Schoolbook" panose="02040604050505020304" pitchFamily="18" charset="0"/>
              </a:rPr>
              <a:t>Industrial Development Authorities are already registered as SPGEs.</a:t>
            </a:r>
          </a:p>
          <a:p>
            <a:pPr marL="342900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entury Schoolbook" panose="02040604050505020304" pitchFamily="18" charset="0"/>
              </a:rPr>
              <a:t>Grants shall be used for economic development and job creation activities; and </a:t>
            </a:r>
            <a:r>
              <a:rPr lang="en-US" sz="2400" b="1" dirty="0" smtClean="0">
                <a:latin typeface="Century Schoolbook" panose="02040604050505020304" pitchFamily="18" charset="0"/>
              </a:rPr>
              <a:t>may be used outside the jurisdiction of industrial parks</a:t>
            </a:r>
            <a:r>
              <a:rPr lang="en-US" sz="2400" dirty="0" smtClean="0">
                <a:latin typeface="Century Schoolbook" panose="02040604050505020304" pitchFamily="18" charset="0"/>
              </a:rPr>
              <a:t>.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43664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3045E637-2759-40AC-A569-BA7D8845C02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5FBA25B-9D79-4A25-9FE0-21F1EF5915EC}"/>
              </a:ext>
            </a:extLst>
          </p:cNvPr>
          <p:cNvSpPr txBox="1"/>
          <p:nvPr/>
        </p:nvSpPr>
        <p:spPr>
          <a:xfrm>
            <a:off x="0" y="-61555"/>
            <a:ext cx="12192000" cy="147732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32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pPr algn="ctr"/>
            <a:r>
              <a:rPr lang="en-US" sz="4000" b="1" u="sng" dirty="0" smtClean="0">
                <a:solidFill>
                  <a:schemeClr val="bg1">
                    <a:lumMod val="75000"/>
                  </a:schemeClr>
                </a:solidFill>
                <a:latin typeface="Century Schoolbook" panose="02040604050505020304" pitchFamily="18" charset="0"/>
              </a:rPr>
              <a:t>Regional Development Agency Assistance</a:t>
            </a:r>
            <a:endParaRPr lang="en-US" sz="40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6951B2-34CE-48D5-A77D-D65150C359C5}"/>
              </a:ext>
            </a:extLst>
          </p:cNvPr>
          <p:cNvSpPr txBox="1"/>
          <p:nvPr/>
        </p:nvSpPr>
        <p:spPr>
          <a:xfrm>
            <a:off x="603849" y="1838463"/>
            <a:ext cx="10990053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ts val="3600"/>
              </a:lnSpc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entury Schoolbook" panose="02040604050505020304" pitchFamily="18" charset="0"/>
              </a:rPr>
              <a:t>Grants shall </a:t>
            </a:r>
            <a:r>
              <a:rPr lang="en-US" sz="2400" b="1" dirty="0" smtClean="0">
                <a:latin typeface="Century Schoolbook" panose="02040604050505020304" pitchFamily="18" charset="0"/>
              </a:rPr>
              <a:t>not</a:t>
            </a:r>
            <a:r>
              <a:rPr lang="en-US" sz="2400" dirty="0" smtClean="0">
                <a:latin typeface="Century Schoolbook" panose="02040604050505020304" pitchFamily="18" charset="0"/>
              </a:rPr>
              <a:t> be used for salaries, consulting fees, or operational expenses.</a:t>
            </a:r>
          </a:p>
          <a:p>
            <a:pPr marL="342900" indent="-342900">
              <a:lnSpc>
                <a:spcPts val="3600"/>
              </a:lnSpc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Century Schoolbook" panose="02040604050505020304" pitchFamily="18" charset="0"/>
              </a:rPr>
              <a:t>No longer 60-day IDA designation deadline at the start of the fiscal year.</a:t>
            </a:r>
          </a:p>
          <a:p>
            <a:pPr marL="342900" indent="-342900">
              <a:lnSpc>
                <a:spcPts val="3600"/>
              </a:lnSpc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entury Schoolbook" panose="02040604050505020304" pitchFamily="18" charset="0"/>
              </a:rPr>
              <a:t>Project applications must be submitted with the project scope and budget, authorizing resolution, the SPGE resolution, and </a:t>
            </a:r>
            <a:r>
              <a:rPr lang="en-US" sz="2400" b="1" dirty="0" smtClean="0">
                <a:latin typeface="Century Schoolbook" panose="02040604050505020304" pitchFamily="18" charset="0"/>
              </a:rPr>
              <a:t>letters of concurrence from each of the county’s state senator(s), and state representative(s).</a:t>
            </a:r>
          </a:p>
        </p:txBody>
      </p:sp>
    </p:spTree>
    <p:extLst>
      <p:ext uri="{BB962C8B-B14F-4D97-AF65-F5344CB8AC3E}">
        <p14:creationId xmlns:p14="http://schemas.microsoft.com/office/powerpoint/2010/main" val="8680570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3045E637-2759-40AC-A569-BA7D8845C02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5FBA25B-9D79-4A25-9FE0-21F1EF5915EC}"/>
              </a:ext>
            </a:extLst>
          </p:cNvPr>
          <p:cNvSpPr txBox="1"/>
          <p:nvPr/>
        </p:nvSpPr>
        <p:spPr>
          <a:xfrm>
            <a:off x="0" y="-61555"/>
            <a:ext cx="12192000" cy="147732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32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pPr algn="ctr"/>
            <a:r>
              <a:rPr lang="en-US" sz="4000" b="1" u="sng" dirty="0" smtClean="0">
                <a:solidFill>
                  <a:schemeClr val="bg1">
                    <a:lumMod val="75000"/>
                  </a:schemeClr>
                </a:solidFill>
                <a:latin typeface="Century Schoolbook" panose="02040604050505020304" pitchFamily="18" charset="0"/>
              </a:rPr>
              <a:t>Regional Development Agency Assistance</a:t>
            </a:r>
            <a:endParaRPr lang="en-US" sz="40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6951B2-34CE-48D5-A77D-D65150C359C5}"/>
              </a:ext>
            </a:extLst>
          </p:cNvPr>
          <p:cNvSpPr txBox="1"/>
          <p:nvPr/>
        </p:nvSpPr>
        <p:spPr>
          <a:xfrm>
            <a:off x="603849" y="1881591"/>
            <a:ext cx="10990053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>
                <a:latin typeface="Century Schoolbook" panose="02040604050505020304" pitchFamily="18" charset="0"/>
              </a:rPr>
              <a:t>Grant applications can be found on DLG’s website:</a:t>
            </a:r>
          </a:p>
          <a:p>
            <a:pPr>
              <a:lnSpc>
                <a:spcPts val="3600"/>
              </a:lnSpc>
            </a:pPr>
            <a:endParaRPr lang="en-US" sz="2400" dirty="0">
              <a:latin typeface="Century Schoolbook" panose="02040604050505020304" pitchFamily="18" charset="0"/>
            </a:endParaRPr>
          </a:p>
          <a:p>
            <a:pPr algn="ctr">
              <a:lnSpc>
                <a:spcPts val="3600"/>
              </a:lnSpc>
            </a:pPr>
            <a:r>
              <a:rPr lang="en-US" sz="2400" b="1" dirty="0" smtClean="0">
                <a:latin typeface="Century Schoolbook" panose="02040604050505020304" pitchFamily="18" charset="0"/>
              </a:rPr>
              <a:t>kydlgweb.ky.gov</a:t>
            </a:r>
          </a:p>
          <a:p>
            <a:pPr>
              <a:lnSpc>
                <a:spcPts val="3600"/>
              </a:lnSpc>
            </a:pPr>
            <a:endParaRPr lang="en-US" sz="2400" dirty="0">
              <a:latin typeface="Century Schoolbook" panose="020406040505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sz="2400" dirty="0" smtClean="0">
                <a:latin typeface="Century Schoolbook" panose="02040604050505020304" pitchFamily="18" charset="0"/>
              </a:rPr>
              <a:t>Click on the State Grants tile, then click on Special Programs in the header.</a:t>
            </a:r>
          </a:p>
          <a:p>
            <a:pPr>
              <a:lnSpc>
                <a:spcPts val="3600"/>
              </a:lnSpc>
            </a:pPr>
            <a:endParaRPr lang="en-US" sz="2400" dirty="0">
              <a:latin typeface="Century Schoolbook" panose="020406040505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sz="2400" dirty="0" smtClean="0">
                <a:latin typeface="Century Schoolbook" panose="02040604050505020304" pitchFamily="18" charset="0"/>
              </a:rPr>
              <a:t>Applications and any questions should be submitted to:</a:t>
            </a:r>
          </a:p>
          <a:p>
            <a:pPr algn="ctr">
              <a:lnSpc>
                <a:spcPts val="3600"/>
              </a:lnSpc>
            </a:pPr>
            <a:r>
              <a:rPr lang="en-US" sz="2400" b="1" dirty="0" smtClean="0">
                <a:latin typeface="Century Schoolbook" panose="02040604050505020304" pitchFamily="18" charset="0"/>
              </a:rPr>
              <a:t>Aaron Jones  –  AaronJ.Jones@ky.gov</a:t>
            </a:r>
            <a:endParaRPr lang="en-US" sz="2400" b="1" dirty="0"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34608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3045E637-2759-40AC-A569-BA7D8845C02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5FBA25B-9D79-4A25-9FE0-21F1EF5915EC}"/>
              </a:ext>
            </a:extLst>
          </p:cNvPr>
          <p:cNvSpPr txBox="1"/>
          <p:nvPr/>
        </p:nvSpPr>
        <p:spPr>
          <a:xfrm>
            <a:off x="0" y="0"/>
            <a:ext cx="12192000" cy="135421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32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pPr algn="ctr"/>
            <a:r>
              <a:rPr lang="en-US" sz="3200" b="1" u="sng" dirty="0" smtClean="0">
                <a:solidFill>
                  <a:schemeClr val="bg1">
                    <a:lumMod val="75000"/>
                  </a:schemeClr>
                </a:solidFill>
                <a:latin typeface="Century Schoolbook" panose="02040604050505020304" pitchFamily="18" charset="0"/>
              </a:rPr>
              <a:t>Energy Efficiency and Conservation Loan Program</a:t>
            </a:r>
            <a:endParaRPr lang="en-US" sz="32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6951B2-34CE-48D5-A77D-D65150C359C5}"/>
              </a:ext>
            </a:extLst>
          </p:cNvPr>
          <p:cNvSpPr txBox="1"/>
          <p:nvPr/>
        </p:nvSpPr>
        <p:spPr>
          <a:xfrm>
            <a:off x="603849" y="1743574"/>
            <a:ext cx="10990053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>
                <a:latin typeface="Century Schoolbook" panose="02040604050505020304" pitchFamily="18" charset="0"/>
              </a:rPr>
              <a:t>The Kentucky Energy Efficiency and Conservation (EEC) Program for Local Governments is part of an on-going effort by DLG to assist city and county</a:t>
            </a:r>
            <a:r>
              <a:rPr lang="en-US" sz="2400" dirty="0">
                <a:latin typeface="Century Schoolbook" panose="02040604050505020304" pitchFamily="18" charset="0"/>
              </a:rPr>
              <a:t> </a:t>
            </a:r>
            <a:r>
              <a:rPr lang="en-US" sz="2400" dirty="0" smtClean="0">
                <a:latin typeface="Century Schoolbook" panose="02040604050505020304" pitchFamily="18" charset="0"/>
              </a:rPr>
              <a:t>governments reduce their energy consumption, reducing greenhouse gas emissions, and benefitting taxpayers through lower utility costs for local governments.</a:t>
            </a:r>
          </a:p>
          <a:p>
            <a:pPr>
              <a:lnSpc>
                <a:spcPts val="3600"/>
              </a:lnSpc>
            </a:pPr>
            <a:endParaRPr lang="en-US" sz="2400" dirty="0">
              <a:latin typeface="Century Schoolbook" panose="020406040505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sz="2400" dirty="0" smtClean="0">
                <a:latin typeface="Century Schoolbook" panose="02040604050505020304" pitchFamily="18" charset="0"/>
              </a:rPr>
              <a:t>While only county and city governments are eligible to apply for EEC funding, a local government may apply on behalf of a non-profit agency or a public, or quasi-public entity, within the local government jurisdiction.</a:t>
            </a:r>
          </a:p>
        </p:txBody>
      </p:sp>
    </p:spTree>
    <p:extLst>
      <p:ext uri="{BB962C8B-B14F-4D97-AF65-F5344CB8AC3E}">
        <p14:creationId xmlns:p14="http://schemas.microsoft.com/office/powerpoint/2010/main" val="332622549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3045E637-2759-40AC-A569-BA7D8845C02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5FBA25B-9D79-4A25-9FE0-21F1EF5915EC}"/>
              </a:ext>
            </a:extLst>
          </p:cNvPr>
          <p:cNvSpPr txBox="1"/>
          <p:nvPr/>
        </p:nvSpPr>
        <p:spPr>
          <a:xfrm>
            <a:off x="0" y="0"/>
            <a:ext cx="12192000" cy="135421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32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pPr algn="ctr"/>
            <a:r>
              <a:rPr lang="en-US" sz="3200" b="1" u="sng" dirty="0" smtClean="0">
                <a:solidFill>
                  <a:schemeClr val="bg1">
                    <a:lumMod val="75000"/>
                  </a:schemeClr>
                </a:solidFill>
                <a:latin typeface="Century Schoolbook" panose="02040604050505020304" pitchFamily="18" charset="0"/>
              </a:rPr>
              <a:t>Energy Efficiency and Conservation Loan Program</a:t>
            </a:r>
            <a:endParaRPr lang="en-US" sz="32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6951B2-34CE-48D5-A77D-D65150C359C5}"/>
              </a:ext>
            </a:extLst>
          </p:cNvPr>
          <p:cNvSpPr txBox="1"/>
          <p:nvPr/>
        </p:nvSpPr>
        <p:spPr>
          <a:xfrm>
            <a:off x="603849" y="1743574"/>
            <a:ext cx="10990053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  <a:spcAft>
                <a:spcPts val="1200"/>
              </a:spcAft>
            </a:pPr>
            <a:r>
              <a:rPr lang="en-US" sz="2400" dirty="0" smtClean="0">
                <a:latin typeface="Century Schoolbook" panose="02040604050505020304" pitchFamily="18" charset="0"/>
              </a:rPr>
              <a:t>Eligible Activities Include:</a:t>
            </a:r>
          </a:p>
          <a:p>
            <a:pPr marL="342900" indent="-342900">
              <a:lnSpc>
                <a:spcPts val="36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entury Schoolbook" panose="02040604050505020304" pitchFamily="18" charset="0"/>
              </a:rPr>
              <a:t>Energy Efficiency Retrofits</a:t>
            </a:r>
          </a:p>
          <a:p>
            <a:pPr marL="342900" indent="-342900">
              <a:lnSpc>
                <a:spcPts val="36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entury Schoolbook" panose="02040604050505020304" pitchFamily="18" charset="0"/>
              </a:rPr>
              <a:t>Energy Distribution</a:t>
            </a:r>
          </a:p>
          <a:p>
            <a:pPr marL="342900" indent="-342900">
              <a:lnSpc>
                <a:spcPts val="36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entury Schoolbook" panose="02040604050505020304" pitchFamily="18" charset="0"/>
              </a:rPr>
              <a:t>Material Conservation Programs</a:t>
            </a:r>
          </a:p>
          <a:p>
            <a:pPr marL="342900" indent="-342900">
              <a:lnSpc>
                <a:spcPts val="36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entury Schoolbook" panose="02040604050505020304" pitchFamily="18" charset="0"/>
              </a:rPr>
              <a:t>Reduction and Capture of Methane and Greenhouse Gases</a:t>
            </a:r>
          </a:p>
          <a:p>
            <a:pPr marL="342900" indent="-342900">
              <a:lnSpc>
                <a:spcPts val="36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entury Schoolbook" panose="02040604050505020304" pitchFamily="18" charset="0"/>
              </a:rPr>
              <a:t>Traffic Signals and Street Lighting</a:t>
            </a:r>
          </a:p>
          <a:p>
            <a:pPr marL="342900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entury Schoolbook" panose="02040604050505020304" pitchFamily="18" charset="0"/>
              </a:rPr>
              <a:t>Renewable Energy Technologies</a:t>
            </a:r>
          </a:p>
        </p:txBody>
      </p:sp>
    </p:spTree>
    <p:extLst>
      <p:ext uri="{BB962C8B-B14F-4D97-AF65-F5344CB8AC3E}">
        <p14:creationId xmlns:p14="http://schemas.microsoft.com/office/powerpoint/2010/main" val="4353269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3045E637-2759-40AC-A569-BA7D8845C02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5FBA25B-9D79-4A25-9FE0-21F1EF5915EC}"/>
              </a:ext>
            </a:extLst>
          </p:cNvPr>
          <p:cNvSpPr txBox="1"/>
          <p:nvPr/>
        </p:nvSpPr>
        <p:spPr>
          <a:xfrm>
            <a:off x="0" y="0"/>
            <a:ext cx="12192000" cy="135421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32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pPr algn="ctr"/>
            <a:r>
              <a:rPr lang="en-US" sz="3200" b="1" u="sng" dirty="0" smtClean="0">
                <a:solidFill>
                  <a:schemeClr val="bg1">
                    <a:lumMod val="75000"/>
                  </a:schemeClr>
                </a:solidFill>
                <a:latin typeface="Century Schoolbook" panose="02040604050505020304" pitchFamily="18" charset="0"/>
              </a:rPr>
              <a:t>Energy Efficiency and Conservation Loan Program</a:t>
            </a:r>
            <a:endParaRPr lang="en-US" sz="32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6951B2-34CE-48D5-A77D-D65150C359C5}"/>
              </a:ext>
            </a:extLst>
          </p:cNvPr>
          <p:cNvSpPr txBox="1"/>
          <p:nvPr/>
        </p:nvSpPr>
        <p:spPr>
          <a:xfrm>
            <a:off x="603849" y="1743574"/>
            <a:ext cx="10990053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>
                <a:latin typeface="Century Schoolbook" panose="02040604050505020304" pitchFamily="18" charset="0"/>
              </a:rPr>
              <a:t>Terms:</a:t>
            </a:r>
          </a:p>
          <a:p>
            <a:pPr>
              <a:lnSpc>
                <a:spcPts val="3600"/>
              </a:lnSpc>
            </a:pPr>
            <a:endParaRPr lang="en-US" sz="2400" dirty="0" smtClean="0">
              <a:latin typeface="Century Schoolbook" panose="020406040505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sz="2400" dirty="0" smtClean="0">
                <a:latin typeface="Century Schoolbook" panose="02040604050505020304" pitchFamily="18" charset="0"/>
              </a:rPr>
              <a:t>The EEC program provides for NO INTEREST LOANS with a minimum amount of $5,000, up to a maximum amount of $100,000.  Loan fees are 1% or $250, whichever is greater.  Loan fees will be added to the amount borrowed, and must be paid with the first quarterly installment payment.</a:t>
            </a:r>
          </a:p>
          <a:p>
            <a:pPr>
              <a:lnSpc>
                <a:spcPts val="3600"/>
              </a:lnSpc>
            </a:pPr>
            <a:endParaRPr lang="en-US" sz="2400" dirty="0">
              <a:latin typeface="Century Schoolbook" panose="020406040505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sz="2400" dirty="0" smtClean="0">
                <a:latin typeface="Century Schoolbook" panose="02040604050505020304" pitchFamily="18" charset="0"/>
              </a:rPr>
              <a:t>Repayment of the loan will be made in quarterly installments for the agreed-upon duration.</a:t>
            </a:r>
          </a:p>
        </p:txBody>
      </p:sp>
    </p:spTree>
    <p:extLst>
      <p:ext uri="{BB962C8B-B14F-4D97-AF65-F5344CB8AC3E}">
        <p14:creationId xmlns:p14="http://schemas.microsoft.com/office/powerpoint/2010/main" val="21619176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3045E637-2759-40AC-A569-BA7D8845C02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5FBA25B-9D79-4A25-9FE0-21F1EF5915EC}"/>
              </a:ext>
            </a:extLst>
          </p:cNvPr>
          <p:cNvSpPr txBox="1"/>
          <p:nvPr/>
        </p:nvSpPr>
        <p:spPr>
          <a:xfrm>
            <a:off x="0" y="0"/>
            <a:ext cx="12192000" cy="135421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32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pPr algn="ctr"/>
            <a:r>
              <a:rPr lang="en-US" sz="3200" b="1" u="sng" dirty="0" smtClean="0">
                <a:solidFill>
                  <a:schemeClr val="bg1">
                    <a:lumMod val="75000"/>
                  </a:schemeClr>
                </a:solidFill>
                <a:latin typeface="Century Schoolbook" panose="02040604050505020304" pitchFamily="18" charset="0"/>
              </a:rPr>
              <a:t>Area Development Fund</a:t>
            </a:r>
            <a:endParaRPr lang="en-US" sz="32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6951B2-34CE-48D5-A77D-D65150C359C5}"/>
              </a:ext>
            </a:extLst>
          </p:cNvPr>
          <p:cNvSpPr txBox="1"/>
          <p:nvPr/>
        </p:nvSpPr>
        <p:spPr>
          <a:xfrm>
            <a:off x="603849" y="1743574"/>
            <a:ext cx="10990053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>
                <a:latin typeface="Century Schoolbook" panose="02040604050505020304" pitchFamily="18" charset="0"/>
              </a:rPr>
              <a:t>The Area Development Fund (ADF) was established in 1976 to fund capital projects that contribute to community or industrial development.</a:t>
            </a:r>
          </a:p>
          <a:p>
            <a:pPr>
              <a:lnSpc>
                <a:spcPts val="3600"/>
              </a:lnSpc>
            </a:pPr>
            <a:endParaRPr lang="en-US" sz="2400" dirty="0">
              <a:latin typeface="Century Schoolbook" panose="020406040505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sz="2400" dirty="0" smtClean="0">
                <a:latin typeface="Century Schoolbook" panose="02040604050505020304" pitchFamily="18" charset="0"/>
              </a:rPr>
              <a:t>All funds are distributed through the Area Development Districts (ADDs), and must be approved by the ADD Board of Directors.</a:t>
            </a:r>
          </a:p>
          <a:p>
            <a:pPr>
              <a:lnSpc>
                <a:spcPts val="3600"/>
              </a:lnSpc>
            </a:pPr>
            <a:endParaRPr lang="en-US" sz="2400" dirty="0">
              <a:latin typeface="Century Schoolbook" panose="020406040505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sz="2400" dirty="0" smtClean="0">
                <a:latin typeface="Century Schoolbook" panose="02040604050505020304" pitchFamily="18" charset="0"/>
              </a:rPr>
              <a:t>No new funding has been appropriated for ADF since the 2017-2018 biennium.  Each ADD has a different allocation method of ADF grants.</a:t>
            </a:r>
          </a:p>
        </p:txBody>
      </p:sp>
    </p:spTree>
    <p:extLst>
      <p:ext uri="{BB962C8B-B14F-4D97-AF65-F5344CB8AC3E}">
        <p14:creationId xmlns:p14="http://schemas.microsoft.com/office/powerpoint/2010/main" val="1802387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3045E637-2759-40AC-A569-BA7D8845C02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5FBA25B-9D79-4A25-9FE0-21F1EF5915EC}"/>
              </a:ext>
            </a:extLst>
          </p:cNvPr>
          <p:cNvSpPr txBox="1"/>
          <p:nvPr/>
        </p:nvSpPr>
        <p:spPr>
          <a:xfrm>
            <a:off x="0" y="-92333"/>
            <a:ext cx="12192000" cy="153888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32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pPr algn="ctr"/>
            <a:r>
              <a:rPr lang="en-US" sz="4400" b="1" u="sng" dirty="0" smtClean="0">
                <a:solidFill>
                  <a:schemeClr val="bg1">
                    <a:lumMod val="75000"/>
                  </a:schemeClr>
                </a:solidFill>
                <a:latin typeface="Century Schoolbook" panose="02040604050505020304" pitchFamily="18" charset="0"/>
              </a:rPr>
              <a:t>Office of State Grants Staff</a:t>
            </a:r>
            <a:endParaRPr lang="en-US" sz="44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A76310-969A-4630-9646-346D32F777D9}"/>
              </a:ext>
            </a:extLst>
          </p:cNvPr>
          <p:cNvSpPr txBox="1"/>
          <p:nvPr/>
        </p:nvSpPr>
        <p:spPr>
          <a:xfrm>
            <a:off x="612476" y="1779151"/>
            <a:ext cx="1098142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71700" lvl="4" indent="-342900">
              <a:lnSpc>
                <a:spcPts val="3600"/>
              </a:lnSpc>
              <a:spcAft>
                <a:spcPts val="3600"/>
              </a:spcAft>
              <a:buFont typeface="Wingdings" panose="05000000000000000000" pitchFamily="2" charset="2"/>
              <a:buChar char="Ø"/>
            </a:pPr>
            <a:r>
              <a:rPr lang="en-US" sz="2800" dirty="0">
                <a:latin typeface="Century Schoolbook" panose="02040604050505020304" pitchFamily="18" charset="0"/>
              </a:rPr>
              <a:t>Billie Johnson, Executive Director </a:t>
            </a:r>
          </a:p>
          <a:p>
            <a:pPr marL="2171700" lvl="4" indent="-342900">
              <a:lnSpc>
                <a:spcPts val="3600"/>
              </a:lnSpc>
              <a:spcAft>
                <a:spcPts val="3600"/>
              </a:spcAft>
              <a:buFont typeface="Wingdings" panose="05000000000000000000" pitchFamily="2" charset="2"/>
              <a:buChar char="Ø"/>
            </a:pPr>
            <a:r>
              <a:rPr lang="en-US" sz="2800" dirty="0">
                <a:latin typeface="Century Schoolbook" panose="02040604050505020304" pitchFamily="18" charset="0"/>
              </a:rPr>
              <a:t>Troy Shrout, Budget Specialist</a:t>
            </a:r>
          </a:p>
          <a:p>
            <a:pPr marL="2171700" lvl="4" indent="-342900">
              <a:lnSpc>
                <a:spcPts val="3600"/>
              </a:lnSpc>
              <a:spcAft>
                <a:spcPts val="3600"/>
              </a:spcAft>
              <a:buFont typeface="Wingdings" panose="05000000000000000000" pitchFamily="2" charset="2"/>
              <a:buChar char="Ø"/>
            </a:pPr>
            <a:r>
              <a:rPr lang="en-US" sz="2800" dirty="0">
                <a:latin typeface="Century Schoolbook" panose="02040604050505020304" pitchFamily="18" charset="0"/>
              </a:rPr>
              <a:t>Aaron </a:t>
            </a:r>
            <a:r>
              <a:rPr lang="en-US" sz="2800" dirty="0" smtClean="0">
                <a:latin typeface="Century Schoolbook" panose="02040604050505020304" pitchFamily="18" charset="0"/>
              </a:rPr>
              <a:t>Jones, </a:t>
            </a:r>
            <a:r>
              <a:rPr lang="en-US" sz="2800" dirty="0">
                <a:latin typeface="Century Schoolbook" panose="02040604050505020304" pitchFamily="18" charset="0"/>
              </a:rPr>
              <a:t>Local Government Advisor</a:t>
            </a:r>
          </a:p>
          <a:p>
            <a:pPr marL="2171700" lvl="4" indent="-342900">
              <a:lnSpc>
                <a:spcPts val="3600"/>
              </a:lnSpc>
              <a:spcAft>
                <a:spcPts val="3600"/>
              </a:spcAft>
              <a:buFont typeface="Wingdings" panose="05000000000000000000" pitchFamily="2" charset="2"/>
              <a:buChar char="Ø"/>
            </a:pPr>
            <a:r>
              <a:rPr lang="en-US" sz="2800" dirty="0">
                <a:latin typeface="Century Schoolbook" panose="02040604050505020304" pitchFamily="18" charset="0"/>
              </a:rPr>
              <a:t> Jessica Wagoner, Local Government Advisor</a:t>
            </a:r>
          </a:p>
          <a:p>
            <a:pPr marL="2171700" lvl="4" indent="-342900">
              <a:lnSpc>
                <a:spcPts val="3600"/>
              </a:lnSpc>
              <a:spcAft>
                <a:spcPts val="3600"/>
              </a:spcAft>
              <a:buFont typeface="Wingdings" panose="05000000000000000000" pitchFamily="2" charset="2"/>
              <a:buChar char="Ø"/>
            </a:pPr>
            <a:r>
              <a:rPr lang="en-US" sz="2800" dirty="0">
                <a:latin typeface="Century Schoolbook" panose="02040604050505020304" pitchFamily="18" charset="0"/>
              </a:rPr>
              <a:t>Laura Redmon, Budget </a:t>
            </a:r>
            <a:r>
              <a:rPr lang="en-US" sz="2800" dirty="0" smtClean="0">
                <a:latin typeface="Century Schoolbook" panose="02040604050505020304" pitchFamily="18" charset="0"/>
              </a:rPr>
              <a:t>Manger</a:t>
            </a:r>
            <a:endParaRPr lang="en-US" sz="2800" dirty="0"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735970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3045E637-2759-40AC-A569-BA7D8845C02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5FBA25B-9D79-4A25-9FE0-21F1EF5915EC}"/>
              </a:ext>
            </a:extLst>
          </p:cNvPr>
          <p:cNvSpPr txBox="1"/>
          <p:nvPr/>
        </p:nvSpPr>
        <p:spPr>
          <a:xfrm>
            <a:off x="0" y="0"/>
            <a:ext cx="12192000" cy="135421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32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pPr algn="ctr"/>
            <a:r>
              <a:rPr lang="en-US" sz="3200" b="1" u="sng" dirty="0" smtClean="0">
                <a:solidFill>
                  <a:schemeClr val="bg1">
                    <a:lumMod val="75000"/>
                  </a:schemeClr>
                </a:solidFill>
                <a:latin typeface="Century Schoolbook" panose="02040604050505020304" pitchFamily="18" charset="0"/>
              </a:rPr>
              <a:t>Joint Funding Administration</a:t>
            </a:r>
            <a:endParaRPr lang="en-US" sz="32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6951B2-34CE-48D5-A77D-D65150C359C5}"/>
              </a:ext>
            </a:extLst>
          </p:cNvPr>
          <p:cNvSpPr txBox="1"/>
          <p:nvPr/>
        </p:nvSpPr>
        <p:spPr>
          <a:xfrm>
            <a:off x="603849" y="1743574"/>
            <a:ext cx="10990053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>
                <a:latin typeface="Century Schoolbook" panose="02040604050505020304" pitchFamily="18" charset="0"/>
              </a:rPr>
              <a:t>The Joint Funding Administration (JFA) program was created as a way to unify funding to the Area Development Districts from multiple sources, both state and federal.</a:t>
            </a:r>
          </a:p>
          <a:p>
            <a:pPr>
              <a:lnSpc>
                <a:spcPts val="3600"/>
              </a:lnSpc>
            </a:pPr>
            <a:endParaRPr lang="en-US" sz="2400" dirty="0">
              <a:latin typeface="Century Schoolbook" panose="020406040505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sz="2400" dirty="0" smtClean="0">
                <a:latin typeface="Century Schoolbook" panose="02040604050505020304" pitchFamily="18" charset="0"/>
              </a:rPr>
              <a:t>Current funding sources to JFA are:  Partnership Planning Grants from the Economic Development Administration in the U.S. Department of Commerce; Community Development Block Grants from the U.S. Department of Housing and Urban Development; Local Development District funding from the Appalachian Regional Commission; and state General Funds.</a:t>
            </a:r>
          </a:p>
        </p:txBody>
      </p:sp>
    </p:spTree>
    <p:extLst>
      <p:ext uri="{BB962C8B-B14F-4D97-AF65-F5344CB8AC3E}">
        <p14:creationId xmlns:p14="http://schemas.microsoft.com/office/powerpoint/2010/main" val="120754502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3045E637-2759-40AC-A569-BA7D8845C02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5FBA25B-9D79-4A25-9FE0-21F1EF5915EC}"/>
              </a:ext>
            </a:extLst>
          </p:cNvPr>
          <p:cNvSpPr txBox="1"/>
          <p:nvPr/>
        </p:nvSpPr>
        <p:spPr>
          <a:xfrm>
            <a:off x="0" y="0"/>
            <a:ext cx="12192000" cy="135421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32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pPr algn="ctr"/>
            <a:r>
              <a:rPr lang="en-US" sz="3200" b="1" u="sng" dirty="0" smtClean="0">
                <a:solidFill>
                  <a:schemeClr val="bg1">
                    <a:lumMod val="75000"/>
                  </a:schemeClr>
                </a:solidFill>
                <a:latin typeface="Century Schoolbook" panose="02040604050505020304" pitchFamily="18" charset="0"/>
              </a:rPr>
              <a:t>Joint Funding Administration</a:t>
            </a:r>
            <a:endParaRPr lang="en-US" sz="32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6951B2-34CE-48D5-A77D-D65150C359C5}"/>
              </a:ext>
            </a:extLst>
          </p:cNvPr>
          <p:cNvSpPr txBox="1"/>
          <p:nvPr/>
        </p:nvSpPr>
        <p:spPr>
          <a:xfrm>
            <a:off x="603849" y="1743574"/>
            <a:ext cx="10990053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>
                <a:latin typeface="Century Schoolbook" panose="02040604050505020304" pitchFamily="18" charset="0"/>
              </a:rPr>
              <a:t>JFA funds are not grant funds for local governments, but grant funds specifically for the ADDs.</a:t>
            </a:r>
          </a:p>
          <a:p>
            <a:pPr>
              <a:lnSpc>
                <a:spcPts val="3600"/>
              </a:lnSpc>
            </a:pPr>
            <a:endParaRPr lang="en-US" sz="2400" dirty="0">
              <a:latin typeface="Century Schoolbook" panose="020406040505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sz="2400" dirty="0" smtClean="0">
                <a:latin typeface="Century Schoolbook" panose="02040604050505020304" pitchFamily="18" charset="0"/>
              </a:rPr>
              <a:t>With each funding source, there is a separate and unique scope of work required.</a:t>
            </a:r>
          </a:p>
          <a:p>
            <a:pPr>
              <a:lnSpc>
                <a:spcPts val="3600"/>
              </a:lnSpc>
            </a:pPr>
            <a:endParaRPr lang="en-US" sz="2400" dirty="0">
              <a:latin typeface="Century Schoolbook" panose="020406040505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sz="2400" dirty="0" smtClean="0">
                <a:latin typeface="Century Schoolbook" panose="02040604050505020304" pitchFamily="18" charset="0"/>
              </a:rPr>
              <a:t>For more information about JFA or ADF, contact your Area Development District, or at DLG, contact:</a:t>
            </a:r>
          </a:p>
          <a:p>
            <a:pPr algn="ctr">
              <a:lnSpc>
                <a:spcPts val="3600"/>
              </a:lnSpc>
            </a:pPr>
            <a:r>
              <a:rPr lang="en-US" sz="2400" dirty="0" smtClean="0">
                <a:latin typeface="Century Schoolbook" panose="02040604050505020304" pitchFamily="18" charset="0"/>
              </a:rPr>
              <a:t>Laura Redmon – (502) 892-3453 – Laura.Redmon@ky.gov</a:t>
            </a:r>
          </a:p>
        </p:txBody>
      </p:sp>
    </p:spTree>
    <p:extLst>
      <p:ext uri="{BB962C8B-B14F-4D97-AF65-F5344CB8AC3E}">
        <p14:creationId xmlns:p14="http://schemas.microsoft.com/office/powerpoint/2010/main" val="386888288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3045E637-2759-40AC-A569-BA7D8845C02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5FBA25B-9D79-4A25-9FE0-21F1EF5915EC}"/>
              </a:ext>
            </a:extLst>
          </p:cNvPr>
          <p:cNvSpPr txBox="1"/>
          <p:nvPr/>
        </p:nvSpPr>
        <p:spPr>
          <a:xfrm>
            <a:off x="0" y="0"/>
            <a:ext cx="12192000" cy="135421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32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pPr algn="ctr"/>
            <a:r>
              <a:rPr lang="en-US" sz="3200" b="1" u="sng" dirty="0" smtClean="0">
                <a:solidFill>
                  <a:schemeClr val="bg1">
                    <a:lumMod val="75000"/>
                  </a:schemeClr>
                </a:solidFill>
                <a:latin typeface="Century Schoolbook" panose="02040604050505020304" pitchFamily="18" charset="0"/>
              </a:rPr>
              <a:t>Kentucky Mountain Regional Recreation Authority</a:t>
            </a:r>
            <a:endParaRPr lang="en-US" sz="32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6951B2-34CE-48D5-A77D-D65150C359C5}"/>
              </a:ext>
            </a:extLst>
          </p:cNvPr>
          <p:cNvSpPr txBox="1"/>
          <p:nvPr/>
        </p:nvSpPr>
        <p:spPr>
          <a:xfrm>
            <a:off x="603849" y="1743574"/>
            <a:ext cx="10990053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>
                <a:latin typeface="Century Schoolbook" panose="02040604050505020304" pitchFamily="18" charset="0"/>
              </a:rPr>
              <a:t>The Kentucky Mountain Regional Recreation Authority (KMRRA) was created in 2017 to establish, maintain, and promote a recreational trail system throughout Eastern Kentucky.</a:t>
            </a:r>
          </a:p>
          <a:p>
            <a:pPr>
              <a:lnSpc>
                <a:spcPts val="3600"/>
              </a:lnSpc>
            </a:pPr>
            <a:endParaRPr lang="en-US" sz="2400" dirty="0">
              <a:latin typeface="Century Schoolbook" panose="020406040505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sz="2400" dirty="0" smtClean="0">
                <a:latin typeface="Century Schoolbook" panose="02040604050505020304" pitchFamily="18" charset="0"/>
              </a:rPr>
              <a:t>The goal is to increase economic development, tourism, and outdoor recreation for residents of and visitors to Kentucky’s Appalachian region.</a:t>
            </a:r>
          </a:p>
          <a:p>
            <a:pPr>
              <a:lnSpc>
                <a:spcPts val="3600"/>
              </a:lnSpc>
            </a:pPr>
            <a:endParaRPr lang="en-US" sz="2400" dirty="0">
              <a:latin typeface="Century Schoolbook" panose="020406040505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sz="2400" dirty="0" smtClean="0">
                <a:latin typeface="Century Schoolbook" panose="02040604050505020304" pitchFamily="18" charset="0"/>
              </a:rPr>
              <a:t>KMRRA is administered by the Department for Local Government as a way to pass-through state funds.</a:t>
            </a:r>
          </a:p>
        </p:txBody>
      </p:sp>
    </p:spTree>
    <p:extLst>
      <p:ext uri="{BB962C8B-B14F-4D97-AF65-F5344CB8AC3E}">
        <p14:creationId xmlns:p14="http://schemas.microsoft.com/office/powerpoint/2010/main" val="396777294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3045E637-2759-40AC-A569-BA7D8845C02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5FBA25B-9D79-4A25-9FE0-21F1EF5915EC}"/>
              </a:ext>
            </a:extLst>
          </p:cNvPr>
          <p:cNvSpPr txBox="1"/>
          <p:nvPr/>
        </p:nvSpPr>
        <p:spPr>
          <a:xfrm>
            <a:off x="0" y="0"/>
            <a:ext cx="12192000" cy="135421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32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pPr algn="ctr"/>
            <a:r>
              <a:rPr lang="en-US" sz="3200" b="1" u="sng" dirty="0" smtClean="0">
                <a:solidFill>
                  <a:schemeClr val="bg1">
                    <a:lumMod val="75000"/>
                  </a:schemeClr>
                </a:solidFill>
                <a:latin typeface="Century Schoolbook" panose="02040604050505020304" pitchFamily="18" charset="0"/>
              </a:rPr>
              <a:t>Kentucky Mountain Regional Recreation Authority</a:t>
            </a:r>
            <a:endParaRPr lang="en-US" sz="32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6951B2-34CE-48D5-A77D-D65150C359C5}"/>
              </a:ext>
            </a:extLst>
          </p:cNvPr>
          <p:cNvSpPr txBox="1"/>
          <p:nvPr/>
        </p:nvSpPr>
        <p:spPr>
          <a:xfrm>
            <a:off x="603849" y="1368996"/>
            <a:ext cx="10990053" cy="5170646"/>
          </a:xfrm>
          <a:prstGeom prst="rect">
            <a:avLst/>
          </a:prstGeom>
          <a:noFill/>
          <a:ln>
            <a:noFill/>
          </a:ln>
        </p:spPr>
        <p:txBody>
          <a:bodyPr wrap="square" numCol="4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b="1" dirty="0" smtClean="0">
                <a:latin typeface="Century Schoolbook" panose="02040604050505020304" pitchFamily="18" charset="0"/>
              </a:rPr>
              <a:t>Target Counties:</a:t>
            </a:r>
          </a:p>
          <a:p>
            <a:pPr marL="342900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entury Schoolbook" panose="02040604050505020304" pitchFamily="18" charset="0"/>
              </a:rPr>
              <a:t>Bell</a:t>
            </a:r>
          </a:p>
          <a:p>
            <a:pPr marL="342900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entury Schoolbook" panose="02040604050505020304" pitchFamily="18" charset="0"/>
              </a:rPr>
              <a:t>Boyd</a:t>
            </a:r>
          </a:p>
          <a:p>
            <a:pPr marL="342900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sz="2400" b="1" u="sng" dirty="0" smtClean="0">
                <a:solidFill>
                  <a:srgbClr val="C00000"/>
                </a:solidFill>
                <a:latin typeface="Century Schoolbook" panose="02040604050505020304" pitchFamily="18" charset="0"/>
              </a:rPr>
              <a:t>Breathitt</a:t>
            </a:r>
          </a:p>
          <a:p>
            <a:pPr marL="342900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entury Schoolbook" panose="02040604050505020304" pitchFamily="18" charset="0"/>
              </a:rPr>
              <a:t>Carter</a:t>
            </a:r>
          </a:p>
          <a:p>
            <a:pPr marL="342900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entury Schoolbook" panose="02040604050505020304" pitchFamily="18" charset="0"/>
              </a:rPr>
              <a:t>Clay</a:t>
            </a:r>
          </a:p>
          <a:p>
            <a:pPr marL="342900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entury Schoolbook" panose="02040604050505020304" pitchFamily="18" charset="0"/>
              </a:rPr>
              <a:t>Clinton</a:t>
            </a:r>
          </a:p>
          <a:p>
            <a:pPr marL="342900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entury Schoolbook" panose="02040604050505020304" pitchFamily="18" charset="0"/>
              </a:rPr>
              <a:t>Elliott</a:t>
            </a:r>
          </a:p>
          <a:p>
            <a:pPr marL="342900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entury Schoolbook" panose="02040604050505020304" pitchFamily="18" charset="0"/>
              </a:rPr>
              <a:t>Estill</a:t>
            </a:r>
          </a:p>
          <a:p>
            <a:pPr marL="342900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sz="2400" b="1" u="sng" dirty="0" smtClean="0">
                <a:solidFill>
                  <a:srgbClr val="C00000"/>
                </a:solidFill>
                <a:latin typeface="Century Schoolbook" panose="02040604050505020304" pitchFamily="18" charset="0"/>
              </a:rPr>
              <a:t>Floyd</a:t>
            </a:r>
          </a:p>
          <a:p>
            <a:pPr marL="342900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entury Schoolbook" panose="02040604050505020304" pitchFamily="18" charset="0"/>
              </a:rPr>
              <a:t>Greenup</a:t>
            </a:r>
          </a:p>
          <a:p>
            <a:pPr marL="342900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endParaRPr lang="en-US" sz="2400" dirty="0" smtClean="0">
              <a:latin typeface="Century Schoolbook" panose="02040604050505020304" pitchFamily="18" charset="0"/>
            </a:endParaRPr>
          </a:p>
          <a:p>
            <a:pPr marL="342900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entury Schoolbook" panose="02040604050505020304" pitchFamily="18" charset="0"/>
              </a:rPr>
              <a:t>Harlan</a:t>
            </a:r>
          </a:p>
          <a:p>
            <a:pPr marL="342900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entury Schoolbook" panose="02040604050505020304" pitchFamily="18" charset="0"/>
              </a:rPr>
              <a:t>Jackson</a:t>
            </a:r>
          </a:p>
          <a:p>
            <a:pPr marL="342900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entury Schoolbook" panose="02040604050505020304" pitchFamily="18" charset="0"/>
              </a:rPr>
              <a:t>Johnson</a:t>
            </a:r>
          </a:p>
          <a:p>
            <a:pPr marL="342900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sz="2400" b="1" u="sng" dirty="0" smtClean="0">
                <a:solidFill>
                  <a:srgbClr val="C00000"/>
                </a:solidFill>
                <a:latin typeface="Century Schoolbook" panose="02040604050505020304" pitchFamily="18" charset="0"/>
              </a:rPr>
              <a:t>Knott</a:t>
            </a:r>
          </a:p>
          <a:p>
            <a:pPr marL="342900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entury Schoolbook" panose="02040604050505020304" pitchFamily="18" charset="0"/>
              </a:rPr>
              <a:t>Knox</a:t>
            </a:r>
          </a:p>
          <a:p>
            <a:pPr marL="342900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entury Schoolbook" panose="02040604050505020304" pitchFamily="18" charset="0"/>
              </a:rPr>
              <a:t>Laurel</a:t>
            </a:r>
          </a:p>
          <a:p>
            <a:pPr marL="342900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entury Schoolbook" panose="02040604050505020304" pitchFamily="18" charset="0"/>
              </a:rPr>
              <a:t>Lawrence</a:t>
            </a:r>
          </a:p>
          <a:p>
            <a:pPr marL="342900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entury Schoolbook" panose="02040604050505020304" pitchFamily="18" charset="0"/>
              </a:rPr>
              <a:t>Lee</a:t>
            </a:r>
          </a:p>
          <a:p>
            <a:pPr marL="342900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sz="2400" b="1" u="sng" dirty="0" smtClean="0">
                <a:solidFill>
                  <a:srgbClr val="C00000"/>
                </a:solidFill>
                <a:latin typeface="Century Schoolbook" panose="02040604050505020304" pitchFamily="18" charset="0"/>
              </a:rPr>
              <a:t>Leslie</a:t>
            </a:r>
          </a:p>
          <a:p>
            <a:pPr marL="342900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endParaRPr lang="en-US" sz="2400" b="1" u="sng" dirty="0" smtClean="0">
              <a:solidFill>
                <a:srgbClr val="C00000"/>
              </a:solidFill>
              <a:latin typeface="Century Schoolbook" panose="02040604050505020304" pitchFamily="18" charset="0"/>
            </a:endParaRPr>
          </a:p>
          <a:p>
            <a:pPr marL="342900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endParaRPr lang="en-US" sz="2400" b="1" u="sng" dirty="0">
              <a:solidFill>
                <a:srgbClr val="C00000"/>
              </a:solidFill>
              <a:latin typeface="Century Schoolbook" panose="02040604050505020304" pitchFamily="18" charset="0"/>
            </a:endParaRPr>
          </a:p>
          <a:p>
            <a:pPr marL="342900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sz="2400" b="1" u="sng" dirty="0" smtClean="0">
                <a:solidFill>
                  <a:srgbClr val="C00000"/>
                </a:solidFill>
                <a:latin typeface="Century Schoolbook" panose="02040604050505020304" pitchFamily="18" charset="0"/>
              </a:rPr>
              <a:t>Letcher</a:t>
            </a:r>
          </a:p>
          <a:p>
            <a:pPr marL="342900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entury Schoolbook" panose="02040604050505020304" pitchFamily="18" charset="0"/>
              </a:rPr>
              <a:t>Lewis</a:t>
            </a:r>
          </a:p>
          <a:p>
            <a:pPr marL="342900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entury Schoolbook" panose="02040604050505020304" pitchFamily="18" charset="0"/>
              </a:rPr>
              <a:t>Madison</a:t>
            </a:r>
          </a:p>
          <a:p>
            <a:pPr marL="342900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sz="2400" b="1" u="sng" dirty="0" smtClean="0">
                <a:solidFill>
                  <a:srgbClr val="C00000"/>
                </a:solidFill>
                <a:latin typeface="Century Schoolbook" panose="02040604050505020304" pitchFamily="18" charset="0"/>
              </a:rPr>
              <a:t>Magoffin</a:t>
            </a:r>
          </a:p>
          <a:p>
            <a:pPr marL="342900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sz="2400" b="1" u="sng" dirty="0" smtClean="0">
                <a:solidFill>
                  <a:srgbClr val="C00000"/>
                </a:solidFill>
                <a:latin typeface="Century Schoolbook" panose="02040604050505020304" pitchFamily="18" charset="0"/>
              </a:rPr>
              <a:t>Martin</a:t>
            </a:r>
          </a:p>
          <a:p>
            <a:pPr marL="342900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entury Schoolbook" panose="02040604050505020304" pitchFamily="18" charset="0"/>
              </a:rPr>
              <a:t>McCreary</a:t>
            </a:r>
          </a:p>
          <a:p>
            <a:pPr marL="342900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entury Schoolbook" panose="02040604050505020304" pitchFamily="18" charset="0"/>
              </a:rPr>
              <a:t>Menifee</a:t>
            </a:r>
          </a:p>
          <a:p>
            <a:pPr marL="342900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entury Schoolbook" panose="02040604050505020304" pitchFamily="18" charset="0"/>
              </a:rPr>
              <a:t>Morgan</a:t>
            </a:r>
          </a:p>
          <a:p>
            <a:pPr marL="342900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entury Schoolbook" panose="02040604050505020304" pitchFamily="18" charset="0"/>
              </a:rPr>
              <a:t>Owsley</a:t>
            </a:r>
          </a:p>
          <a:p>
            <a:pPr marL="342900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endParaRPr lang="en-US" sz="2400" b="1" u="sng" dirty="0" smtClean="0">
              <a:solidFill>
                <a:srgbClr val="C00000"/>
              </a:solidFill>
              <a:latin typeface="Century Schoolbook" panose="02040604050505020304" pitchFamily="18" charset="0"/>
            </a:endParaRPr>
          </a:p>
          <a:p>
            <a:pPr marL="342900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endParaRPr lang="en-US" sz="2400" b="1" u="sng" dirty="0" smtClean="0">
              <a:solidFill>
                <a:srgbClr val="C00000"/>
              </a:solidFill>
              <a:latin typeface="Century Schoolbook" panose="02040604050505020304" pitchFamily="18" charset="0"/>
            </a:endParaRPr>
          </a:p>
          <a:p>
            <a:pPr marL="342900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sz="2400" b="1" u="sng" dirty="0" smtClean="0">
                <a:solidFill>
                  <a:srgbClr val="C00000"/>
                </a:solidFill>
                <a:latin typeface="Century Schoolbook" panose="02040604050505020304" pitchFamily="18" charset="0"/>
              </a:rPr>
              <a:t>Perry</a:t>
            </a:r>
          </a:p>
          <a:p>
            <a:pPr marL="342900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sz="2400" b="1" u="sng" dirty="0" smtClean="0">
                <a:solidFill>
                  <a:srgbClr val="C00000"/>
                </a:solidFill>
                <a:latin typeface="Century Schoolbook" panose="02040604050505020304" pitchFamily="18" charset="0"/>
              </a:rPr>
              <a:t>Pike</a:t>
            </a:r>
          </a:p>
          <a:p>
            <a:pPr marL="342900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entury Schoolbook" panose="02040604050505020304" pitchFamily="18" charset="0"/>
              </a:rPr>
              <a:t>Powell</a:t>
            </a:r>
          </a:p>
          <a:p>
            <a:pPr marL="342900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entury Schoolbook" panose="02040604050505020304" pitchFamily="18" charset="0"/>
              </a:rPr>
              <a:t>Pulaski</a:t>
            </a:r>
          </a:p>
          <a:p>
            <a:pPr marL="342900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entury Schoolbook" panose="02040604050505020304" pitchFamily="18" charset="0"/>
              </a:rPr>
              <a:t>Rockcastle</a:t>
            </a:r>
          </a:p>
          <a:p>
            <a:pPr marL="342900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entury Schoolbook" panose="02040604050505020304" pitchFamily="18" charset="0"/>
              </a:rPr>
              <a:t>Rowan</a:t>
            </a:r>
          </a:p>
          <a:p>
            <a:pPr marL="342900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entury Schoolbook" panose="02040604050505020304" pitchFamily="18" charset="0"/>
              </a:rPr>
              <a:t>Wayne</a:t>
            </a:r>
          </a:p>
          <a:p>
            <a:pPr marL="342900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entury Schoolbook" panose="02040604050505020304" pitchFamily="18" charset="0"/>
              </a:rPr>
              <a:t>Whitley</a:t>
            </a:r>
          </a:p>
          <a:p>
            <a:pPr marL="342900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entury Schoolbook" panose="02040604050505020304" pitchFamily="18" charset="0"/>
              </a:rPr>
              <a:t>Wolfe</a:t>
            </a:r>
          </a:p>
          <a:p>
            <a:pPr>
              <a:lnSpc>
                <a:spcPts val="3600"/>
              </a:lnSpc>
            </a:pPr>
            <a:endParaRPr lang="en-US" sz="2400" dirty="0" smtClean="0"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76212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3045E637-2759-40AC-A569-BA7D8845C02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5FBA25B-9D79-4A25-9FE0-21F1EF5915EC}"/>
              </a:ext>
            </a:extLst>
          </p:cNvPr>
          <p:cNvSpPr txBox="1"/>
          <p:nvPr/>
        </p:nvSpPr>
        <p:spPr>
          <a:xfrm>
            <a:off x="0" y="0"/>
            <a:ext cx="12192000" cy="135421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32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pPr algn="ctr"/>
            <a:r>
              <a:rPr lang="en-US" sz="3200" b="1" u="sng" dirty="0" smtClean="0">
                <a:solidFill>
                  <a:schemeClr val="bg1">
                    <a:lumMod val="75000"/>
                  </a:schemeClr>
                </a:solidFill>
                <a:latin typeface="Century Schoolbook" panose="02040604050505020304" pitchFamily="18" charset="0"/>
              </a:rPr>
              <a:t>Kentucky Mountain Regional Recreation Authority</a:t>
            </a:r>
            <a:endParaRPr lang="en-US" sz="32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6951B2-34CE-48D5-A77D-D65150C359C5}"/>
              </a:ext>
            </a:extLst>
          </p:cNvPr>
          <p:cNvSpPr txBox="1"/>
          <p:nvPr/>
        </p:nvSpPr>
        <p:spPr>
          <a:xfrm>
            <a:off x="603849" y="1743574"/>
            <a:ext cx="10990053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>
                <a:latin typeface="Century Schoolbook" panose="02040604050505020304" pitchFamily="18" charset="0"/>
              </a:rPr>
              <a:t>Of the 37 Target Counties, 19 have adopted the necessary resolution to participate in the KMRRA.</a:t>
            </a:r>
          </a:p>
          <a:p>
            <a:pPr>
              <a:lnSpc>
                <a:spcPts val="3600"/>
              </a:lnSpc>
            </a:pPr>
            <a:endParaRPr lang="en-US" sz="2400" dirty="0">
              <a:latin typeface="Century Schoolbook" panose="020406040505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sz="2400" dirty="0" smtClean="0">
                <a:latin typeface="Century Schoolbook" panose="02040604050505020304" pitchFamily="18" charset="0"/>
              </a:rPr>
              <a:t>The 9 counties noted in </a:t>
            </a:r>
            <a:r>
              <a:rPr lang="en-US" sz="2400" b="1" u="sng" dirty="0" smtClean="0">
                <a:solidFill>
                  <a:srgbClr val="C00000"/>
                </a:solidFill>
                <a:latin typeface="Century Schoolbook" panose="02040604050505020304" pitchFamily="18" charset="0"/>
              </a:rPr>
              <a:t>RED</a:t>
            </a:r>
            <a:r>
              <a:rPr lang="en-US" sz="2400" dirty="0" smtClean="0">
                <a:latin typeface="Century Schoolbook" panose="02040604050505020304" pitchFamily="18" charset="0"/>
              </a:rPr>
              <a:t> have county representative voting members on the KMRRA board.</a:t>
            </a:r>
          </a:p>
          <a:p>
            <a:pPr>
              <a:lnSpc>
                <a:spcPts val="3600"/>
              </a:lnSpc>
            </a:pPr>
            <a:endParaRPr lang="en-US" sz="2400" dirty="0">
              <a:latin typeface="Century Schoolbook" panose="020406040505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sz="2400" dirty="0">
                <a:latin typeface="Century Schoolbook" panose="02040604050505020304" pitchFamily="18" charset="0"/>
              </a:rPr>
              <a:t>KMRRA has </a:t>
            </a:r>
            <a:r>
              <a:rPr lang="en-US" sz="2400" dirty="0" smtClean="0">
                <a:latin typeface="Century Schoolbook" panose="02040604050505020304" pitchFamily="18" charset="0"/>
              </a:rPr>
              <a:t>an </a:t>
            </a:r>
            <a:r>
              <a:rPr lang="en-US" sz="2400" dirty="0">
                <a:latin typeface="Century Schoolbook" panose="02040604050505020304" pitchFamily="18" charset="0"/>
              </a:rPr>
              <a:t>Executive Director and a Trail Development </a:t>
            </a:r>
            <a:r>
              <a:rPr lang="en-US" sz="2400" dirty="0" smtClean="0">
                <a:latin typeface="Century Schoolbook" panose="02040604050505020304" pitchFamily="18" charset="0"/>
              </a:rPr>
              <a:t>Coordinator.  Its monthly meetings rotate to a different participating county each month.</a:t>
            </a:r>
          </a:p>
        </p:txBody>
      </p:sp>
    </p:spTree>
    <p:extLst>
      <p:ext uri="{BB962C8B-B14F-4D97-AF65-F5344CB8AC3E}">
        <p14:creationId xmlns:p14="http://schemas.microsoft.com/office/powerpoint/2010/main" val="268120895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3045E637-2759-40AC-A569-BA7D8845C02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5FBA25B-9D79-4A25-9FE0-21F1EF5915EC}"/>
              </a:ext>
            </a:extLst>
          </p:cNvPr>
          <p:cNvSpPr txBox="1"/>
          <p:nvPr/>
        </p:nvSpPr>
        <p:spPr>
          <a:xfrm>
            <a:off x="0" y="-1"/>
            <a:ext cx="12192000" cy="135421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32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pPr algn="ctr"/>
            <a:r>
              <a:rPr lang="en-US" sz="3200" b="1" u="sng" dirty="0">
                <a:solidFill>
                  <a:schemeClr val="bg1">
                    <a:lumMod val="75000"/>
                  </a:schemeClr>
                </a:solidFill>
                <a:latin typeface="Century Schoolbook" panose="02040604050505020304" pitchFamily="18" charset="0"/>
              </a:rPr>
              <a:t>Kentucky Mountain Regional Recreation Authority</a:t>
            </a: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6951B2-34CE-48D5-A77D-D65150C359C5}"/>
              </a:ext>
            </a:extLst>
          </p:cNvPr>
          <p:cNvSpPr txBox="1"/>
          <p:nvPr/>
        </p:nvSpPr>
        <p:spPr>
          <a:xfrm>
            <a:off x="603849" y="1881591"/>
            <a:ext cx="10990053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>
                <a:latin typeface="Century Schoolbook" panose="02040604050505020304" pitchFamily="18" charset="0"/>
              </a:rPr>
              <a:t>For more information on KMRRA, please contact:</a:t>
            </a:r>
          </a:p>
          <a:p>
            <a:pPr>
              <a:lnSpc>
                <a:spcPts val="3600"/>
              </a:lnSpc>
            </a:pPr>
            <a:endParaRPr lang="en-US" sz="2400" dirty="0">
              <a:latin typeface="Century Schoolbook" panose="02040604050505020304" pitchFamily="18" charset="0"/>
            </a:endParaRPr>
          </a:p>
          <a:p>
            <a:pPr algn="ctr">
              <a:lnSpc>
                <a:spcPts val="3600"/>
              </a:lnSpc>
            </a:pPr>
            <a:r>
              <a:rPr lang="en-US" sz="2400" b="1" dirty="0" smtClean="0">
                <a:latin typeface="Century Schoolbook" panose="02040604050505020304" pitchFamily="18" charset="0"/>
              </a:rPr>
              <a:t>Sheri Mahan</a:t>
            </a:r>
          </a:p>
          <a:p>
            <a:pPr algn="ctr">
              <a:lnSpc>
                <a:spcPts val="3600"/>
              </a:lnSpc>
            </a:pPr>
            <a:r>
              <a:rPr lang="en-US" sz="2400" b="1" dirty="0" smtClean="0">
                <a:latin typeface="Century Schoolbook" panose="02040604050505020304" pitchFamily="18" charset="0"/>
              </a:rPr>
              <a:t>Executive Assistant</a:t>
            </a:r>
          </a:p>
          <a:p>
            <a:pPr algn="ctr">
              <a:lnSpc>
                <a:spcPts val="3600"/>
              </a:lnSpc>
            </a:pPr>
            <a:r>
              <a:rPr lang="en-US" sz="2400" b="1" dirty="0" smtClean="0">
                <a:latin typeface="Century Schoolbook" panose="02040604050505020304" pitchFamily="18" charset="0"/>
              </a:rPr>
              <a:t>(502) 892-3159</a:t>
            </a:r>
          </a:p>
          <a:p>
            <a:pPr algn="ctr">
              <a:lnSpc>
                <a:spcPts val="3600"/>
              </a:lnSpc>
            </a:pPr>
            <a:r>
              <a:rPr lang="en-US" sz="2400" b="1" dirty="0" smtClean="0">
                <a:latin typeface="Century Schoolbook" panose="02040604050505020304" pitchFamily="18" charset="0"/>
              </a:rPr>
              <a:t>SheriK.Mahan@ky.gov</a:t>
            </a:r>
            <a:endParaRPr lang="en-US" sz="2400" b="1" dirty="0"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311236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3045E637-2759-40AC-A569-BA7D8845C02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5FBA25B-9D79-4A25-9FE0-21F1EF5915EC}"/>
              </a:ext>
            </a:extLst>
          </p:cNvPr>
          <p:cNvSpPr txBox="1"/>
          <p:nvPr/>
        </p:nvSpPr>
        <p:spPr>
          <a:xfrm>
            <a:off x="0" y="-61555"/>
            <a:ext cx="12192000" cy="147732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32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pPr algn="ctr"/>
            <a:r>
              <a:rPr lang="en-US" sz="4000" b="1" u="sng" dirty="0" smtClean="0">
                <a:solidFill>
                  <a:schemeClr val="bg1">
                    <a:lumMod val="75000"/>
                  </a:schemeClr>
                </a:solidFill>
                <a:latin typeface="Century Schoolbook" panose="02040604050505020304" pitchFamily="18" charset="0"/>
              </a:rPr>
              <a:t>QUESTIONS?</a:t>
            </a:r>
            <a:endParaRPr lang="en-US" sz="40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6951B2-34CE-48D5-A77D-D65150C359C5}"/>
              </a:ext>
            </a:extLst>
          </p:cNvPr>
          <p:cNvSpPr txBox="1"/>
          <p:nvPr/>
        </p:nvSpPr>
        <p:spPr>
          <a:xfrm>
            <a:off x="603849" y="1881591"/>
            <a:ext cx="10990053" cy="40164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600"/>
              </a:lnSpc>
              <a:spcAft>
                <a:spcPts val="1800"/>
              </a:spcAft>
            </a:pPr>
            <a:r>
              <a:rPr lang="en-US" sz="3200" dirty="0" smtClean="0">
                <a:latin typeface="Century Schoolbook" panose="02040604050505020304" pitchFamily="18" charset="0"/>
              </a:rPr>
              <a:t>Office of State Grants</a:t>
            </a:r>
          </a:p>
          <a:p>
            <a:pPr algn="ctr">
              <a:lnSpc>
                <a:spcPts val="3600"/>
              </a:lnSpc>
              <a:spcAft>
                <a:spcPts val="1800"/>
              </a:spcAft>
            </a:pPr>
            <a:r>
              <a:rPr lang="en-US" sz="3200" dirty="0" smtClean="0">
                <a:latin typeface="Century Schoolbook" panose="02040604050505020304" pitchFamily="18" charset="0"/>
              </a:rPr>
              <a:t>Department for Local Government</a:t>
            </a:r>
          </a:p>
          <a:p>
            <a:pPr algn="ctr">
              <a:lnSpc>
                <a:spcPts val="3600"/>
              </a:lnSpc>
              <a:spcAft>
                <a:spcPts val="1800"/>
              </a:spcAft>
            </a:pPr>
            <a:r>
              <a:rPr lang="en-US" sz="3200" dirty="0" smtClean="0">
                <a:latin typeface="Century Schoolbook" panose="02040604050505020304" pitchFamily="18" charset="0"/>
              </a:rPr>
              <a:t>100 Airport Road, 3</a:t>
            </a:r>
            <a:r>
              <a:rPr lang="en-US" sz="3200" baseline="30000" dirty="0" smtClean="0">
                <a:latin typeface="Century Schoolbook" panose="02040604050505020304" pitchFamily="18" charset="0"/>
              </a:rPr>
              <a:t>rd</a:t>
            </a:r>
            <a:r>
              <a:rPr lang="en-US" sz="3200" dirty="0" smtClean="0">
                <a:latin typeface="Century Schoolbook" panose="02040604050505020304" pitchFamily="18" charset="0"/>
              </a:rPr>
              <a:t> Floor</a:t>
            </a:r>
          </a:p>
          <a:p>
            <a:pPr algn="ctr">
              <a:lnSpc>
                <a:spcPts val="3600"/>
              </a:lnSpc>
              <a:spcAft>
                <a:spcPts val="1800"/>
              </a:spcAft>
            </a:pPr>
            <a:r>
              <a:rPr lang="en-US" sz="3200" dirty="0" smtClean="0">
                <a:latin typeface="Century Schoolbook" panose="02040604050505020304" pitchFamily="18" charset="0"/>
              </a:rPr>
              <a:t>Frankfort, Kentucky  40601</a:t>
            </a:r>
            <a:endParaRPr lang="en-US" sz="3200" dirty="0">
              <a:latin typeface="Century Schoolbook" panose="02040604050505020304" pitchFamily="18" charset="0"/>
            </a:endParaRPr>
          </a:p>
          <a:p>
            <a:pPr algn="ctr">
              <a:lnSpc>
                <a:spcPts val="3600"/>
              </a:lnSpc>
              <a:spcAft>
                <a:spcPts val="1800"/>
              </a:spcAft>
            </a:pPr>
            <a:r>
              <a:rPr lang="en-US" sz="3200" dirty="0" smtClean="0">
                <a:latin typeface="Century Schoolbook" panose="02040604050505020304" pitchFamily="18" charset="0"/>
              </a:rPr>
              <a:t>(502) 573-2382  or  (800) 346-5606</a:t>
            </a:r>
            <a:endParaRPr lang="en-US" sz="3200" dirty="0">
              <a:latin typeface="Century Schoolbook" panose="02040604050505020304" pitchFamily="18" charset="0"/>
            </a:endParaRPr>
          </a:p>
          <a:p>
            <a:pPr algn="ctr">
              <a:lnSpc>
                <a:spcPts val="3600"/>
              </a:lnSpc>
              <a:spcAft>
                <a:spcPts val="1800"/>
              </a:spcAft>
            </a:pPr>
            <a:r>
              <a:rPr lang="en-US" sz="3200" dirty="0" smtClean="0">
                <a:latin typeface="Century Schoolbook" panose="02040604050505020304" pitchFamily="18" charset="0"/>
              </a:rPr>
              <a:t>kydlgweb.ky.gov</a:t>
            </a:r>
          </a:p>
        </p:txBody>
      </p:sp>
    </p:spTree>
    <p:extLst>
      <p:ext uri="{BB962C8B-B14F-4D97-AF65-F5344CB8AC3E}">
        <p14:creationId xmlns:p14="http://schemas.microsoft.com/office/powerpoint/2010/main" val="41299140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3045E637-2759-40AC-A569-BA7D8845C02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5FBA25B-9D79-4A25-9FE0-21F1EF5915EC}"/>
              </a:ext>
            </a:extLst>
          </p:cNvPr>
          <p:cNvSpPr txBox="1"/>
          <p:nvPr/>
        </p:nvSpPr>
        <p:spPr>
          <a:xfrm>
            <a:off x="0" y="-92333"/>
            <a:ext cx="12192000" cy="153888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32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pPr algn="ctr"/>
            <a:r>
              <a:rPr lang="en-US" sz="4400" b="1" u="sng" dirty="0" smtClean="0">
                <a:solidFill>
                  <a:schemeClr val="bg1">
                    <a:lumMod val="75000"/>
                  </a:schemeClr>
                </a:solidFill>
                <a:latin typeface="Century Schoolbook" panose="02040604050505020304" pitchFamily="18" charset="0"/>
              </a:rPr>
              <a:t>Severance Fund Programs</a:t>
            </a:r>
            <a:endParaRPr lang="en-US" sz="44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9A777CC-3134-4B0C-A496-33DDAC4D807C}"/>
              </a:ext>
            </a:extLst>
          </p:cNvPr>
          <p:cNvSpPr txBox="1"/>
          <p:nvPr/>
        </p:nvSpPr>
        <p:spPr>
          <a:xfrm>
            <a:off x="612476" y="1777041"/>
            <a:ext cx="10972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lnSpc>
                <a:spcPts val="3600"/>
              </a:lnSpc>
              <a:spcBef>
                <a:spcPts val="0"/>
              </a:spcBef>
              <a:spcAft>
                <a:spcPts val="3600"/>
              </a:spcAft>
            </a:pPr>
            <a:r>
              <a:rPr lang="en-US" sz="2800" dirty="0" smtClean="0">
                <a:latin typeface="Century Schoolbook" panose="02040604050505020304" pitchFamily="18" charset="0"/>
                <a:ea typeface="Calibri" panose="020F0502020204030204" pitchFamily="34" charset="0"/>
              </a:rPr>
              <a:t>Each quarter, coal and mineral severance tax revenue is disbursed through two programs:</a:t>
            </a:r>
          </a:p>
          <a:p>
            <a:pPr marL="285750" marR="0" indent="-285750">
              <a:lnSpc>
                <a:spcPts val="3600"/>
              </a:lnSpc>
              <a:spcBef>
                <a:spcPts val="0"/>
              </a:spcBef>
              <a:spcAft>
                <a:spcPts val="3600"/>
              </a:spcAft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Century Schoolbook" panose="02040604050505020304" pitchFamily="18" charset="0"/>
                <a:ea typeface="Calibri" panose="020F0502020204030204" pitchFamily="34" charset="0"/>
              </a:rPr>
              <a:t>Local Government Economic Assistance Fund (LGEAF)</a:t>
            </a:r>
          </a:p>
          <a:p>
            <a:pPr marL="285750" marR="0" indent="-285750">
              <a:lnSpc>
                <a:spcPts val="3600"/>
              </a:lnSpc>
              <a:spcBef>
                <a:spcPts val="0"/>
              </a:spcBef>
              <a:spcAft>
                <a:spcPts val="3600"/>
              </a:spcAft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Century Schoolbook" panose="02040604050505020304" pitchFamily="18" charset="0"/>
                <a:ea typeface="Calibri" panose="020F0502020204030204" pitchFamily="34" charset="0"/>
              </a:rPr>
              <a:t>Local Government Economic Development Fund (LGEDF)</a:t>
            </a:r>
            <a:endParaRPr lang="en-US" sz="2800" dirty="0">
              <a:latin typeface="Century Schoolbook" panose="020406040505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25591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3045E637-2759-40AC-A569-BA7D8845C02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5FBA25B-9D79-4A25-9FE0-21F1EF5915EC}"/>
              </a:ext>
            </a:extLst>
          </p:cNvPr>
          <p:cNvSpPr txBox="1"/>
          <p:nvPr/>
        </p:nvSpPr>
        <p:spPr>
          <a:xfrm>
            <a:off x="0" y="-92333"/>
            <a:ext cx="12192000" cy="153888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32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pPr algn="ctr"/>
            <a:r>
              <a:rPr lang="en-US" sz="4400" b="1" u="sng" dirty="0" smtClean="0">
                <a:solidFill>
                  <a:schemeClr val="bg1">
                    <a:lumMod val="75000"/>
                  </a:schemeClr>
                </a:solidFill>
                <a:latin typeface="Century Schoolbook" panose="02040604050505020304" pitchFamily="18" charset="0"/>
              </a:rPr>
              <a:t>LGEAF Mineral Severance Distribution</a:t>
            </a:r>
            <a:endParaRPr lang="en-US" sz="44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3489" y="1757097"/>
            <a:ext cx="381952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1747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3045E637-2759-40AC-A569-BA7D8845C02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5FBA25B-9D79-4A25-9FE0-21F1EF5915EC}"/>
              </a:ext>
            </a:extLst>
          </p:cNvPr>
          <p:cNvSpPr txBox="1"/>
          <p:nvPr/>
        </p:nvSpPr>
        <p:spPr>
          <a:xfrm>
            <a:off x="0" y="-92333"/>
            <a:ext cx="12192000" cy="153888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32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pPr algn="ctr"/>
            <a:r>
              <a:rPr lang="en-US" sz="4400" b="1" u="sng" dirty="0" smtClean="0">
                <a:solidFill>
                  <a:schemeClr val="bg1">
                    <a:lumMod val="75000"/>
                  </a:schemeClr>
                </a:solidFill>
                <a:latin typeface="Century Schoolbook" panose="02040604050505020304" pitchFamily="18" charset="0"/>
              </a:rPr>
              <a:t>LGEAF Mineral Severance Distribution</a:t>
            </a:r>
            <a:endParaRPr lang="en-US" sz="44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8283" y="1755028"/>
            <a:ext cx="6403012" cy="4033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5690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3045E637-2759-40AC-A569-BA7D8845C02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5FBA25B-9D79-4A25-9FE0-21F1EF5915EC}"/>
              </a:ext>
            </a:extLst>
          </p:cNvPr>
          <p:cNvSpPr txBox="1"/>
          <p:nvPr/>
        </p:nvSpPr>
        <p:spPr>
          <a:xfrm>
            <a:off x="0" y="-92333"/>
            <a:ext cx="12192000" cy="153888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32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pPr algn="ctr"/>
            <a:r>
              <a:rPr lang="en-US" sz="4400" b="1" u="sng" dirty="0" smtClean="0">
                <a:solidFill>
                  <a:schemeClr val="bg1">
                    <a:lumMod val="75000"/>
                  </a:schemeClr>
                </a:solidFill>
                <a:latin typeface="Century Schoolbook" panose="02040604050505020304" pitchFamily="18" charset="0"/>
              </a:rPr>
              <a:t>LGEAF Mineral Severance Distribution</a:t>
            </a:r>
            <a:endParaRPr lang="en-US" sz="44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118EB70-3856-40CF-9968-A978411A6439}"/>
              </a:ext>
            </a:extLst>
          </p:cNvPr>
          <p:cNvSpPr txBox="1"/>
          <p:nvPr/>
        </p:nvSpPr>
        <p:spPr>
          <a:xfrm>
            <a:off x="603848" y="1929766"/>
            <a:ext cx="1099867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3600"/>
              </a:lnSpc>
              <a:spcAft>
                <a:spcPts val="3600"/>
              </a:spcAft>
              <a:buFont typeface="Wingdings" panose="05000000000000000000" pitchFamily="2" charset="2"/>
              <a:buChar char="Ø"/>
            </a:pPr>
            <a:r>
              <a:rPr lang="en-US" sz="2400" dirty="0">
                <a:latin typeface="Century Schoolbook" panose="02040604050505020304" pitchFamily="18" charset="0"/>
              </a:rPr>
              <a:t>If a refund of tax occurs, and a county’s allocated share of the refund amount is greater than 50% of the quarterly distribution due to the county and its incorporated cities, the distribution will be reduced no more than 50% and the remainder will carry forward to be offset in successive quarters until it is satisfied in full (KRS 42.470).</a:t>
            </a:r>
          </a:p>
          <a:p>
            <a:pPr marL="285750" indent="-285750">
              <a:lnSpc>
                <a:spcPts val="36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latin typeface="Century Schoolbook" panose="02040604050505020304" pitchFamily="18" charset="0"/>
              </a:rPr>
              <a:t>If any city allocation is less than $25 in any given quarter, the allotment will be distributed to the county (KRS.475(2)).</a:t>
            </a:r>
          </a:p>
        </p:txBody>
      </p:sp>
    </p:spTree>
    <p:extLst>
      <p:ext uri="{BB962C8B-B14F-4D97-AF65-F5344CB8AC3E}">
        <p14:creationId xmlns:p14="http://schemas.microsoft.com/office/powerpoint/2010/main" val="40635789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3045E637-2759-40AC-A569-BA7D8845C02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5FBA25B-9D79-4A25-9FE0-21F1EF5915EC}"/>
              </a:ext>
            </a:extLst>
          </p:cNvPr>
          <p:cNvSpPr txBox="1"/>
          <p:nvPr/>
        </p:nvSpPr>
        <p:spPr>
          <a:xfrm>
            <a:off x="0" y="-92333"/>
            <a:ext cx="12192000" cy="153888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32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pPr algn="ctr"/>
            <a:r>
              <a:rPr lang="en-US" sz="4400" b="1" u="sng" dirty="0" smtClean="0">
                <a:solidFill>
                  <a:schemeClr val="bg1">
                    <a:lumMod val="75000"/>
                  </a:schemeClr>
                </a:solidFill>
                <a:latin typeface="Century Schoolbook" panose="02040604050505020304" pitchFamily="18" charset="0"/>
              </a:rPr>
              <a:t>LGEAF Eligible Activities</a:t>
            </a:r>
            <a:endParaRPr lang="en-US" sz="44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6951B2-34CE-48D5-A77D-D65150C359C5}"/>
              </a:ext>
            </a:extLst>
          </p:cNvPr>
          <p:cNvSpPr txBox="1"/>
          <p:nvPr/>
        </p:nvSpPr>
        <p:spPr>
          <a:xfrm>
            <a:off x="603849" y="1795323"/>
            <a:ext cx="10990053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  <a:spcAft>
                <a:spcPts val="1200"/>
              </a:spcAft>
            </a:pPr>
            <a:r>
              <a:rPr lang="en-US" sz="2400" b="0" i="0" u="none" strike="noStrike" baseline="0" dirty="0" smtClean="0">
                <a:latin typeface="Century Schoolbook" panose="02040604050505020304" pitchFamily="18" charset="0"/>
              </a:rPr>
              <a:t>Eligible </a:t>
            </a:r>
            <a:r>
              <a:rPr lang="en-US" sz="2400" b="0" i="0" u="none" strike="noStrike" baseline="0" dirty="0">
                <a:latin typeface="Century Schoolbook" panose="02040604050505020304" pitchFamily="18" charset="0"/>
              </a:rPr>
              <a:t>activities include: </a:t>
            </a:r>
          </a:p>
          <a:p>
            <a:pPr>
              <a:lnSpc>
                <a:spcPts val="3600"/>
              </a:lnSpc>
              <a:spcAft>
                <a:spcPts val="1200"/>
              </a:spcAft>
            </a:pPr>
            <a:r>
              <a:rPr lang="en-US" sz="2400" b="0" i="0" u="none" strike="noStrike" baseline="0" dirty="0" smtClean="0">
                <a:latin typeface="Century Schoolbook" panose="02040604050505020304" pitchFamily="18" charset="0"/>
              </a:rPr>
              <a:t>     a</a:t>
            </a:r>
            <a:r>
              <a:rPr lang="en-US" sz="2400" b="0" i="0" u="none" strike="noStrike" baseline="0" dirty="0">
                <a:latin typeface="Century Schoolbook" panose="02040604050505020304" pitchFamily="18" charset="0"/>
              </a:rPr>
              <a:t>. Public </a:t>
            </a:r>
            <a:r>
              <a:rPr lang="en-US" sz="2400" b="0" i="0" u="none" strike="noStrike" baseline="0" dirty="0" smtClean="0">
                <a:latin typeface="Century Schoolbook" panose="02040604050505020304" pitchFamily="18" charset="0"/>
              </a:rPr>
              <a:t>Safety					g</a:t>
            </a:r>
            <a:r>
              <a:rPr lang="en-US" sz="2400" b="0" i="0" u="none" strike="noStrike" baseline="0" dirty="0">
                <a:latin typeface="Century Schoolbook" panose="02040604050505020304" pitchFamily="18" charset="0"/>
              </a:rPr>
              <a:t>. Social Services </a:t>
            </a:r>
          </a:p>
          <a:p>
            <a:pPr>
              <a:lnSpc>
                <a:spcPts val="3600"/>
              </a:lnSpc>
              <a:spcAft>
                <a:spcPts val="1200"/>
              </a:spcAft>
            </a:pPr>
            <a:r>
              <a:rPr lang="en-US" sz="2400" b="0" i="0" u="none" strike="noStrike" baseline="0" dirty="0" smtClean="0">
                <a:latin typeface="Century Schoolbook" panose="02040604050505020304" pitchFamily="18" charset="0"/>
              </a:rPr>
              <a:t>     b</a:t>
            </a:r>
            <a:r>
              <a:rPr lang="en-US" sz="2400" b="0" i="0" u="none" strike="noStrike" baseline="0" dirty="0">
                <a:latin typeface="Century Schoolbook" panose="02040604050505020304" pitchFamily="18" charset="0"/>
              </a:rPr>
              <a:t>. Environmental </a:t>
            </a:r>
            <a:r>
              <a:rPr lang="en-US" sz="2400" b="0" i="0" u="none" strike="noStrike" baseline="0" dirty="0" smtClean="0">
                <a:latin typeface="Century Schoolbook" panose="02040604050505020304" pitchFamily="18" charset="0"/>
              </a:rPr>
              <a:t>Protection			h</a:t>
            </a:r>
            <a:r>
              <a:rPr lang="en-US" sz="2400" b="0" i="0" u="none" strike="noStrike" baseline="0" dirty="0">
                <a:latin typeface="Century Schoolbook" panose="02040604050505020304" pitchFamily="18" charset="0"/>
              </a:rPr>
              <a:t>. Industrial or Economic </a:t>
            </a:r>
          </a:p>
          <a:p>
            <a:pPr>
              <a:lnSpc>
                <a:spcPts val="3600"/>
              </a:lnSpc>
              <a:spcAft>
                <a:spcPts val="1200"/>
              </a:spcAft>
            </a:pPr>
            <a:r>
              <a:rPr lang="en-US" sz="2400" b="0" i="0" u="none" strike="noStrike" baseline="0" dirty="0" smtClean="0">
                <a:latin typeface="Century Schoolbook" panose="02040604050505020304" pitchFamily="18" charset="0"/>
              </a:rPr>
              <a:t>     c</a:t>
            </a:r>
            <a:r>
              <a:rPr lang="en-US" sz="2400" b="0" i="0" u="none" strike="noStrike" baseline="0" dirty="0">
                <a:latin typeface="Century Schoolbook" panose="02040604050505020304" pitchFamily="18" charset="0"/>
              </a:rPr>
              <a:t>. Public Transportation </a:t>
            </a:r>
            <a:r>
              <a:rPr lang="en-US" sz="2400" dirty="0" smtClean="0">
                <a:latin typeface="Century Schoolbook" panose="02040604050505020304" pitchFamily="18" charset="0"/>
              </a:rPr>
              <a:t>Development	</a:t>
            </a:r>
            <a:r>
              <a:rPr lang="en-US" sz="2400" dirty="0" err="1" smtClean="0">
                <a:latin typeface="Century Schoolbook" panose="02040604050505020304" pitchFamily="18" charset="0"/>
              </a:rPr>
              <a:t>i</a:t>
            </a:r>
            <a:r>
              <a:rPr lang="en-US" sz="2400" dirty="0">
                <a:latin typeface="Century Schoolbook" panose="02040604050505020304" pitchFamily="18" charset="0"/>
              </a:rPr>
              <a:t>. Vocational Education </a:t>
            </a:r>
            <a:endParaRPr lang="en-US" sz="2400" b="0" i="0" u="none" strike="noStrike" baseline="0" dirty="0">
              <a:latin typeface="Century Schoolbook" panose="02040604050505020304" pitchFamily="18" charset="0"/>
            </a:endParaRPr>
          </a:p>
          <a:p>
            <a:pPr>
              <a:lnSpc>
                <a:spcPts val="3600"/>
              </a:lnSpc>
              <a:spcAft>
                <a:spcPts val="1200"/>
              </a:spcAft>
            </a:pPr>
            <a:r>
              <a:rPr lang="en-US" sz="2400" b="0" i="0" u="none" strike="noStrike" baseline="0" dirty="0" smtClean="0">
                <a:latin typeface="Century Schoolbook" panose="02040604050505020304" pitchFamily="18" charset="0"/>
              </a:rPr>
              <a:t>     d</a:t>
            </a:r>
            <a:r>
              <a:rPr lang="en-US" sz="2400" b="0" i="0" u="none" strike="noStrike" baseline="0" dirty="0">
                <a:latin typeface="Century Schoolbook" panose="02040604050505020304" pitchFamily="18" charset="0"/>
              </a:rPr>
              <a:t>. </a:t>
            </a:r>
            <a:r>
              <a:rPr lang="en-US" sz="2400" b="0" i="0" u="none" strike="noStrike" baseline="0" dirty="0" smtClean="0">
                <a:latin typeface="Century Schoolbook" panose="02040604050505020304" pitchFamily="18" charset="0"/>
              </a:rPr>
              <a:t>Health						</a:t>
            </a:r>
            <a:r>
              <a:rPr lang="en-US" sz="2400" dirty="0" smtClean="0">
                <a:latin typeface="Century Schoolbook" panose="02040604050505020304" pitchFamily="18" charset="0"/>
              </a:rPr>
              <a:t>j</a:t>
            </a:r>
            <a:r>
              <a:rPr lang="en-US" sz="2400" dirty="0">
                <a:latin typeface="Century Schoolbook" panose="02040604050505020304" pitchFamily="18" charset="0"/>
              </a:rPr>
              <a:t>. Workforce Training </a:t>
            </a:r>
            <a:endParaRPr lang="en-US" sz="2400" b="0" i="0" u="none" strike="noStrike" baseline="0" dirty="0">
              <a:latin typeface="Century Schoolbook" panose="02040604050505020304" pitchFamily="18" charset="0"/>
            </a:endParaRPr>
          </a:p>
          <a:p>
            <a:pPr>
              <a:lnSpc>
                <a:spcPts val="3600"/>
              </a:lnSpc>
              <a:spcAft>
                <a:spcPts val="1200"/>
              </a:spcAft>
            </a:pPr>
            <a:r>
              <a:rPr lang="en-US" sz="2400" b="0" i="0" u="none" strike="noStrike" baseline="0" dirty="0" smtClean="0">
                <a:latin typeface="Century Schoolbook" panose="02040604050505020304" pitchFamily="18" charset="0"/>
              </a:rPr>
              <a:t>     e</a:t>
            </a:r>
            <a:r>
              <a:rPr lang="en-US" sz="2400" b="0" i="0" u="none" strike="noStrike" baseline="0" dirty="0">
                <a:latin typeface="Century Schoolbook" panose="02040604050505020304" pitchFamily="18" charset="0"/>
              </a:rPr>
              <a:t>. </a:t>
            </a:r>
            <a:r>
              <a:rPr lang="en-US" sz="2400" b="0" i="0" u="none" strike="noStrike" baseline="0" dirty="0" smtClean="0">
                <a:latin typeface="Century Schoolbook" panose="02040604050505020304" pitchFamily="18" charset="0"/>
              </a:rPr>
              <a:t>Recreation					</a:t>
            </a:r>
            <a:r>
              <a:rPr lang="en-US" sz="2400" dirty="0" smtClean="0">
                <a:latin typeface="Century Schoolbook" panose="02040604050505020304" pitchFamily="18" charset="0"/>
              </a:rPr>
              <a:t>k</a:t>
            </a:r>
            <a:r>
              <a:rPr lang="en-US" sz="2400" dirty="0">
                <a:latin typeface="Century Schoolbook" panose="02040604050505020304" pitchFamily="18" charset="0"/>
              </a:rPr>
              <a:t>. Secondary Wood Industry </a:t>
            </a:r>
            <a:endParaRPr lang="en-US" sz="2400" b="0" i="0" u="none" strike="noStrike" baseline="0" dirty="0">
              <a:latin typeface="Century Schoolbook" panose="02040604050505020304" pitchFamily="18" charset="0"/>
            </a:endParaRPr>
          </a:p>
          <a:p>
            <a:pPr>
              <a:lnSpc>
                <a:spcPts val="3600"/>
              </a:lnSpc>
              <a:spcAft>
                <a:spcPts val="1200"/>
              </a:spcAft>
            </a:pPr>
            <a:r>
              <a:rPr lang="en-US" sz="2400" b="0" i="0" u="none" strike="noStrike" baseline="0" dirty="0" smtClean="0">
                <a:latin typeface="Century Schoolbook" panose="02040604050505020304" pitchFamily="18" charset="0"/>
              </a:rPr>
              <a:t>     f</a:t>
            </a:r>
            <a:r>
              <a:rPr lang="en-US" sz="2400" b="0" i="0" u="none" strike="noStrike" baseline="0" dirty="0">
                <a:latin typeface="Century Schoolbook" panose="02040604050505020304" pitchFamily="18" charset="0"/>
              </a:rPr>
              <a:t>. Educational </a:t>
            </a:r>
            <a:r>
              <a:rPr lang="en-US" sz="2400" b="0" i="0" u="none" strike="noStrike" baseline="0" dirty="0" smtClean="0">
                <a:latin typeface="Century Schoolbook" panose="02040604050505020304" pitchFamily="18" charset="0"/>
              </a:rPr>
              <a:t>Facilities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52353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3045E637-2759-40AC-A569-BA7D8845C02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5FBA25B-9D79-4A25-9FE0-21F1EF5915EC}"/>
              </a:ext>
            </a:extLst>
          </p:cNvPr>
          <p:cNvSpPr txBox="1"/>
          <p:nvPr/>
        </p:nvSpPr>
        <p:spPr>
          <a:xfrm>
            <a:off x="0" y="-92333"/>
            <a:ext cx="12192000" cy="153888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32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pPr algn="ctr"/>
            <a:r>
              <a:rPr lang="en-US" sz="4400" b="1" u="sng" dirty="0" smtClean="0">
                <a:solidFill>
                  <a:schemeClr val="bg1">
                    <a:lumMod val="75000"/>
                  </a:schemeClr>
                </a:solidFill>
                <a:latin typeface="Century Schoolbook" panose="02040604050505020304" pitchFamily="18" charset="0"/>
              </a:rPr>
              <a:t>LGEAF Mineral Distribution</a:t>
            </a:r>
            <a:endParaRPr lang="en-US" sz="4400" b="1" u="sng" dirty="0">
              <a:solidFill>
                <a:schemeClr val="bg1">
                  <a:lumMod val="75000"/>
                </a:schemeClr>
              </a:solidFill>
              <a:latin typeface="Century Schoolbook" panose="02040604050505020304" pitchFamily="18" charset="0"/>
            </a:endParaRP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6951B2-34CE-48D5-A77D-D65150C359C5}"/>
              </a:ext>
            </a:extLst>
          </p:cNvPr>
          <p:cNvSpPr txBox="1"/>
          <p:nvPr/>
        </p:nvSpPr>
        <p:spPr>
          <a:xfrm>
            <a:off x="603849" y="2174879"/>
            <a:ext cx="10990053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  <a:spcAft>
                <a:spcPts val="1800"/>
              </a:spcAft>
            </a:pPr>
            <a:r>
              <a:rPr lang="en-US" sz="3200" dirty="0" smtClean="0">
                <a:latin typeface="Century Schoolbook" panose="02040604050505020304" pitchFamily="18" charset="0"/>
              </a:rPr>
              <a:t>LGEAF Mineral Distribution i</a:t>
            </a:r>
            <a:r>
              <a:rPr lang="en-US" sz="3200" b="0" i="0" u="none" strike="noStrike" baseline="0" dirty="0" smtClean="0">
                <a:latin typeface="Century Schoolbook" panose="02040604050505020304" pitchFamily="18" charset="0"/>
              </a:rPr>
              <a:t>n FY 2021</a:t>
            </a:r>
            <a:endParaRPr lang="en-US" sz="2800" b="0" i="0" u="none" strike="noStrike" baseline="0" dirty="0">
              <a:latin typeface="Century Schoolbook" panose="02040604050505020304" pitchFamily="18" charset="0"/>
            </a:endParaRPr>
          </a:p>
          <a:p>
            <a:pPr lvl="1">
              <a:lnSpc>
                <a:spcPts val="3600"/>
              </a:lnSpc>
              <a:spcAft>
                <a:spcPts val="1800"/>
              </a:spcAft>
            </a:pPr>
            <a:r>
              <a:rPr lang="en-US" sz="2400" dirty="0" smtClean="0">
                <a:latin typeface="Century Schoolbook" panose="02040604050505020304" pitchFamily="18" charset="0"/>
              </a:rPr>
              <a:t>$13,145,927.08 was distributed to eligible cities and counties</a:t>
            </a:r>
          </a:p>
          <a:p>
            <a:pPr lvl="1">
              <a:lnSpc>
                <a:spcPts val="3600"/>
              </a:lnSpc>
              <a:spcAft>
                <a:spcPts val="1800"/>
              </a:spcAft>
            </a:pPr>
            <a:endParaRPr lang="en-US" sz="2400" dirty="0">
              <a:latin typeface="Century Schoolbook" panose="02040604050505020304" pitchFamily="18" charset="0"/>
            </a:endParaRPr>
          </a:p>
          <a:p>
            <a:pPr>
              <a:lnSpc>
                <a:spcPts val="3600"/>
              </a:lnSpc>
              <a:spcAft>
                <a:spcPts val="1800"/>
              </a:spcAft>
            </a:pPr>
            <a:r>
              <a:rPr lang="en-US" sz="3200" dirty="0" smtClean="0">
                <a:latin typeface="Century Schoolbook" panose="02040604050505020304" pitchFamily="18" charset="0"/>
              </a:rPr>
              <a:t>LGEAF </a:t>
            </a:r>
            <a:r>
              <a:rPr lang="en-US" sz="3200" dirty="0">
                <a:latin typeface="Century Schoolbook" panose="02040604050505020304" pitchFamily="18" charset="0"/>
              </a:rPr>
              <a:t>Mineral </a:t>
            </a:r>
            <a:r>
              <a:rPr lang="en-US" sz="3200" dirty="0" smtClean="0">
                <a:latin typeface="Century Schoolbook" panose="02040604050505020304" pitchFamily="18" charset="0"/>
              </a:rPr>
              <a:t>Projection for </a:t>
            </a:r>
            <a:r>
              <a:rPr lang="en-US" sz="3200" dirty="0">
                <a:latin typeface="Century Schoolbook" panose="02040604050505020304" pitchFamily="18" charset="0"/>
              </a:rPr>
              <a:t>FY </a:t>
            </a:r>
            <a:r>
              <a:rPr lang="en-US" sz="3200" dirty="0" smtClean="0">
                <a:latin typeface="Century Schoolbook" panose="02040604050505020304" pitchFamily="18" charset="0"/>
              </a:rPr>
              <a:t>2022</a:t>
            </a:r>
            <a:endParaRPr lang="en-US" sz="2800" dirty="0">
              <a:latin typeface="Century Schoolbook" panose="02040604050505020304" pitchFamily="18" charset="0"/>
            </a:endParaRPr>
          </a:p>
          <a:p>
            <a:pPr lvl="1">
              <a:lnSpc>
                <a:spcPts val="3600"/>
              </a:lnSpc>
              <a:spcAft>
                <a:spcPts val="1800"/>
              </a:spcAft>
            </a:pPr>
            <a:r>
              <a:rPr lang="en-US" sz="2400" dirty="0">
                <a:latin typeface="Century Schoolbook" panose="02040604050505020304" pitchFamily="18" charset="0"/>
              </a:rPr>
              <a:t>$</a:t>
            </a:r>
            <a:r>
              <a:rPr lang="en-US" sz="2400" dirty="0" smtClean="0">
                <a:latin typeface="Century Schoolbook" panose="02040604050505020304" pitchFamily="18" charset="0"/>
              </a:rPr>
              <a:t>14,275,000 is projected to be distributed </a:t>
            </a:r>
            <a:r>
              <a:rPr lang="en-US" sz="2400" dirty="0">
                <a:latin typeface="Century Schoolbook" panose="02040604050505020304" pitchFamily="18" charset="0"/>
              </a:rPr>
              <a:t>to eligible cities and </a:t>
            </a:r>
            <a:r>
              <a:rPr lang="en-US" sz="2400" dirty="0" smtClean="0">
                <a:latin typeface="Century Schoolbook" panose="02040604050505020304" pitchFamily="18" charset="0"/>
              </a:rPr>
              <a:t>counties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95562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841</TotalTime>
  <Words>2015</Words>
  <Application>Microsoft Office PowerPoint</Application>
  <PresentationFormat>Widescreen</PresentationFormat>
  <Paragraphs>273</Paragraphs>
  <Slides>36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2" baseType="lpstr">
      <vt:lpstr>Arial</vt:lpstr>
      <vt:lpstr>Calibri</vt:lpstr>
      <vt:lpstr>Calibri Light</vt:lpstr>
      <vt:lpstr>Century Schoolbook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Wagoner, Jessica D (DLG)</dc:creator>
  <cp:lastModifiedBy>Johnson, Billie R (DLG)</cp:lastModifiedBy>
  <cp:revision>93</cp:revision>
  <cp:lastPrinted>2021-08-17T17:59:52Z</cp:lastPrinted>
  <dcterms:created xsi:type="dcterms:W3CDTF">2021-07-27T15:49:43Z</dcterms:created>
  <dcterms:modified xsi:type="dcterms:W3CDTF">2021-08-23T15:26:06Z</dcterms:modified>
</cp:coreProperties>
</file>