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6" r:id="rId1"/>
  </p:sldMasterIdLst>
  <p:notesMasterIdLst>
    <p:notesMasterId r:id="rId24"/>
  </p:notesMasterIdLst>
  <p:handoutMasterIdLst>
    <p:handoutMasterId r:id="rId25"/>
  </p:handoutMasterIdLst>
  <p:sldIdLst>
    <p:sldId id="260" r:id="rId2"/>
    <p:sldId id="261" r:id="rId3"/>
    <p:sldId id="264" r:id="rId4"/>
    <p:sldId id="275" r:id="rId5"/>
    <p:sldId id="276" r:id="rId6"/>
    <p:sldId id="277" r:id="rId7"/>
    <p:sldId id="278" r:id="rId8"/>
    <p:sldId id="284" r:id="rId9"/>
    <p:sldId id="285" r:id="rId10"/>
    <p:sldId id="265" r:id="rId11"/>
    <p:sldId id="266" r:id="rId12"/>
    <p:sldId id="267" r:id="rId13"/>
    <p:sldId id="272" r:id="rId14"/>
    <p:sldId id="268" r:id="rId15"/>
    <p:sldId id="270" r:id="rId16"/>
    <p:sldId id="271" r:id="rId17"/>
    <p:sldId id="263" r:id="rId18"/>
    <p:sldId id="273" r:id="rId19"/>
    <p:sldId id="274" r:id="rId20"/>
    <p:sldId id="257" r:id="rId21"/>
    <p:sldId id="258" r:id="rId22"/>
    <p:sldId id="259" r:id="rId23"/>
  </p:sldIdLst>
  <p:sldSz cx="12192000" cy="68580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15" autoAdjust="0"/>
    <p:restoredTop sz="94660"/>
  </p:normalViewPr>
  <p:slideViewPr>
    <p:cSldViewPr snapToGrid="0">
      <p:cViewPr varScale="1">
        <p:scale>
          <a:sx n="67" d="100"/>
          <a:sy n="67" d="100"/>
        </p:scale>
        <p:origin x="90" y="36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7" d="100"/>
          <a:sy n="67" d="100"/>
        </p:scale>
        <p:origin x="3120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811C9464-6C80-4F7E-BA90-F8EAB44DCE70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EA17C08A-C934-4145-B544-BDB2901D0A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7338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4D52E272-87EB-4187-B829-173D611CBC2B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AD63D156-E5B8-4163-9B95-02B77BDD9E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104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3D156-E5B8-4163-9B95-02B77BDD9E4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0999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3237">
              <a:defRPr/>
            </a:pPr>
            <a:fld id="{AD63D156-E5B8-4163-9B95-02B77BDD9E45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3237">
                <a:defRPr/>
              </a:pPr>
              <a:t>10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117215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3237">
              <a:defRPr/>
            </a:pPr>
            <a:fld id="{AD63D156-E5B8-4163-9B95-02B77BDD9E45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3237">
                <a:defRPr/>
              </a:pPr>
              <a:t>11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596404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3237">
              <a:defRPr/>
            </a:pPr>
            <a:fld id="{AD63D156-E5B8-4163-9B95-02B77BDD9E45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3237">
                <a:defRPr/>
              </a:pPr>
              <a:t>12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0785451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3237">
              <a:defRPr/>
            </a:pPr>
            <a:fld id="{AD63D156-E5B8-4163-9B95-02B77BDD9E45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3237">
                <a:defRPr/>
              </a:pPr>
              <a:t>13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703561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3237">
              <a:defRPr/>
            </a:pPr>
            <a:fld id="{AD63D156-E5B8-4163-9B95-02B77BDD9E45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3237">
                <a:defRPr/>
              </a:pPr>
              <a:t>14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976326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3237">
              <a:defRPr/>
            </a:pPr>
            <a:fld id="{AD63D156-E5B8-4163-9B95-02B77BDD9E45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3237">
                <a:defRPr/>
              </a:pPr>
              <a:t>15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0875218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3237">
              <a:defRPr/>
            </a:pPr>
            <a:fld id="{AD63D156-E5B8-4163-9B95-02B77BDD9E45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3237">
                <a:defRPr/>
              </a:pPr>
              <a:t>16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057128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3237">
              <a:defRPr/>
            </a:pPr>
            <a:fld id="{AD63D156-E5B8-4163-9B95-02B77BDD9E45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3237">
                <a:defRPr/>
              </a:pPr>
              <a:t>17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6566701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3D156-E5B8-4163-9B95-02B77BDD9E4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8982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3D156-E5B8-4163-9B95-02B77BDD9E4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8336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3D156-E5B8-4163-9B95-02B77BDD9E4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9533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3237">
              <a:defRPr/>
            </a:pPr>
            <a:fld id="{AD63D156-E5B8-4163-9B95-02B77BDD9E45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3237">
                <a:defRPr/>
              </a:pPr>
              <a:t>3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194072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3D156-E5B8-4163-9B95-02B77BDD9E4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55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3D156-E5B8-4163-9B95-02B77BDD9E4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6709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3D156-E5B8-4163-9B95-02B77BDD9E4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5106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3D156-E5B8-4163-9B95-02B77BDD9E4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3662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3D156-E5B8-4163-9B95-02B77BDD9E4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2944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3D156-E5B8-4163-9B95-02B77BDD9E4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584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5F52-DCC9-4D3F-9C31-7112C37C1FC0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AFC7-FBE5-4C7A-BFB1-0A1F263344C4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7979" y="-1746947"/>
            <a:ext cx="10267407" cy="1037111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3942" y="5612752"/>
            <a:ext cx="6584115" cy="110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466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5F52-DCC9-4D3F-9C31-7112C37C1FC0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AFC7-FBE5-4C7A-BFB1-0A1F26334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06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5F52-DCC9-4D3F-9C31-7112C37C1FC0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AFC7-FBE5-4C7A-BFB1-0A1F26334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1637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5F52-DCC9-4D3F-9C31-7112C37C1FC0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AFC7-FBE5-4C7A-BFB1-0A1F263344C4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521556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5F52-DCC9-4D3F-9C31-7112C37C1FC0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AFC7-FBE5-4C7A-BFB1-0A1F26334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6474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5F52-DCC9-4D3F-9C31-7112C37C1FC0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AFC7-FBE5-4C7A-BFB1-0A1F26334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1320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5F52-DCC9-4D3F-9C31-7112C37C1FC0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AFC7-FBE5-4C7A-BFB1-0A1F26334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776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5F52-DCC9-4D3F-9C31-7112C37C1FC0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AFC7-FBE5-4C7A-BFB1-0A1F263344C4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7979" y="-1746947"/>
            <a:ext cx="10267407" cy="1037111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3942" y="5612752"/>
            <a:ext cx="6584115" cy="110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6370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5F52-DCC9-4D3F-9C31-7112C37C1FC0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AFC7-FBE5-4C7A-BFB1-0A1F26334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557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5F52-DCC9-4D3F-9C31-7112C37C1FC0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AFC7-FBE5-4C7A-BFB1-0A1F263344C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7979" y="-1746947"/>
            <a:ext cx="10267407" cy="1037111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3942" y="5612752"/>
            <a:ext cx="6584115" cy="110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271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5F52-DCC9-4D3F-9C31-7112C37C1FC0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AFC7-FBE5-4C7A-BFB1-0A1F263344C4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7979" y="-1746947"/>
            <a:ext cx="10267407" cy="10371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021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5F52-DCC9-4D3F-9C31-7112C37C1FC0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AFC7-FBE5-4C7A-BFB1-0A1F263344C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7979" y="-1746947"/>
            <a:ext cx="10267407" cy="1037111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3942" y="5612752"/>
            <a:ext cx="6584115" cy="110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164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5F52-DCC9-4D3F-9C31-7112C37C1FC0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AFC7-FBE5-4C7A-BFB1-0A1F263344C4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7979" y="-1746947"/>
            <a:ext cx="10267407" cy="1037111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3942" y="5612752"/>
            <a:ext cx="6584115" cy="110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928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5F52-DCC9-4D3F-9C31-7112C37C1FC0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AFC7-FBE5-4C7A-BFB1-0A1F263344C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7979" y="-1746947"/>
            <a:ext cx="10267407" cy="1037111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3942" y="5612752"/>
            <a:ext cx="6584115" cy="110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844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5F52-DCC9-4D3F-9C31-7112C37C1FC0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AFC7-FBE5-4C7A-BFB1-0A1F263344C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7979" y="-1746947"/>
            <a:ext cx="10267407" cy="1037111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3942" y="5612752"/>
            <a:ext cx="6584115" cy="110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538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5F52-DCC9-4D3F-9C31-7112C37C1FC0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AFC7-FBE5-4C7A-BFB1-0A1F263344C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7979" y="-1746947"/>
            <a:ext cx="10267407" cy="1037111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3942" y="5612752"/>
            <a:ext cx="6584115" cy="110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46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5F52-DCC9-4D3F-9C31-7112C37C1FC0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AFC7-FBE5-4C7A-BFB1-0A1F263344C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7979" y="-1746947"/>
            <a:ext cx="10267407" cy="1037111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3942" y="5612752"/>
            <a:ext cx="6584115" cy="110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414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66945F52-DCC9-4D3F-9C31-7112C37C1FC0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3DAFC7-FBE5-4C7A-BFB1-0A1F26334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043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john.holiday@ky.gov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Jennifer.Annis@ky.gov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hyperlink" Target="mailto:Anna.Harmon@ky.gov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john.holiday@ky.gov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hyperlink" Target="http://t.co/ok7srdKo2E" TargetMode="External"/><Relationship Id="rId4" Type="http://schemas.openxmlformats.org/officeDocument/2006/relationships/image" Target="../media/image12.tm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mailto:john.holiday@ky.gov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LEPP@ky.gov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6640285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UNCLASSIFIED</a:t>
            </a:r>
            <a:endParaRPr lang="en-US" sz="1200" b="1" dirty="0"/>
          </a:p>
        </p:txBody>
      </p:sp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0" y="57140"/>
            <a:ext cx="12192000" cy="898319"/>
          </a:xfrm>
        </p:spPr>
        <p:txBody>
          <a:bodyPr>
            <a:noAutofit/>
          </a:bodyPr>
          <a:lstStyle/>
          <a:p>
            <a:pPr algn="ctr"/>
            <a:r>
              <a:rPr lang="en-US" sz="4000" b="1" u="sng" dirty="0" smtClean="0"/>
              <a:t>Kentucky Office of Homeland Security (KOHS)</a:t>
            </a:r>
            <a:endParaRPr lang="en-US" sz="4000" b="1" u="sng" dirty="0"/>
          </a:p>
        </p:txBody>
      </p:sp>
      <p:sp>
        <p:nvSpPr>
          <p:cNvPr id="3" name="Rectangle 2"/>
          <p:cNvSpPr/>
          <p:nvPr/>
        </p:nvSpPr>
        <p:spPr>
          <a:xfrm>
            <a:off x="3048000" y="3875342"/>
            <a:ext cx="6096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Kentucky Office of Homeland Security </a:t>
            </a:r>
          </a:p>
          <a:p>
            <a:pPr algn="ctr"/>
            <a:r>
              <a:rPr lang="en-US" dirty="0"/>
              <a:t>Executive Director </a:t>
            </a:r>
            <a:r>
              <a:rPr lang="en-US" dirty="0" smtClean="0"/>
              <a:t>Josh Keats</a:t>
            </a:r>
            <a:endParaRPr lang="en-US" dirty="0"/>
          </a:p>
          <a:p>
            <a:pPr algn="ctr"/>
            <a:r>
              <a:rPr lang="en-US" dirty="0" smtClean="0">
                <a:hlinkClick r:id="rId3"/>
              </a:rPr>
              <a:t>Josiah.keats@ky.gov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OFFICE: (502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564- 2081</a:t>
            </a:r>
            <a:endParaRPr lang="en-US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-1" y="1817873"/>
            <a:ext cx="12192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Show Us The Money!</a:t>
            </a:r>
          </a:p>
          <a:p>
            <a:pPr algn="ctr"/>
            <a:r>
              <a:rPr lang="en-US" sz="2800" b="1" dirty="0" smtClean="0"/>
              <a:t>Department of Local Government</a:t>
            </a:r>
          </a:p>
          <a:p>
            <a:pPr algn="ctr"/>
            <a:r>
              <a:rPr lang="en-US" sz="2800" b="1" dirty="0" smtClean="0"/>
              <a:t>Governor’s Local Issues Conference</a:t>
            </a:r>
          </a:p>
          <a:p>
            <a:pPr algn="ctr"/>
            <a:r>
              <a:rPr lang="en-US" sz="2800" b="1" dirty="0" smtClean="0"/>
              <a:t>August 26, 2021</a:t>
            </a:r>
            <a:endParaRPr lang="en-US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-1" y="-60288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UNCLASSIFIED</a:t>
            </a:r>
            <a:endParaRPr lang="en-US" sz="1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22997" y="1023414"/>
            <a:ext cx="10892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Office of the Governor, Andy Beshear</a:t>
            </a:r>
            <a:endParaRPr lang="en-US" sz="2400" b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0216" y="5168646"/>
            <a:ext cx="7211568" cy="1207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51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6640285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UNCLASSIFIED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06766" y="2412433"/>
            <a:ext cx="8879595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Kentucky Office of Homeland Security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</a:rPr>
              <a:t>Grant Department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200" b="1" dirty="0" smtClean="0">
                <a:latin typeface="Calibri" panose="020F0502020204030204"/>
              </a:rPr>
              <a:t>Jennifer Annis &amp; Anna Harmon</a:t>
            </a: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200" dirty="0" smtClean="0">
                <a:latin typeface="Calibri" panose="020F0502020204030204"/>
              </a:rPr>
              <a:t>SHSGP Administrators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/>
                <a:hlinkClick r:id="rId3"/>
              </a:rPr>
              <a:t>Jennifer.Annis@ky.gov</a:t>
            </a:r>
            <a:endParaRPr kumimoji="0" lang="en-US" sz="2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  <a:p>
            <a:pPr algn="ctr"/>
            <a:r>
              <a:rPr lang="en-US" sz="2200" dirty="0" smtClean="0">
                <a:hlinkClick r:id="rId4"/>
              </a:rPr>
              <a:t>Anna.Harmon@ky.gov</a:t>
            </a:r>
            <a:endParaRPr lang="en-US" sz="2200" dirty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kumimoji="0" lang="en-US" sz="2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Jennifer’s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Desk Phone 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(502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892-3382</a:t>
            </a:r>
            <a:endParaRPr kumimoji="0" lang="en-US" sz="2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>
              <a:defRPr/>
            </a:pP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Anna’s Desk Phone (502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892-3388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565424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State Homeland Security Grant Program (SHSGP)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" y="-60288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UNCLASSIFIED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216711"/>
            <a:ext cx="12192000" cy="69588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4000" b="1" u="sng" smtClean="0">
                <a:solidFill>
                  <a:schemeClr val="tx1"/>
                </a:solidFill>
              </a:rPr>
              <a:t>Kentucky Office of Homeland Security (KOHS)</a:t>
            </a:r>
            <a:endParaRPr lang="en-US" sz="4000" b="1" u="sng" dirty="0">
              <a:solidFill>
                <a:schemeClr val="tx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0216" y="5268662"/>
            <a:ext cx="7211568" cy="1207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17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6640285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UNCLASSIFIED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19236" y="2584937"/>
            <a:ext cx="909993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dirty="0" smtClean="0"/>
              <a:t>The SHSGP is non-natural disaster grant program for equipment and training that supports </a:t>
            </a:r>
            <a:r>
              <a:rPr lang="en-US" sz="3200" dirty="0"/>
              <a:t>state, tribal, territorial, and local preparedness activities that address high priority preparedness gaps across all core capabilities that support terrorism preparedness.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" y="-60288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UNCLASSIFIED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216711"/>
            <a:ext cx="12192000" cy="69588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4000" b="1" u="sng" smtClean="0"/>
              <a:t>Kentucky Office of Homeland Security (KOHS)</a:t>
            </a:r>
            <a:endParaRPr lang="en-US" sz="4000" b="1" u="sng" dirty="0"/>
          </a:p>
        </p:txBody>
      </p:sp>
    </p:spTree>
    <p:extLst>
      <p:ext uri="{BB962C8B-B14F-4D97-AF65-F5344CB8AC3E}">
        <p14:creationId xmlns:p14="http://schemas.microsoft.com/office/powerpoint/2010/main" val="385386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6640285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UNCLASSIFIED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099956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State Homeland Security Grant Program (SHSGP)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" y="-60288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UNCLASSIFIED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50835" y="1638565"/>
            <a:ext cx="8130448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 smtClean="0">
                <a:ea typeface="Calibri" panose="020F0502020204030204" pitchFamily="34" charset="0"/>
              </a:rPr>
              <a:t>Who is eligible: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400" dirty="0" smtClean="0">
                <a:ea typeface="Calibri" panose="020F0502020204030204" pitchFamily="34" charset="0"/>
              </a:rPr>
              <a:t>According to 2 </a:t>
            </a:r>
            <a:r>
              <a:rPr lang="en-US" altLang="en-US" sz="2400" dirty="0">
                <a:ea typeface="Calibri" panose="020F0502020204030204" pitchFamily="34" charset="0"/>
              </a:rPr>
              <a:t>C.F.R. § 200.64 </a:t>
            </a:r>
            <a:r>
              <a:rPr lang="en-US" altLang="en-US" sz="2400" dirty="0" smtClean="0">
                <a:ea typeface="Calibri" panose="020F0502020204030204" pitchFamily="34" charset="0"/>
              </a:rPr>
              <a:t>a unit of Local Government </a:t>
            </a:r>
            <a:r>
              <a:rPr lang="en-US" altLang="en-US" sz="2400" dirty="0">
                <a:ea typeface="Calibri" panose="020F0502020204030204" pitchFamily="34" charset="0"/>
              </a:rPr>
              <a:t>means any unit of government within a state, </a:t>
            </a:r>
            <a:r>
              <a:rPr lang="en-US" altLang="en-US" sz="2400" dirty="0" smtClean="0">
                <a:ea typeface="Calibri" panose="020F0502020204030204" pitchFamily="34" charset="0"/>
              </a:rPr>
              <a:t>including: </a:t>
            </a:r>
            <a:endParaRPr lang="en-US" altLang="en-US" sz="2400" dirty="0"/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ea typeface="Calibri" panose="020F0502020204030204" pitchFamily="34" charset="0"/>
              </a:rPr>
              <a:t>County		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ea typeface="Calibri" panose="020F0502020204030204" pitchFamily="34" charset="0"/>
              </a:rPr>
              <a:t>Borough	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ea typeface="Calibri" panose="020F0502020204030204" pitchFamily="34" charset="0"/>
              </a:rPr>
              <a:t>Municipality	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ea typeface="Calibri" panose="020F0502020204030204" pitchFamily="34" charset="0"/>
              </a:rPr>
              <a:t>City</a:t>
            </a:r>
            <a:endParaRPr lang="en-US" altLang="en-US" sz="2400" dirty="0"/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ea typeface="Calibri" panose="020F0502020204030204" pitchFamily="34" charset="0"/>
              </a:rPr>
              <a:t>Town		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ea typeface="Calibri" panose="020F0502020204030204" pitchFamily="34" charset="0"/>
              </a:rPr>
              <a:t>Township	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ea typeface="Calibri" panose="020F0502020204030204" pitchFamily="34" charset="0"/>
              </a:rPr>
              <a:t>Parish		</a:t>
            </a:r>
            <a:endParaRPr lang="en-US" altLang="en-US" sz="2400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216711"/>
            <a:ext cx="12192000" cy="69588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4000" b="1" u="sng" smtClean="0"/>
              <a:t>Kentucky Office of Homeland Security (KOHS)</a:t>
            </a:r>
            <a:endParaRPr lang="en-US" sz="4000" b="1" u="sng" dirty="0"/>
          </a:p>
        </p:txBody>
      </p:sp>
    </p:spTree>
    <p:extLst>
      <p:ext uri="{BB962C8B-B14F-4D97-AF65-F5344CB8AC3E}">
        <p14:creationId xmlns:p14="http://schemas.microsoft.com/office/powerpoint/2010/main" val="91423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6640285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UNCLASSIFIED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099956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State Homeland Security Grant Program (SHSGP)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" y="-60288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UNCLASSIFIED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602680" y="1638565"/>
            <a:ext cx="8986637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dirty="0">
                <a:ea typeface="Calibri" panose="020F0502020204030204" pitchFamily="34" charset="0"/>
              </a:rPr>
              <a:t>Who is </a:t>
            </a:r>
            <a:r>
              <a:rPr lang="en-US" altLang="en-US" sz="2400" b="1" dirty="0" smtClean="0">
                <a:ea typeface="Calibri" panose="020F0502020204030204" pitchFamily="34" charset="0"/>
              </a:rPr>
              <a:t>eligible continued:</a:t>
            </a:r>
            <a:endParaRPr lang="en-US" altLang="en-US" sz="2400" b="1" dirty="0">
              <a:ea typeface="Calibri" panose="020F0502020204030204" pitchFamily="34" charset="0"/>
            </a:endParaRP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ea typeface="Calibri" panose="020F0502020204030204" pitchFamily="34" charset="0"/>
              </a:rPr>
              <a:t>Special District</a:t>
            </a:r>
            <a:endParaRPr lang="en-US" altLang="en-US" sz="2400" dirty="0"/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>
                <a:ea typeface="Calibri" panose="020F0502020204030204" pitchFamily="34" charset="0"/>
              </a:rPr>
              <a:t>School </a:t>
            </a:r>
            <a:r>
              <a:rPr lang="en-US" altLang="en-US" sz="2400" dirty="0" smtClean="0">
                <a:ea typeface="Calibri" panose="020F0502020204030204" pitchFamily="34" charset="0"/>
              </a:rPr>
              <a:t>District</a:t>
            </a:r>
            <a:r>
              <a:rPr lang="en-US" altLang="en-US" sz="2400" dirty="0">
                <a:ea typeface="Calibri" panose="020F0502020204030204" pitchFamily="34" charset="0"/>
              </a:rPr>
              <a:t>			</a:t>
            </a:r>
            <a:endParaRPr lang="en-US" altLang="en-US" sz="2400" dirty="0" smtClean="0">
              <a:ea typeface="Calibri" panose="020F0502020204030204" pitchFamily="34" charset="0"/>
            </a:endParaRP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ea typeface="Calibri" panose="020F0502020204030204" pitchFamily="34" charset="0"/>
              </a:rPr>
              <a:t>Intrastate District</a:t>
            </a:r>
            <a:endParaRPr lang="en-US" altLang="en-US" sz="2400" dirty="0"/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ea typeface="Calibri" panose="020F0502020204030204" pitchFamily="34" charset="0"/>
              </a:rPr>
              <a:t>Local </a:t>
            </a:r>
            <a:r>
              <a:rPr lang="en-US" altLang="en-US" sz="2400" dirty="0">
                <a:ea typeface="Calibri" panose="020F0502020204030204" pitchFamily="34" charset="0"/>
              </a:rPr>
              <a:t>public authority, including any public housing agency under the United States Housing Act of 1937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/>
              <a:t>Council of Governments, whether or not incorporated as a nonprofit under state </a:t>
            </a:r>
            <a:r>
              <a:rPr lang="en-US" altLang="en-US" sz="2400" dirty="0" smtClean="0"/>
              <a:t>law.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 smtClean="0"/>
              <a:t>Any other agency or instrumentality of a multi-, regional, or intrastate, or local government.</a:t>
            </a:r>
            <a:endParaRPr lang="en-US" altLang="en-US" sz="2400" dirty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latin typeface="Arial" panose="020B0604020202020204" pitchFamily="34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216711"/>
            <a:ext cx="12192000" cy="69588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4000" b="1" u="sng" smtClean="0"/>
              <a:t>Kentucky Office of Homeland Security (KOHS)</a:t>
            </a:r>
            <a:endParaRPr lang="en-US" sz="4000" b="1" u="sng" dirty="0"/>
          </a:p>
        </p:txBody>
      </p:sp>
    </p:spTree>
    <p:extLst>
      <p:ext uri="{BB962C8B-B14F-4D97-AF65-F5344CB8AC3E}">
        <p14:creationId xmlns:p14="http://schemas.microsoft.com/office/powerpoint/2010/main" val="1692876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6640285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UNCLASSIFIED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099956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State Homeland Security Grant Program (SHSGP)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" y="-60288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UNCLASSIFIED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945868" y="1834592"/>
            <a:ext cx="8246670" cy="3958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dirty="0" smtClean="0"/>
              <a:t>Mandatory Eligibility Criteria for all Applicants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b="1" dirty="0"/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en-US" sz="2400" b="1" dirty="0" smtClean="0"/>
              <a:t>DUNS Number</a:t>
            </a:r>
            <a:endParaRPr lang="en-US" sz="2400" b="1" dirty="0"/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en-US" sz="2400" b="1" dirty="0"/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en-US" sz="2400" b="1" dirty="0" smtClean="0"/>
              <a:t>Updated Registration on SAM.GOV</a:t>
            </a:r>
            <a:endParaRPr lang="en-US" sz="2400" b="1" dirty="0"/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en-US" sz="2400" b="1" dirty="0"/>
          </a:p>
          <a:p>
            <a:pPr algn="ctr">
              <a:lnSpc>
                <a:spcPct val="80000"/>
              </a:lnSpc>
            </a:pPr>
            <a:r>
              <a:rPr lang="en-US" sz="2400" b="1" dirty="0"/>
              <a:t>Single Audit Compliance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en-US" sz="2400" b="1" dirty="0" smtClean="0"/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en-US" sz="2400" b="1" dirty="0" smtClean="0"/>
              <a:t>NIMS</a:t>
            </a:r>
            <a:endParaRPr lang="en-US" sz="2400" b="1" dirty="0"/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en-US" sz="2400" b="1" dirty="0"/>
              <a:t>National Incident Management System 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en-US" b="1" dirty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b="1" dirty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latin typeface="Arial" panose="020B0604020202020204" pitchFamily="34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216711"/>
            <a:ext cx="12192000" cy="69588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4000" b="1" u="sng" smtClean="0"/>
              <a:t>Kentucky Office of Homeland Security (KOHS)</a:t>
            </a:r>
            <a:endParaRPr lang="en-US" sz="4000" b="1" u="sng" dirty="0"/>
          </a:p>
        </p:txBody>
      </p:sp>
    </p:spTree>
    <p:extLst>
      <p:ext uri="{BB962C8B-B14F-4D97-AF65-F5344CB8AC3E}">
        <p14:creationId xmlns:p14="http://schemas.microsoft.com/office/powerpoint/2010/main" val="3142947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6640285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UNCLASSIFIED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099956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State Homeland Security Grant Program (SHSGP)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" y="-60288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UNCLASSIFIED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56285" y="1834592"/>
            <a:ext cx="10559125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In developing applications for the </a:t>
            </a:r>
            <a:r>
              <a:rPr lang="en-US" sz="2400" dirty="0" smtClean="0"/>
              <a:t>FFY 2021 SHSGP</a:t>
            </a:r>
            <a:r>
              <a:rPr lang="en-US" sz="2400" dirty="0"/>
              <a:t>, entities should consider projects that address core capability gaps to the extent that they relate to terrorism </a:t>
            </a:r>
            <a:r>
              <a:rPr lang="en-US" sz="2400" dirty="0" smtClean="0"/>
              <a:t>preparedness: </a:t>
            </a: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 </a:t>
            </a:r>
            <a:r>
              <a:rPr lang="en-US" sz="2400" b="1" dirty="0" smtClean="0"/>
              <a:t>Prevent</a:t>
            </a:r>
            <a:r>
              <a:rPr lang="en-US" sz="2400" dirty="0" smtClean="0"/>
              <a:t> a threatened or an actual act of terrorism;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smtClean="0"/>
              <a:t>Prepare</a:t>
            </a:r>
            <a:r>
              <a:rPr lang="en-US" sz="2400" dirty="0" smtClean="0"/>
              <a:t> </a:t>
            </a:r>
            <a:r>
              <a:rPr lang="en-US" sz="2400" dirty="0"/>
              <a:t>for all hazards and threats, while explaining the nexus to terrorism preparedness;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smtClean="0"/>
              <a:t>Protect</a:t>
            </a:r>
            <a:r>
              <a:rPr lang="en-US" sz="2400" dirty="0" smtClean="0"/>
              <a:t> </a:t>
            </a:r>
            <a:r>
              <a:rPr lang="en-US" sz="2400" dirty="0"/>
              <a:t>citizens, residents, visitors, and assets against the greatest threats and hazards, relating to acts of terrorism; and/or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smtClean="0"/>
              <a:t>Respond</a:t>
            </a:r>
            <a:r>
              <a:rPr lang="en-US" sz="2400" dirty="0" smtClean="0"/>
              <a:t> </a:t>
            </a:r>
            <a:r>
              <a:rPr lang="en-US" sz="2400" dirty="0"/>
              <a:t>quickly to save lives, protect </a:t>
            </a:r>
            <a:r>
              <a:rPr lang="en-US" sz="2400" dirty="0" smtClean="0"/>
              <a:t>property </a:t>
            </a:r>
            <a:r>
              <a:rPr lang="en-US" sz="2400" dirty="0"/>
              <a:t>and the environment, and meet basic human needs in the aftermath of an act of terrorism or other catastrophic incidents. </a:t>
            </a:r>
          </a:p>
          <a:p>
            <a:r>
              <a:rPr lang="en-US" sz="2000" dirty="0"/>
              <a:t> 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latin typeface="Arial" panose="020B0604020202020204" pitchFamily="34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216711"/>
            <a:ext cx="12192000" cy="69588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4000" b="1" u="sng" smtClean="0"/>
              <a:t>Kentucky Office of Homeland Security (KOHS)</a:t>
            </a:r>
            <a:endParaRPr lang="en-US" sz="4000" b="1" u="sng" dirty="0"/>
          </a:p>
        </p:txBody>
      </p:sp>
    </p:spTree>
    <p:extLst>
      <p:ext uri="{BB962C8B-B14F-4D97-AF65-F5344CB8AC3E}">
        <p14:creationId xmlns:p14="http://schemas.microsoft.com/office/powerpoint/2010/main" val="71824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6640285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UNCLASSIFIED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099956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State Homeland Security Grant Program (SHSGP)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" y="-60288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UNCLASSIFIED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73053" y="1834592"/>
            <a:ext cx="9992299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Multiple Purpose or Dual-Use of </a:t>
            </a:r>
            <a:r>
              <a:rPr lang="en-US" sz="2400" b="1" dirty="0" smtClean="0"/>
              <a:t>Funds: </a:t>
            </a:r>
            <a:endParaRPr lang="en-US" sz="2400" dirty="0"/>
          </a:p>
          <a:p>
            <a:r>
              <a:rPr lang="en-US" sz="2400" dirty="0" smtClean="0"/>
              <a:t>Many activities, training and equipment which </a:t>
            </a:r>
            <a:r>
              <a:rPr lang="en-US" sz="2400" dirty="0"/>
              <a:t>support the achievement of target capabilities related to terrorism preparedness may simultaneously support enhanced preparedness for other hazards unrelated to acts of terrorism. However, all </a:t>
            </a:r>
            <a:r>
              <a:rPr lang="en-US" sz="2400" dirty="0" smtClean="0"/>
              <a:t>SHSGP </a:t>
            </a:r>
            <a:r>
              <a:rPr lang="en-US" sz="2400" dirty="0"/>
              <a:t>funded projects </a:t>
            </a:r>
            <a:r>
              <a:rPr lang="en-US" sz="2400" dirty="0" smtClean="0"/>
              <a:t>MUST </a:t>
            </a:r>
            <a:r>
              <a:rPr lang="en-US" sz="2400" dirty="0"/>
              <a:t>primarily assist recipients and </a:t>
            </a:r>
            <a:r>
              <a:rPr lang="en-US" sz="2400" dirty="0" err="1"/>
              <a:t>subrecipients</a:t>
            </a:r>
            <a:r>
              <a:rPr lang="en-US" sz="2400" dirty="0"/>
              <a:t> in achieving target capabilities related to preventing, preparing for, protecting against, or responding to acts of terrorism</a:t>
            </a:r>
            <a:r>
              <a:rPr lang="en-US" sz="2400" dirty="0" smtClean="0"/>
              <a:t>. </a:t>
            </a:r>
          </a:p>
          <a:p>
            <a:endParaRPr lang="en-US" sz="2400" dirty="0"/>
          </a:p>
          <a:p>
            <a:r>
              <a:rPr lang="en-US" sz="2400" dirty="0" smtClean="0"/>
              <a:t>Equipment </a:t>
            </a:r>
            <a:r>
              <a:rPr lang="en-US" sz="2400" dirty="0" err="1"/>
              <a:t>allowability</a:t>
            </a:r>
            <a:r>
              <a:rPr lang="en-US" sz="2400" dirty="0"/>
              <a:t> is based on the FEMAs Authorized Equipment List (AEL).</a:t>
            </a:r>
          </a:p>
          <a:p>
            <a:r>
              <a:rPr lang="en-US" sz="2400" dirty="0"/>
              <a:t> 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latin typeface="Arial" panose="020B0604020202020204" pitchFamily="34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216711"/>
            <a:ext cx="12192000" cy="69588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4000" b="1" u="sng" smtClean="0"/>
              <a:t>Kentucky Office of Homeland Security (KOHS)</a:t>
            </a:r>
            <a:endParaRPr lang="en-US" sz="4000" b="1" u="sng" dirty="0"/>
          </a:p>
        </p:txBody>
      </p:sp>
    </p:spTree>
    <p:extLst>
      <p:ext uri="{BB962C8B-B14F-4D97-AF65-F5344CB8AC3E}">
        <p14:creationId xmlns:p14="http://schemas.microsoft.com/office/powerpoint/2010/main" val="318055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6640285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UNCLASSIFIED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132221" y="2924038"/>
            <a:ext cx="6096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Kentucky Office of Homeland Security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Deputy Executive Director/911 Service Board Administrator Mike Sunseri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prstClr val="black"/>
                </a:solidFill>
                <a:latin typeface="Calibri" panose="020F0502020204030204"/>
                <a:hlinkClick r:id="rId3"/>
              </a:rPr>
              <a:t>Mike.sunseri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@ky.gov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502)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564-2081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1" y="1587161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911 Services Board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" y="-60288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UNCLASSIFIED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0" y="216711"/>
            <a:ext cx="12192000" cy="695888"/>
          </a:xfrm>
        </p:spPr>
        <p:txBody>
          <a:bodyPr>
            <a:noAutofit/>
          </a:bodyPr>
          <a:lstStyle/>
          <a:p>
            <a:pPr algn="ctr"/>
            <a:r>
              <a:rPr lang="en-US" sz="4000" b="1" u="sng" dirty="0" smtClean="0"/>
              <a:t>Kentucky Office of Homeland Security (KOHS)</a:t>
            </a:r>
            <a:endParaRPr lang="en-US" sz="4000" b="1" u="sng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0216" y="5168646"/>
            <a:ext cx="7211568" cy="1207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29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429066"/>
            <a:ext cx="10515600" cy="3787127"/>
          </a:xfrm>
        </p:spPr>
        <p:txBody>
          <a:bodyPr>
            <a:normAutofit/>
          </a:bodyPr>
          <a:lstStyle/>
          <a:p>
            <a:r>
              <a:rPr lang="en-US" dirty="0" smtClean="0"/>
              <a:t>911 Services Board administers wireless 911 fees statewide</a:t>
            </a:r>
          </a:p>
          <a:p>
            <a:r>
              <a:rPr lang="en-US" dirty="0" smtClean="0"/>
              <a:t>97.5% of wireless phone subscriber 911 fees return to municipalities</a:t>
            </a:r>
          </a:p>
          <a:p>
            <a:r>
              <a:rPr lang="en-US" dirty="0" smtClean="0"/>
              <a:t>Of those funds, 10% go into a competitive grant program to help PSAPs acquire and maintain next generation 911 equipment.</a:t>
            </a:r>
          </a:p>
          <a:p>
            <a:pPr lvl="1"/>
            <a:r>
              <a:rPr lang="en-US" dirty="0" smtClean="0"/>
              <a:t>What is NG911?</a:t>
            </a:r>
          </a:p>
          <a:p>
            <a:pPr lvl="1"/>
            <a:r>
              <a:rPr lang="en-US" dirty="0" smtClean="0"/>
              <a:t>Why is NG911 important?</a:t>
            </a:r>
          </a:p>
          <a:p>
            <a:r>
              <a:rPr lang="en-US" dirty="0" smtClean="0"/>
              <a:t>2021 911 Grants – 42 grants totaling $2 million in awards</a:t>
            </a:r>
          </a:p>
          <a:p>
            <a:pPr lvl="1"/>
            <a:r>
              <a:rPr lang="en-US" dirty="0" smtClean="0"/>
              <a:t>Major emphasis = GIS mapping</a:t>
            </a:r>
          </a:p>
          <a:p>
            <a:pPr lvl="1"/>
            <a:r>
              <a:rPr lang="en-US" dirty="0" smtClean="0"/>
              <a:t>How to jump the line for 911 grants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1" y="295309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UNCLASSIFIED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16711"/>
            <a:ext cx="12192000" cy="6958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4000" b="1" u="sng" smtClean="0"/>
              <a:t>Kentucky Office of Homeland Security (KOHS)</a:t>
            </a:r>
            <a:endParaRPr lang="en-US" sz="4000" b="1" u="sng" dirty="0"/>
          </a:p>
        </p:txBody>
      </p:sp>
    </p:spTree>
    <p:extLst>
      <p:ext uri="{BB962C8B-B14F-4D97-AF65-F5344CB8AC3E}">
        <p14:creationId xmlns:p14="http://schemas.microsoft.com/office/powerpoint/2010/main" val="13650254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825625"/>
            <a:ext cx="11108266" cy="3787127"/>
          </a:xfrm>
        </p:spPr>
        <p:txBody>
          <a:bodyPr/>
          <a:lstStyle/>
          <a:p>
            <a:r>
              <a:rPr lang="en-US" dirty="0" smtClean="0"/>
              <a:t>Why don’t the feds ever pony up any $$?</a:t>
            </a:r>
          </a:p>
          <a:p>
            <a:r>
              <a:rPr lang="en-US" dirty="0" smtClean="0"/>
              <a:t>August 2019: Natl. Telecommunications &amp; Info Admin (NTIA), US Dept. of Commerce announces $109,250,000 NG911 grant</a:t>
            </a:r>
          </a:p>
          <a:p>
            <a:pPr lvl="1"/>
            <a:r>
              <a:rPr lang="en-US" dirty="0" smtClean="0"/>
              <a:t>Kentucky’s share = $2.3 million</a:t>
            </a:r>
          </a:p>
          <a:p>
            <a:pPr lvl="1"/>
            <a:r>
              <a:rPr lang="en-US" dirty="0" smtClean="0"/>
              <a:t>Matching funds requirement = $1.5 million</a:t>
            </a:r>
          </a:p>
          <a:p>
            <a:pPr lvl="1"/>
            <a:r>
              <a:rPr lang="en-US" dirty="0" smtClean="0"/>
              <a:t>Total project value = $3.8 million</a:t>
            </a:r>
          </a:p>
          <a:p>
            <a:pPr lvl="1"/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-1" y="-34886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UNCLASSIFIED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16711"/>
            <a:ext cx="12192000" cy="6958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4000" b="1" u="sng" smtClean="0"/>
              <a:t>Kentucky Office of Homeland Security (KOHS)</a:t>
            </a:r>
            <a:endParaRPr lang="en-US" sz="4000" b="1" u="sng" dirty="0"/>
          </a:p>
        </p:txBody>
      </p:sp>
    </p:spTree>
    <p:extLst>
      <p:ext uri="{BB962C8B-B14F-4D97-AF65-F5344CB8AC3E}">
        <p14:creationId xmlns:p14="http://schemas.microsoft.com/office/powerpoint/2010/main" val="69292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6640285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UNCLASSIFIED</a:t>
            </a:r>
            <a:endParaRPr lang="en-US" sz="1200" b="1" dirty="0"/>
          </a:p>
        </p:txBody>
      </p:sp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-1" y="-730336"/>
            <a:ext cx="12192000" cy="1524000"/>
          </a:xfrm>
        </p:spPr>
        <p:txBody>
          <a:bodyPr>
            <a:noAutofit/>
          </a:bodyPr>
          <a:lstStyle/>
          <a:p>
            <a:pPr algn="ctr"/>
            <a:r>
              <a:rPr lang="en-US" sz="3600" b="1" u="sng" dirty="0" smtClean="0"/>
              <a:t>KOHS</a:t>
            </a:r>
            <a:r>
              <a:rPr lang="en-US" sz="3600" b="1" u="sng" dirty="0"/>
              <a:t> </a:t>
            </a:r>
            <a:r>
              <a:rPr lang="en-US" sz="3600" b="1" u="sng" dirty="0" smtClean="0"/>
              <a:t>Scope of Operations and Services Provided</a:t>
            </a:r>
            <a:endParaRPr lang="en-US" sz="3600" b="1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419101" y="2230748"/>
            <a:ext cx="1166739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dirty="0" smtClean="0"/>
              <a:t>Providing resources to help local governments prevent, prepare for, and recover from acts of terrorism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dirty="0" smtClean="0"/>
              <a:t>Situational </a:t>
            </a:r>
            <a:r>
              <a:rPr lang="en-US" sz="2400" dirty="0"/>
              <a:t>awareness on </a:t>
            </a:r>
            <a:r>
              <a:rPr lang="en-US" sz="2400" dirty="0" smtClean="0"/>
              <a:t>threats </a:t>
            </a:r>
            <a:r>
              <a:rPr lang="en-US" sz="2400" dirty="0"/>
              <a:t>and hazards </a:t>
            </a:r>
            <a:r>
              <a:rPr lang="en-US" sz="2400" dirty="0" smtClean="0"/>
              <a:t>to the </a:t>
            </a:r>
            <a:r>
              <a:rPr lang="en-US" sz="2400" dirty="0"/>
              <a:t>Commonwealth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dirty="0" smtClean="0"/>
              <a:t>Usable </a:t>
            </a:r>
            <a:r>
              <a:rPr lang="en-US" sz="2400" dirty="0"/>
              <a:t>informational and intelligence </a:t>
            </a:r>
            <a:r>
              <a:rPr lang="en-US" sz="2400" dirty="0" smtClean="0"/>
              <a:t>products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dirty="0"/>
              <a:t>Maximize support through partnerships, public and private sector, </a:t>
            </a:r>
            <a:r>
              <a:rPr lang="en-US" sz="2400" dirty="0" smtClean="0"/>
              <a:t>i.e</a:t>
            </a:r>
            <a:r>
              <a:rPr lang="en-US" sz="2400" dirty="0"/>
              <a:t>. </a:t>
            </a:r>
            <a:r>
              <a:rPr lang="en-US" sz="2400" dirty="0" smtClean="0"/>
              <a:t>Intelligence Liaison Officer </a:t>
            </a:r>
            <a:r>
              <a:rPr lang="en-US" sz="2400" dirty="0"/>
              <a:t>program, working groups (cyber threat, unemployment insurance fraud)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dirty="0" smtClean="0"/>
              <a:t>Public awareness </a:t>
            </a:r>
            <a:r>
              <a:rPr lang="en-US" sz="2400" dirty="0"/>
              <a:t>and </a:t>
            </a:r>
            <a:r>
              <a:rPr lang="en-US" sz="2400" dirty="0" smtClean="0"/>
              <a:t>training: active </a:t>
            </a:r>
            <a:r>
              <a:rPr lang="en-US" sz="2400" dirty="0"/>
              <a:t>shooter/aggressor </a:t>
            </a:r>
            <a:r>
              <a:rPr lang="en-US" sz="2400" dirty="0" smtClean="0"/>
              <a:t>training, hosting </a:t>
            </a:r>
            <a:r>
              <a:rPr lang="en-US" sz="2400" dirty="0"/>
              <a:t>of ransomware, skimmers, counterfeit currency seminars, TTX, legislative meetings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dirty="0" smtClean="0"/>
              <a:t>Contributing </a:t>
            </a:r>
            <a:r>
              <a:rPr lang="en-US" sz="2400" dirty="0"/>
              <a:t>member to the national homeland security intelligence community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0" y="344729"/>
            <a:ext cx="1192237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pPr algn="ctr"/>
            <a:r>
              <a:rPr lang="en-US" sz="2800" dirty="0" smtClean="0"/>
              <a:t>Kentucky </a:t>
            </a:r>
            <a:r>
              <a:rPr lang="en-US" sz="2800" dirty="0"/>
              <a:t>Intelligence Fusion </a:t>
            </a:r>
            <a:r>
              <a:rPr lang="en-US" sz="2800" dirty="0" smtClean="0"/>
              <a:t>Center * Grants * 911 </a:t>
            </a:r>
            <a:r>
              <a:rPr lang="en-US" sz="2800" dirty="0"/>
              <a:t>Services </a:t>
            </a:r>
            <a:r>
              <a:rPr lang="en-US" sz="2800" dirty="0" smtClean="0"/>
              <a:t>Board  </a:t>
            </a:r>
          </a:p>
          <a:p>
            <a:pPr algn="ctr"/>
            <a:r>
              <a:rPr lang="en-US" sz="2800" dirty="0" smtClean="0"/>
              <a:t>First </a:t>
            </a:r>
            <a:r>
              <a:rPr lang="en-US" sz="2800" dirty="0"/>
              <a:t>responder training (</a:t>
            </a:r>
            <a:r>
              <a:rPr lang="en-US" sz="2800" dirty="0" smtClean="0"/>
              <a:t>NIMS)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3260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6640285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UNCLASSIFIED</a:t>
            </a:r>
            <a:endParaRPr lang="en-US" sz="1200" b="1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0" y="990600"/>
            <a:ext cx="12192000" cy="5181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972738" y="3976529"/>
            <a:ext cx="39964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“If you 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Something, 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Say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Something”</a:t>
            </a:r>
            <a:r>
              <a:rPr lang="en-US" sz="700" b="1" dirty="0" err="1">
                <a:latin typeface="Arial" panose="020B0604020202020204" pitchFamily="34" charset="0"/>
                <a:cs typeface="Arial" panose="020B0604020202020204" pitchFamily="34" charset="0"/>
              </a:rPr>
              <a:t>TM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37" y="212836"/>
            <a:ext cx="5442284" cy="340142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1965" y="1152770"/>
            <a:ext cx="5790829" cy="36192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0216" y="5240085"/>
            <a:ext cx="7211568" cy="1207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64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6640285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UNCLASSIFIED</a:t>
            </a:r>
            <a:endParaRPr lang="en-US" sz="1200" b="1" dirty="0"/>
          </a:p>
        </p:txBody>
      </p:sp>
      <p:pic>
        <p:nvPicPr>
          <p:cNvPr id="7" name="Picture 6" descr="Kentucky Office of Homeland Security - Mozilla Firefox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17" y="614773"/>
            <a:ext cx="6324600" cy="397893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 descr="KyHomelandSecurity (@KyHomelandSec) | Twitter - Mozilla Firefox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724" y="1867103"/>
            <a:ext cx="5791200" cy="3643365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3" name="Group 2"/>
          <p:cNvGrpSpPr/>
          <p:nvPr/>
        </p:nvGrpSpPr>
        <p:grpSpPr>
          <a:xfrm>
            <a:off x="381003" y="5829305"/>
            <a:ext cx="2057398" cy="341368"/>
            <a:chOff x="457200" y="5829300"/>
            <a:chExt cx="2667000" cy="442514"/>
          </a:xfrm>
        </p:grpSpPr>
        <p:sp>
          <p:nvSpPr>
            <p:cNvPr id="9" name="TextBox 8"/>
            <p:cNvSpPr txBox="1"/>
            <p:nvPr/>
          </p:nvSpPr>
          <p:spPr>
            <a:xfrm>
              <a:off x="914400" y="5872844"/>
              <a:ext cx="2209800" cy="398970"/>
            </a:xfrm>
            <a:prstGeom prst="rect">
              <a:avLst/>
            </a:prstGeom>
            <a:ln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  <a:hlinkClick r:id="rId5" tooltip="http://homelandsecurity.ky.gov/"/>
                </a:rPr>
                <a:t>@</a:t>
              </a:r>
              <a:r>
                <a:rPr lang="en-US" sz="1400" dirty="0" err="1">
                  <a:latin typeface="Arial" panose="020B0604020202020204" pitchFamily="34" charset="0"/>
                  <a:cs typeface="Arial" panose="020B0604020202020204" pitchFamily="34" charset="0"/>
                  <a:hlinkClick r:id="rId5" tooltip="http://homelandsecurity.ky.gov/"/>
                </a:rPr>
                <a:t>KyHomelandSec</a:t>
              </a:r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  <a:hlinkClick r:id="rId5" tooltip="http://homelandsecurity.ky.gov/"/>
                </a:rPr>
                <a:t> 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829300"/>
              <a:ext cx="432367" cy="432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Rectangle 12"/>
          <p:cNvSpPr/>
          <p:nvPr/>
        </p:nvSpPr>
        <p:spPr>
          <a:xfrm>
            <a:off x="4770120" y="3350663"/>
            <a:ext cx="1447800" cy="373882"/>
          </a:xfrm>
          <a:prstGeom prst="rect">
            <a:avLst/>
          </a:prstGeom>
          <a:solidFill>
            <a:srgbClr val="FF0000">
              <a:alpha val="49000"/>
            </a:srgb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2362200" y="3724545"/>
            <a:ext cx="2606040" cy="199045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726270" y="1298717"/>
            <a:ext cx="4159444" cy="36933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Kentucky Office of Homeland Security</a:t>
            </a: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6316" y="1298717"/>
            <a:ext cx="376841" cy="376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1550377" y="827660"/>
            <a:ext cx="2362200" cy="373882"/>
          </a:xfrm>
          <a:prstGeom prst="rect">
            <a:avLst/>
          </a:prstGeom>
          <a:solidFill>
            <a:schemeClr val="accent6">
              <a:lumMod val="60000"/>
              <a:lumOff val="40000"/>
              <a:alpha val="49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/>
          <p:cNvCxnSpPr>
            <a:endCxn id="15" idx="1"/>
          </p:cNvCxnSpPr>
          <p:nvPr/>
        </p:nvCxnSpPr>
        <p:spPr>
          <a:xfrm>
            <a:off x="3963179" y="1096176"/>
            <a:ext cx="2763091" cy="387207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1928955" y="60219"/>
            <a:ext cx="87126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Keep yourself and your organization informed. </a:t>
            </a:r>
            <a:r>
              <a:rPr 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Please find us on social media</a:t>
            </a:r>
            <a:endParaRPr lang="en-US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75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6640285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UNCLASSIFIED</a:t>
            </a:r>
            <a:endParaRPr lang="en-US" sz="1200" b="1" dirty="0"/>
          </a:p>
        </p:txBody>
      </p:sp>
      <p:sp>
        <p:nvSpPr>
          <p:cNvPr id="3" name="Rectangle 2"/>
          <p:cNvSpPr/>
          <p:nvPr/>
        </p:nvSpPr>
        <p:spPr>
          <a:xfrm>
            <a:off x="3048000" y="2869942"/>
            <a:ext cx="6096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Kentucky Office of Homeland Security </a:t>
            </a:r>
          </a:p>
          <a:p>
            <a:pPr algn="ctr"/>
            <a:r>
              <a:rPr lang="en-US" dirty="0"/>
              <a:t>Executive Director </a:t>
            </a:r>
            <a:r>
              <a:rPr lang="en-US" dirty="0" smtClean="0"/>
              <a:t>Josh Keats</a:t>
            </a:r>
            <a:endParaRPr lang="en-US" dirty="0"/>
          </a:p>
          <a:p>
            <a:pPr algn="ctr"/>
            <a:r>
              <a:rPr lang="en-US" dirty="0" smtClean="0">
                <a:hlinkClick r:id="rId3"/>
              </a:rPr>
              <a:t>Josiah.keats@ky.gov</a:t>
            </a:r>
            <a:endParaRPr lang="en-US" dirty="0"/>
          </a:p>
          <a:p>
            <a:pPr algn="ctr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502)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564- 2081</a:t>
            </a:r>
            <a:endParaRPr lang="en-US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55448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What are your questions?</a:t>
            </a:r>
            <a:endParaRPr lang="en-US" sz="3600" b="1" dirty="0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0" y="216711"/>
            <a:ext cx="12192000" cy="695888"/>
          </a:xfrm>
        </p:spPr>
        <p:txBody>
          <a:bodyPr>
            <a:noAutofit/>
          </a:bodyPr>
          <a:lstStyle/>
          <a:p>
            <a:pPr algn="ctr"/>
            <a:r>
              <a:rPr lang="en-US" sz="4000" b="1" u="sng" dirty="0" smtClean="0"/>
              <a:t>Kentucky Office of Homeland Security (KOHS)</a:t>
            </a:r>
            <a:endParaRPr lang="en-US" sz="4000" b="1" u="sn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0216" y="5168646"/>
            <a:ext cx="7211568" cy="1207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65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6640285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UNCLASSIFIED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0" y="216711"/>
            <a:ext cx="12192000" cy="695888"/>
          </a:xfrm>
        </p:spPr>
        <p:txBody>
          <a:bodyPr>
            <a:noAutofit/>
          </a:bodyPr>
          <a:lstStyle/>
          <a:p>
            <a:pPr algn="ctr"/>
            <a:r>
              <a:rPr lang="en-US" sz="4000" b="1" u="sng" dirty="0" smtClean="0"/>
              <a:t>Kentucky Office of Homeland Security (KOHS)</a:t>
            </a:r>
            <a:endParaRPr lang="en-US" sz="4000" b="1" u="sng" dirty="0"/>
          </a:p>
        </p:txBody>
      </p:sp>
      <p:sp>
        <p:nvSpPr>
          <p:cNvPr id="3" name="Rectangle 2"/>
          <p:cNvSpPr/>
          <p:nvPr/>
        </p:nvSpPr>
        <p:spPr>
          <a:xfrm>
            <a:off x="3048000" y="3052825"/>
            <a:ext cx="6096000" cy="169277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Kentucky Office of Homeland Security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Junnadel Bowling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latin typeface="Calibri" panose="020F0502020204030204"/>
              </a:rPr>
              <a:t>LEPP Coordinator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LEPP@ky.gov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502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892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-3385 desk number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680069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Law Enforcement Protection Program (LEPP)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" y="-60288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UNCLASSIFIED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0216" y="5168646"/>
            <a:ext cx="7211568" cy="1207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63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6640285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UNCLASSIFIED</a:t>
            </a:r>
            <a:endParaRPr lang="en-US" sz="1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-1" y="-60288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UNCLASSIFIED</a:t>
            </a:r>
            <a:endParaRPr lang="en-US" sz="1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193074" y="1471749"/>
            <a:ext cx="477278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LEPP Overview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 smtClean="0"/>
              <a:t>What is LEPP?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 smtClean="0"/>
              <a:t>How can LEPP help you?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 smtClean="0"/>
              <a:t>Application Process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 smtClean="0"/>
              <a:t>Grant Award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 smtClean="0"/>
              <a:t>Reimbursement </a:t>
            </a:r>
            <a:endParaRPr lang="en-US" sz="3200" b="1" dirty="0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0" y="-611188"/>
            <a:ext cx="12192000" cy="1524001"/>
          </a:xfrm>
        </p:spPr>
        <p:txBody>
          <a:bodyPr>
            <a:noAutofit/>
          </a:bodyPr>
          <a:lstStyle/>
          <a:p>
            <a:pPr algn="ctr"/>
            <a:r>
              <a:rPr lang="en-US" sz="4000" b="1" u="sng" dirty="0" smtClean="0"/>
              <a:t>Kentucky Office of Homeland Security (KOHS)</a:t>
            </a:r>
            <a:endParaRPr lang="en-US" sz="4000" b="1" u="sng" dirty="0"/>
          </a:p>
        </p:txBody>
      </p:sp>
    </p:spTree>
    <p:extLst>
      <p:ext uri="{BB962C8B-B14F-4D97-AF65-F5344CB8AC3E}">
        <p14:creationId xmlns:p14="http://schemas.microsoft.com/office/powerpoint/2010/main" val="306186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6640285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UNCLASSIFIED</a:t>
            </a:r>
            <a:endParaRPr lang="en-US" sz="1200" b="1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97178"/>
          </a:xfrm>
        </p:spPr>
        <p:txBody>
          <a:bodyPr>
            <a:noAutofit/>
          </a:bodyPr>
          <a:lstStyle/>
          <a:p>
            <a:pPr algn="ctr"/>
            <a:r>
              <a:rPr lang="en-US" sz="4800" b="1" u="sng" dirty="0" smtClean="0"/>
              <a:t>What is LEPP? </a:t>
            </a:r>
            <a:endParaRPr lang="en-US" sz="48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44245"/>
            <a:ext cx="10515600" cy="39373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/>
              <a:t>Law Enforcement Protection Program</a:t>
            </a:r>
          </a:p>
          <a:p>
            <a:r>
              <a:rPr lang="en-US" sz="3200" dirty="0" smtClean="0"/>
              <a:t>The Law Enforcement Protection Program enables KOHS to provide law enforcement agencies across the state funds to purchase duty equipment on a year-round basis.</a:t>
            </a:r>
          </a:p>
          <a:p>
            <a:r>
              <a:rPr lang="en-US" sz="3200" dirty="0"/>
              <a:t>Funding for the Law Enforcement Protection Program is derived from the sale of confiscated firearms sold at </a:t>
            </a:r>
            <a:r>
              <a:rPr lang="en-US" sz="3200" dirty="0" smtClean="0"/>
              <a:t>auction to federally licensed dealers.</a:t>
            </a:r>
          </a:p>
          <a:p>
            <a:pPr marL="0" indent="0">
              <a:buNone/>
            </a:pPr>
            <a:r>
              <a:rPr lang="en-US" sz="1850" dirty="0" smtClean="0"/>
              <a:t>​​​​​​​​​​​​​​​</a:t>
            </a:r>
          </a:p>
          <a:p>
            <a:pPr marL="0" indent="0">
              <a:buNone/>
            </a:pPr>
            <a:endParaRPr lang="en-US" sz="1900" dirty="0"/>
          </a:p>
        </p:txBody>
      </p:sp>
      <p:sp>
        <p:nvSpPr>
          <p:cNvPr id="8" name="TextBox 7"/>
          <p:cNvSpPr txBox="1"/>
          <p:nvPr/>
        </p:nvSpPr>
        <p:spPr>
          <a:xfrm>
            <a:off x="-1" y="-60288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UNCLASSIFIED</a:t>
            </a:r>
            <a:endParaRPr lang="en-US" sz="1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193074" y="147174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497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6640285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UNCLASSIFIED</a:t>
            </a:r>
            <a:endParaRPr lang="en-US" sz="1200" b="1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97178"/>
          </a:xfrm>
        </p:spPr>
        <p:txBody>
          <a:bodyPr>
            <a:noAutofit/>
          </a:bodyPr>
          <a:lstStyle/>
          <a:p>
            <a:pPr algn="ctr"/>
            <a:r>
              <a:rPr lang="en-US" sz="4800" b="1" u="sng" dirty="0" smtClean="0"/>
              <a:t>How Can LEPP Help You?</a:t>
            </a:r>
            <a:endParaRPr lang="en-US" sz="48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44245"/>
            <a:ext cx="10515600" cy="3937356"/>
          </a:xfrm>
        </p:spPr>
        <p:txBody>
          <a:bodyPr>
            <a:noAutofit/>
          </a:bodyPr>
          <a:lstStyle/>
          <a:p>
            <a:r>
              <a:rPr lang="en-US" sz="3600" dirty="0" smtClean="0"/>
              <a:t>LEPP provides grants for: </a:t>
            </a:r>
          </a:p>
          <a:p>
            <a:pPr lvl="1"/>
            <a:r>
              <a:rPr lang="en-US" sz="2800" dirty="0" smtClean="0"/>
              <a:t>Body armor - $665 maximum per vest</a:t>
            </a:r>
          </a:p>
          <a:p>
            <a:pPr marL="457200" lvl="1" indent="0">
              <a:buNone/>
            </a:pPr>
            <a:r>
              <a:rPr lang="en-US" sz="2800" dirty="0" smtClean="0"/>
              <a:t>(</a:t>
            </a:r>
            <a:r>
              <a:rPr lang="en-US" dirty="0" smtClean="0"/>
              <a:t>tote carriers for vests are not reimbursable</a:t>
            </a:r>
            <a:r>
              <a:rPr lang="en-US" sz="2800" dirty="0" smtClean="0"/>
              <a:t>)</a:t>
            </a:r>
          </a:p>
          <a:p>
            <a:pPr lvl="1"/>
            <a:r>
              <a:rPr lang="en-US" sz="2800" dirty="0" smtClean="0"/>
              <a:t>Duty weapons/Firearms – </a:t>
            </a:r>
            <a:r>
              <a:rPr lang="en-US" dirty="0" smtClean="0"/>
              <a:t>determined by quotes</a:t>
            </a:r>
          </a:p>
          <a:p>
            <a:pPr lvl="1"/>
            <a:r>
              <a:rPr lang="en-US" sz="2800" dirty="0" smtClean="0"/>
              <a:t>Ammunition – </a:t>
            </a:r>
            <a:r>
              <a:rPr lang="en-US" dirty="0" smtClean="0"/>
              <a:t>up to 500 rounds per weapon – determined by quotes</a:t>
            </a:r>
          </a:p>
          <a:p>
            <a:pPr lvl="1"/>
            <a:r>
              <a:rPr lang="en-US" sz="2800" dirty="0"/>
              <a:t>E</a:t>
            </a:r>
            <a:r>
              <a:rPr lang="en-US" sz="2800" dirty="0" smtClean="0"/>
              <a:t>lectronic-control devices - </a:t>
            </a:r>
            <a:r>
              <a:rPr lang="en-US" dirty="0" smtClean="0"/>
              <a:t>$869 per officer </a:t>
            </a:r>
          </a:p>
          <a:p>
            <a:pPr lvl="1"/>
            <a:r>
              <a:rPr lang="en-US" sz="2800" dirty="0"/>
              <a:t>E</a:t>
            </a:r>
            <a:r>
              <a:rPr lang="en-US" sz="2800" dirty="0" smtClean="0"/>
              <a:t>lectronic-control weapons or electronic-muscular disruption technology (Tasers)</a:t>
            </a:r>
          </a:p>
          <a:p>
            <a:pPr lvl="1"/>
            <a:r>
              <a:rPr lang="en-US" sz="2800" dirty="0" smtClean="0"/>
              <a:t>Body-worn cameras to sworn peace officers and service animals</a:t>
            </a:r>
          </a:p>
          <a:p>
            <a:pPr marL="0" indent="0">
              <a:buNone/>
            </a:pPr>
            <a:r>
              <a:rPr lang="en-US" sz="1850" dirty="0" smtClean="0"/>
              <a:t>​​​​​​​​​​​​​​​</a:t>
            </a:r>
          </a:p>
          <a:p>
            <a:pPr marL="0" indent="0">
              <a:buNone/>
            </a:pPr>
            <a:endParaRPr lang="en-US" sz="1900" dirty="0"/>
          </a:p>
        </p:txBody>
      </p:sp>
      <p:sp>
        <p:nvSpPr>
          <p:cNvPr id="8" name="TextBox 7"/>
          <p:cNvSpPr txBox="1"/>
          <p:nvPr/>
        </p:nvSpPr>
        <p:spPr>
          <a:xfrm>
            <a:off x="-1" y="-60288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UNCLASSIFIED</a:t>
            </a:r>
            <a:endParaRPr lang="en-US" sz="1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193074" y="147174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280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6640285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UNCLASSIFIED</a:t>
            </a:r>
            <a:endParaRPr lang="en-US" sz="1200" b="1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97178"/>
          </a:xfrm>
        </p:spPr>
        <p:txBody>
          <a:bodyPr>
            <a:noAutofit/>
          </a:bodyPr>
          <a:lstStyle/>
          <a:p>
            <a:pPr algn="ctr"/>
            <a:r>
              <a:rPr lang="en-US" sz="4800" b="1" u="sng" dirty="0" smtClean="0"/>
              <a:t>Application Process</a:t>
            </a:r>
            <a:endParaRPr lang="en-US" sz="48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72924"/>
            <a:ext cx="10515600" cy="364057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/>
              <a:t>The Law Enforcement Protection Program application is available online at: </a:t>
            </a:r>
            <a:endParaRPr lang="en-US" dirty="0" smtClean="0"/>
          </a:p>
          <a:p>
            <a:pPr marL="0" indent="0" algn="ctr">
              <a:buNone/>
            </a:pPr>
            <a:r>
              <a:rPr lang="en-US" b="1" u="sng" dirty="0" smtClean="0">
                <a:solidFill>
                  <a:schemeClr val="accent1">
                    <a:lumMod val="75000"/>
                  </a:schemeClr>
                </a:solidFill>
              </a:rPr>
              <a:t>http</a:t>
            </a:r>
            <a:r>
              <a:rPr lang="en-US" b="1" u="sng" dirty="0">
                <a:solidFill>
                  <a:schemeClr val="accent1">
                    <a:lumMod val="75000"/>
                  </a:schemeClr>
                </a:solidFill>
              </a:rPr>
              <a:t>://homelandsecurity.ky.gov/Pages/LEPP.aspx</a:t>
            </a:r>
            <a:endParaRPr lang="en-US" b="1" u="sng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Applications </a:t>
            </a:r>
            <a:r>
              <a:rPr lang="en-US" b="1" dirty="0"/>
              <a:t>are accepted throughout the entire year</a:t>
            </a:r>
            <a:r>
              <a:rPr lang="en-US" dirty="0"/>
              <a:t>. Applications are reviewed quarterly by KOHS </a:t>
            </a:r>
            <a:r>
              <a:rPr lang="en-US" dirty="0" smtClean="0"/>
              <a:t>staff and </a:t>
            </a:r>
            <a:r>
              <a:rPr lang="en-US" dirty="0"/>
              <a:t>are awarded based on available funding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-1" y="-60288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UNCLASSIFIED</a:t>
            </a:r>
            <a:endParaRPr lang="en-US" sz="1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193074" y="147174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45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6640285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UNCLASSIFIED</a:t>
            </a:r>
            <a:endParaRPr lang="en-US" sz="1200" b="1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97178"/>
          </a:xfrm>
        </p:spPr>
        <p:txBody>
          <a:bodyPr>
            <a:noAutofit/>
          </a:bodyPr>
          <a:lstStyle/>
          <a:p>
            <a:pPr algn="ctr"/>
            <a:r>
              <a:rPr lang="en-US" sz="4800" b="1" u="sng" dirty="0" smtClean="0"/>
              <a:t>Grant Award </a:t>
            </a:r>
            <a:endParaRPr lang="en-US" sz="48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44245"/>
            <a:ext cx="10515600" cy="3937356"/>
          </a:xfrm>
        </p:spPr>
        <p:txBody>
          <a:bodyPr>
            <a:noAutofit/>
          </a:bodyPr>
          <a:lstStyle/>
          <a:p>
            <a:r>
              <a:rPr lang="en-US" sz="3600" dirty="0" smtClean="0"/>
              <a:t>Upon approval</a:t>
            </a:r>
          </a:p>
          <a:p>
            <a:pPr lvl="1"/>
            <a:r>
              <a:rPr lang="en-US" sz="2800" dirty="0" smtClean="0"/>
              <a:t>Recipients will receive notice of the amount</a:t>
            </a:r>
          </a:p>
          <a:p>
            <a:pPr lvl="1"/>
            <a:r>
              <a:rPr lang="en-US" sz="2800" dirty="0" smtClean="0"/>
              <a:t>Must enter into a written agreement (SC)</a:t>
            </a:r>
          </a:p>
          <a:p>
            <a:pPr lvl="1"/>
            <a:r>
              <a:rPr lang="en-US" sz="2800" dirty="0" smtClean="0"/>
              <a:t>Fill out an EFT</a:t>
            </a:r>
          </a:p>
          <a:p>
            <a:pPr marL="0" indent="0">
              <a:buNone/>
            </a:pPr>
            <a:r>
              <a:rPr lang="en-US" sz="1850" dirty="0" smtClean="0"/>
              <a:t>​​​​​​​​​​​​​​​</a:t>
            </a:r>
          </a:p>
          <a:p>
            <a:pPr marL="0" indent="0">
              <a:buNone/>
            </a:pPr>
            <a:endParaRPr lang="en-US" sz="1900" dirty="0"/>
          </a:p>
        </p:txBody>
      </p:sp>
      <p:sp>
        <p:nvSpPr>
          <p:cNvPr id="8" name="TextBox 7"/>
          <p:cNvSpPr txBox="1"/>
          <p:nvPr/>
        </p:nvSpPr>
        <p:spPr>
          <a:xfrm>
            <a:off x="-1" y="-60288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UNCLASSIFIED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67199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6640285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UNCLASSIFIED</a:t>
            </a:r>
            <a:endParaRPr lang="en-US" sz="1200" b="1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97178"/>
          </a:xfrm>
        </p:spPr>
        <p:txBody>
          <a:bodyPr>
            <a:noAutofit/>
          </a:bodyPr>
          <a:lstStyle/>
          <a:p>
            <a:pPr algn="ctr"/>
            <a:r>
              <a:rPr lang="en-US" sz="4800" b="1" u="sng" dirty="0" smtClean="0"/>
              <a:t>Reimbursement</a:t>
            </a:r>
            <a:endParaRPr lang="en-US" sz="48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44245"/>
            <a:ext cx="10515600" cy="3937356"/>
          </a:xfrm>
        </p:spPr>
        <p:txBody>
          <a:bodyPr>
            <a:noAutofit/>
          </a:bodyPr>
          <a:lstStyle/>
          <a:p>
            <a:r>
              <a:rPr lang="en-US" sz="3600" dirty="0" smtClean="0"/>
              <a:t>Recipients:</a:t>
            </a:r>
          </a:p>
          <a:p>
            <a:pPr lvl="1"/>
            <a:r>
              <a:rPr lang="en-US" dirty="0" smtClean="0"/>
              <a:t>Invoices listed</a:t>
            </a:r>
          </a:p>
          <a:p>
            <a:pPr lvl="1"/>
            <a:r>
              <a:rPr lang="en-US" dirty="0" smtClean="0"/>
              <a:t>Authorized official signature</a:t>
            </a:r>
          </a:p>
          <a:p>
            <a:pPr lvl="1"/>
            <a:r>
              <a:rPr lang="en-US" dirty="0" smtClean="0"/>
              <a:t>Submit completed documentation with attached invoices &amp; purchase orders, etc. for each invoice</a:t>
            </a:r>
          </a:p>
          <a:p>
            <a:pPr lvl="1"/>
            <a:r>
              <a:rPr lang="en-US" dirty="0" smtClean="0"/>
              <a:t>Copy of cancelled check (front &amp; back) or proof of payment attached for each invoice listed</a:t>
            </a:r>
          </a:p>
          <a:p>
            <a:pPr lvl="1"/>
            <a:r>
              <a:rPr lang="en-US" dirty="0" smtClean="0"/>
              <a:t>Ensure the dollar amount requested is correct</a:t>
            </a:r>
          </a:p>
          <a:p>
            <a:endParaRPr lang="en-US" sz="3600" dirty="0" smtClean="0"/>
          </a:p>
          <a:p>
            <a:pPr marL="457200" lvl="1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1850" dirty="0" smtClean="0"/>
              <a:t>​​​​​​​​​​​​​​​</a:t>
            </a:r>
          </a:p>
          <a:p>
            <a:pPr marL="0" indent="0">
              <a:buNone/>
            </a:pPr>
            <a:endParaRPr lang="en-US" sz="1900" dirty="0"/>
          </a:p>
        </p:txBody>
      </p:sp>
      <p:sp>
        <p:nvSpPr>
          <p:cNvPr id="8" name="TextBox 7"/>
          <p:cNvSpPr txBox="1"/>
          <p:nvPr/>
        </p:nvSpPr>
        <p:spPr>
          <a:xfrm>
            <a:off x="-1" y="-60288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UNCLASSIFIED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212529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528</TotalTime>
  <Words>1251</Words>
  <Application>Microsoft Office PowerPoint</Application>
  <PresentationFormat>Widescreen</PresentationFormat>
  <Paragraphs>225</Paragraphs>
  <Slides>22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Century Gothic</vt:lpstr>
      <vt:lpstr>Wingdings</vt:lpstr>
      <vt:lpstr>Wingdings 3</vt:lpstr>
      <vt:lpstr>Ion</vt:lpstr>
      <vt:lpstr>Kentucky Office of Homeland Security (KOHS)</vt:lpstr>
      <vt:lpstr>KOHS Scope of Operations and Services Provided</vt:lpstr>
      <vt:lpstr>Kentucky Office of Homeland Security (KOHS)</vt:lpstr>
      <vt:lpstr>Kentucky Office of Homeland Security (KOHS)</vt:lpstr>
      <vt:lpstr>What is LEPP? </vt:lpstr>
      <vt:lpstr>How Can LEPP Help You?</vt:lpstr>
      <vt:lpstr>Application Process</vt:lpstr>
      <vt:lpstr>Grant Award </vt:lpstr>
      <vt:lpstr>Reimbursement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Kentucky Office of Homeland Security (KOHS)</vt:lpstr>
      <vt:lpstr>PowerPoint Presentation</vt:lpstr>
      <vt:lpstr>PowerPoint Presentation</vt:lpstr>
      <vt:lpstr>PowerPoint Presentation</vt:lpstr>
      <vt:lpstr>PowerPoint Presentation</vt:lpstr>
      <vt:lpstr>Kentucky Office of Homeland Security (KOHS)</vt:lpstr>
    </vt:vector>
  </TitlesOfParts>
  <Company>Commonwealth of Kentucky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Holiday</dc:creator>
  <cp:lastModifiedBy>Sunseri, Mike (KOHS)</cp:lastModifiedBy>
  <cp:revision>55</cp:revision>
  <cp:lastPrinted>2018-08-14T16:06:39Z</cp:lastPrinted>
  <dcterms:created xsi:type="dcterms:W3CDTF">2018-01-23T13:56:34Z</dcterms:created>
  <dcterms:modified xsi:type="dcterms:W3CDTF">2021-08-23T18:29:29Z</dcterms:modified>
</cp:coreProperties>
</file>