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Lst>
  <p:handoutMasterIdLst>
    <p:handoutMasterId r:id="rId33"/>
  </p:handoutMasterIdLst>
  <p:sldIdLst>
    <p:sldId id="256" r:id="rId2"/>
    <p:sldId id="287" r:id="rId3"/>
    <p:sldId id="273" r:id="rId4"/>
    <p:sldId id="257" r:id="rId5"/>
    <p:sldId id="258" r:id="rId6"/>
    <p:sldId id="262" r:id="rId7"/>
    <p:sldId id="259" r:id="rId8"/>
    <p:sldId id="263" r:id="rId9"/>
    <p:sldId id="260" r:id="rId10"/>
    <p:sldId id="261" r:id="rId11"/>
    <p:sldId id="264" r:id="rId12"/>
    <p:sldId id="286" r:id="rId13"/>
    <p:sldId id="265" r:id="rId14"/>
    <p:sldId id="266" r:id="rId15"/>
    <p:sldId id="267" r:id="rId16"/>
    <p:sldId id="268" r:id="rId17"/>
    <p:sldId id="269" r:id="rId18"/>
    <p:sldId id="270" r:id="rId19"/>
    <p:sldId id="271" r:id="rId20"/>
    <p:sldId id="272" r:id="rId21"/>
    <p:sldId id="274" r:id="rId22"/>
    <p:sldId id="275" r:id="rId23"/>
    <p:sldId id="276" r:id="rId24"/>
    <p:sldId id="277" r:id="rId25"/>
    <p:sldId id="278" r:id="rId26"/>
    <p:sldId id="280" r:id="rId27"/>
    <p:sldId id="281" r:id="rId28"/>
    <p:sldId id="282" r:id="rId29"/>
    <p:sldId id="283" r:id="rId30"/>
    <p:sldId id="284" r:id="rId31"/>
    <p:sldId id="285" r:id="rId32"/>
  </p:sldIdLst>
  <p:sldSz cx="12192000" cy="6858000"/>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9" d="100"/>
          <a:sy n="69" d="100"/>
        </p:scale>
        <p:origin x="52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dirty="0"/>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6C9C30CD-DCDA-4425-96AB-59012209CC88}" type="datetimeFigureOut">
              <a:rPr lang="en-US" smtClean="0"/>
              <a:t>8/20/2021</a:t>
            </a:fld>
            <a:endParaRPr lang="en-US" dirty="0"/>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88FCBAC7-B6A8-48AC-9CA1-E5783EDCD14F}" type="slidenum">
              <a:rPr lang="en-US" smtClean="0"/>
              <a:t>‹#›</a:t>
            </a:fld>
            <a:endParaRPr lang="en-US" dirty="0"/>
          </a:p>
        </p:txBody>
      </p:sp>
    </p:spTree>
    <p:extLst>
      <p:ext uri="{BB962C8B-B14F-4D97-AF65-F5344CB8AC3E}">
        <p14:creationId xmlns:p14="http://schemas.microsoft.com/office/powerpoint/2010/main" val="370405950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3"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400" y="1871135"/>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400" y="3657597"/>
            <a:ext cx="6815669" cy="1320802"/>
          </a:xfrm>
        </p:spPr>
        <p:txBody>
          <a:bodyPr anchor="t">
            <a:normAutofit/>
          </a:bodyPr>
          <a:lstStyle>
            <a:lvl1pPr marL="0" indent="0" algn="ctr">
              <a:buNone/>
              <a:defRPr sz="2100">
                <a:solidFill>
                  <a:schemeClr val="tx1"/>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3" y="5037663"/>
            <a:ext cx="897467" cy="279400"/>
          </a:xfrm>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3" y="5037663"/>
            <a:ext cx="551167" cy="279400"/>
          </a:xfrm>
        </p:spPr>
        <p:txBody>
          <a:bodyPr/>
          <a:lstStyle/>
          <a:p>
            <a:fld id="{35CB12DF-0C04-4BA5-AF0B-DC3344C54253}"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8255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7"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403"/>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178" indent="0">
              <a:buNone/>
              <a:defRPr sz="1600"/>
            </a:lvl2pPr>
            <a:lvl3pPr marL="914354" indent="0">
              <a:buNone/>
              <a:defRPr sz="1600"/>
            </a:lvl3pPr>
            <a:lvl4pPr marL="1371532" indent="0">
              <a:buNone/>
              <a:defRPr sz="1600"/>
            </a:lvl4pPr>
            <a:lvl5pPr marL="1828709" indent="0">
              <a:buNone/>
              <a:defRPr sz="1600"/>
            </a:lvl5pPr>
            <a:lvl6pPr marL="2285886" indent="0">
              <a:buNone/>
              <a:defRPr sz="1600"/>
            </a:lvl6pPr>
            <a:lvl7pPr marL="2743062" indent="0">
              <a:buNone/>
              <a:defRPr sz="1600"/>
            </a:lvl7pPr>
            <a:lvl8pPr marL="3200240" indent="0">
              <a:buNone/>
              <a:defRPr sz="1600"/>
            </a:lvl8pPr>
            <a:lvl9pPr marL="3657418"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295401" y="5382153"/>
            <a:ext cx="9609667" cy="493712"/>
          </a:xfrm>
        </p:spPr>
        <p:txBody>
          <a:bodyPr>
            <a:normAutofit/>
          </a:bodyPr>
          <a:lstStyle>
            <a:lvl1pPr marL="0" indent="0" algn="ctr">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5CB12DF-0C04-4BA5-AF0B-DC3344C54253}" type="slidenum">
              <a:rPr lang="en-US" smtClean="0"/>
              <a:t>‹#›</a:t>
            </a:fld>
            <a:endParaRPr lang="en-US" dirty="0"/>
          </a:p>
        </p:txBody>
      </p:sp>
    </p:spTree>
    <p:extLst>
      <p:ext uri="{BB962C8B-B14F-4D97-AF65-F5344CB8AC3E}">
        <p14:creationId xmlns:p14="http://schemas.microsoft.com/office/powerpoint/2010/main" val="3206251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70"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70" y="4343403"/>
            <a:ext cx="9592732" cy="1532467"/>
          </a:xfrm>
        </p:spPr>
        <p:txBody>
          <a:bodyPr anchor="ctr">
            <a:normAutofit/>
          </a:bodyPr>
          <a:lstStyle>
            <a:lvl1pPr marL="0" indent="0" algn="ctr">
              <a:buNone/>
              <a:defRPr sz="20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CB12DF-0C04-4BA5-AF0B-DC3344C54253}" type="slidenum">
              <a:rPr lang="en-US" smtClean="0"/>
              <a:t>‹#›</a:t>
            </a:fld>
            <a:endParaRPr lang="en-US" dirty="0"/>
          </a:p>
        </p:txBody>
      </p:sp>
      <p:cxnSp>
        <p:nvCxnSpPr>
          <p:cNvPr id="15" name="Straight Connector 14"/>
          <p:cNvCxnSpPr/>
          <p:nvPr/>
        </p:nvCxnSpPr>
        <p:spPr>
          <a:xfrm>
            <a:off x="1396169" y="4140199"/>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6077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5" y="982132"/>
            <a:ext cx="9296399"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3" y="3352800"/>
            <a:ext cx="8839203" cy="584200"/>
          </a:xfrm>
        </p:spPr>
        <p:txBody>
          <a:bodyPr anchor="ctr">
            <a:normAutofit/>
          </a:bodyPr>
          <a:lstStyle>
            <a:lvl1pPr marL="0" indent="0" algn="r">
              <a:buFontTx/>
              <a:buNone/>
              <a:defRPr sz="2000"/>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403"/>
            <a:ext cx="9609667" cy="1532467"/>
          </a:xfrm>
        </p:spPr>
        <p:txBody>
          <a:bodyPr anchor="ctr">
            <a:normAutofit/>
          </a:bodyPr>
          <a:lstStyle>
            <a:lvl1pPr marL="0" indent="0" algn="ctr">
              <a:buNone/>
              <a:defRPr sz="20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CB12DF-0C04-4BA5-AF0B-DC3344C54253}"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70069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3"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3" y="4777381"/>
            <a:ext cx="9609668" cy="860400"/>
          </a:xfrm>
        </p:spPr>
        <p:txBody>
          <a:bodyPr anchor="t">
            <a:normAutofit/>
          </a:bodyPr>
          <a:lstStyle>
            <a:lvl1pPr marL="0" indent="0" algn="l">
              <a:buNone/>
              <a:defRPr sz="20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CB12DF-0C04-4BA5-AF0B-DC3344C54253}" type="slidenum">
              <a:rPr lang="en-US" smtClean="0"/>
              <a:t>‹#›</a:t>
            </a:fld>
            <a:endParaRPr lang="en-US" dirty="0"/>
          </a:p>
        </p:txBody>
      </p:sp>
    </p:spTree>
    <p:extLst>
      <p:ext uri="{BB962C8B-B14F-4D97-AF65-F5344CB8AC3E}">
        <p14:creationId xmlns:p14="http://schemas.microsoft.com/office/powerpoint/2010/main" val="5626214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5" y="982132"/>
            <a:ext cx="9296399"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3" y="3639312"/>
            <a:ext cx="9609668" cy="886968"/>
          </a:xfrm>
        </p:spPr>
        <p:txBody>
          <a:bodyPr anchor="b">
            <a:normAutofit/>
          </a:bodyPr>
          <a:lstStyle>
            <a:lvl1pPr marL="0" indent="0" algn="l">
              <a:spcBef>
                <a:spcPts val="0"/>
              </a:spcBef>
              <a:buNone/>
              <a:defRPr sz="24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3" y="4529667"/>
            <a:ext cx="9609668" cy="1346200"/>
          </a:xfrm>
        </p:spPr>
        <p:txBody>
          <a:bodyPr anchor="t">
            <a:normAutofit/>
          </a:bodyPr>
          <a:lstStyle>
            <a:lvl1pPr marL="0" indent="0" algn="l">
              <a:buNone/>
              <a:defRPr sz="18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CB12DF-0C04-4BA5-AF0B-DC3344C54253}"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796907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7"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3" y="3630168"/>
            <a:ext cx="9609668" cy="841248"/>
          </a:xfrm>
        </p:spPr>
        <p:txBody>
          <a:bodyPr anchor="b">
            <a:normAutofit/>
          </a:bodyPr>
          <a:lstStyle>
            <a:lvl1pPr marL="0" indent="0" algn="l">
              <a:spcBef>
                <a:spcPts val="0"/>
              </a:spcBef>
              <a:buNone/>
              <a:defRPr sz="28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2" y="4470403"/>
            <a:ext cx="9609671" cy="1405467"/>
          </a:xfrm>
        </p:spPr>
        <p:txBody>
          <a:bodyPr anchor="t">
            <a:normAutofit/>
          </a:bodyPr>
          <a:lstStyle>
            <a:lvl1pPr marL="0" indent="0" algn="l">
              <a:buNone/>
              <a:defRPr sz="18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CB12DF-0C04-4BA5-AF0B-DC3344C54253}" type="slidenum">
              <a:rPr lang="en-US" smtClean="0"/>
              <a:t>‹#›</a:t>
            </a:fld>
            <a:endParaRPr lang="en-US" dirty="0"/>
          </a:p>
        </p:txBody>
      </p:sp>
      <p:cxnSp>
        <p:nvCxnSpPr>
          <p:cNvPr id="15" name="Straight Connector 14"/>
          <p:cNvCxnSpPr/>
          <p:nvPr/>
        </p:nvCxnSpPr>
        <p:spPr>
          <a:xfrm>
            <a:off x="1396169" y="3429000"/>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39326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CB12DF-0C04-4BA5-AF0B-DC3344C54253}" type="slidenum">
              <a:rPr lang="en-US" smtClean="0"/>
              <a:t>‹#›</a:t>
            </a:fld>
            <a:endParaRPr lang="en-US" dirty="0"/>
          </a:p>
        </p:txBody>
      </p:sp>
      <p:cxnSp>
        <p:nvCxnSpPr>
          <p:cNvPr id="14" name="Straight Connector 13"/>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07067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9" y="982135"/>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1"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CB12DF-0C04-4BA5-AF0B-DC3344C54253}" type="slidenum">
              <a:rPr lang="en-US" smtClean="0"/>
              <a:t>‹#›</a:t>
            </a:fld>
            <a:endParaRPr lang="en-US" dirty="0"/>
          </a:p>
        </p:txBody>
      </p:sp>
      <p:cxnSp>
        <p:nvCxnSpPr>
          <p:cNvPr id="14" name="Straight Connector 13"/>
          <p:cNvCxnSpPr/>
          <p:nvPr/>
        </p:nvCxnSpPr>
        <p:spPr>
          <a:xfrm>
            <a:off x="8863891"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5250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CB12DF-0C04-4BA5-AF0B-DC3344C54253}" type="slidenum">
              <a:rPr lang="en-US" smtClean="0"/>
              <a:t>‹#›</a:t>
            </a:fld>
            <a:endParaRPr lang="en-US" dirty="0"/>
          </a:p>
        </p:txBody>
      </p:sp>
    </p:spTree>
    <p:extLst>
      <p:ext uri="{BB962C8B-B14F-4D97-AF65-F5344CB8AC3E}">
        <p14:creationId xmlns:p14="http://schemas.microsoft.com/office/powerpoint/2010/main" val="175006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8" y="3846055"/>
            <a:ext cx="8158691" cy="954547"/>
          </a:xfrm>
        </p:spPr>
        <p:txBody>
          <a:bodyPr anchor="t">
            <a:normAutofit/>
          </a:bodyPr>
          <a:lstStyle>
            <a:lvl1pPr marL="0" indent="0" algn="ctr">
              <a:buNone/>
              <a:defRPr sz="24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5CB12DF-0C04-4BA5-AF0B-DC3344C54253}"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08210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5CB12DF-0C04-4BA5-AF0B-DC3344C54253}" type="slidenum">
              <a:rPr lang="en-US" smtClean="0"/>
              <a:t>‹#›</a:t>
            </a:fld>
            <a:endParaRPr lang="en-US" dirty="0"/>
          </a:p>
        </p:txBody>
      </p:sp>
    </p:spTree>
    <p:extLst>
      <p:ext uri="{BB962C8B-B14F-4D97-AF65-F5344CB8AC3E}">
        <p14:creationId xmlns:p14="http://schemas.microsoft.com/office/powerpoint/2010/main" val="836142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6"/>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1" y="3243266"/>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5CB12DF-0C04-4BA5-AF0B-DC3344C54253}" type="slidenum">
              <a:rPr lang="en-US" smtClean="0"/>
              <a:t>‹#›</a:t>
            </a:fld>
            <a:endParaRPr lang="en-US" dirty="0"/>
          </a:p>
        </p:txBody>
      </p:sp>
      <p:cxnSp>
        <p:nvCxnSpPr>
          <p:cNvPr id="18" name="Straight Connector 17"/>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2404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5CB12DF-0C04-4BA5-AF0B-DC3344C54253}" type="slidenum">
              <a:rPr lang="en-US" smtClean="0"/>
              <a:t>‹#›</a:t>
            </a:fld>
            <a:endParaRPr lang="en-US" dirty="0"/>
          </a:p>
        </p:txBody>
      </p:sp>
      <p:cxnSp>
        <p:nvCxnSpPr>
          <p:cNvPr id="14" name="Straight Connector 13"/>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8437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5CB12DF-0C04-4BA5-AF0B-DC3344C54253}" type="slidenum">
              <a:rPr lang="en-US" smtClean="0"/>
              <a:t>‹#›</a:t>
            </a:fld>
            <a:endParaRPr lang="en-US" dirty="0"/>
          </a:p>
        </p:txBody>
      </p:sp>
    </p:spTree>
    <p:extLst>
      <p:ext uri="{BB962C8B-B14F-4D97-AF65-F5344CB8AC3E}">
        <p14:creationId xmlns:p14="http://schemas.microsoft.com/office/powerpoint/2010/main" val="1652739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4"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9" y="982135"/>
            <a:ext cx="5469467"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4" y="3031065"/>
            <a:ext cx="3718455" cy="2438404"/>
          </a:xfrm>
        </p:spPr>
        <p:txBody>
          <a:bodyPr anchor="t">
            <a:normAutofit/>
          </a:bodyPr>
          <a:lstStyle>
            <a:lvl1pPr marL="0" indent="0" algn="ctr">
              <a:buNone/>
              <a:defRPr sz="16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5CB12DF-0C04-4BA5-AF0B-DC3344C54253}" type="slidenum">
              <a:rPr lang="en-US" smtClean="0"/>
              <a:t>‹#›</a:t>
            </a:fld>
            <a:endParaRPr lang="en-US" dirty="0"/>
          </a:p>
        </p:txBody>
      </p:sp>
      <p:cxnSp>
        <p:nvCxnSpPr>
          <p:cNvPr id="16" name="Straight Connector 15"/>
          <p:cNvCxnSpPr/>
          <p:nvPr/>
        </p:nvCxnSpPr>
        <p:spPr>
          <a:xfrm>
            <a:off x="1396169" y="2912533"/>
            <a:ext cx="35144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4790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3"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178" indent="0">
              <a:buNone/>
              <a:defRPr sz="1600"/>
            </a:lvl2pPr>
            <a:lvl3pPr marL="914354" indent="0">
              <a:buNone/>
              <a:defRPr sz="1600"/>
            </a:lvl3pPr>
            <a:lvl4pPr marL="1371532" indent="0">
              <a:buNone/>
              <a:defRPr sz="1600"/>
            </a:lvl4pPr>
            <a:lvl5pPr marL="1828709" indent="0">
              <a:buNone/>
              <a:defRPr sz="1600"/>
            </a:lvl5pPr>
            <a:lvl6pPr marL="2285886" indent="0">
              <a:buNone/>
              <a:defRPr sz="1600"/>
            </a:lvl6pPr>
            <a:lvl7pPr marL="2743062" indent="0">
              <a:buNone/>
              <a:defRPr sz="1600"/>
            </a:lvl7pPr>
            <a:lvl8pPr marL="3200240" indent="0">
              <a:buNone/>
              <a:defRPr sz="1600"/>
            </a:lvl8pPr>
            <a:lvl9pPr marL="3657418"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08D7660E-197D-4396-B1D1-2764CB9A465B}" type="datetimeFigureOut">
              <a:rPr lang="en-US" smtClean="0"/>
              <a:t>8/20/2021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5CB12DF-0C04-4BA5-AF0B-DC3344C54253}" type="slidenum">
              <a:rPr lang="en-US" smtClean="0"/>
              <a:t>‹#›</a:t>
            </a:fld>
            <a:endParaRPr lang="en-US" dirty="0"/>
          </a:p>
        </p:txBody>
      </p:sp>
    </p:spTree>
    <p:extLst>
      <p:ext uri="{BB962C8B-B14F-4D97-AF65-F5344CB8AC3E}">
        <p14:creationId xmlns:p14="http://schemas.microsoft.com/office/powerpoint/2010/main" val="11171695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3"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3" y="982136"/>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3"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8D7660E-197D-4396-B1D1-2764CB9A465B}" type="datetimeFigureOut">
              <a:rPr lang="en-US" smtClean="0"/>
              <a:t>8/20/2021</a:t>
            </a:fld>
            <a:endParaRPr lang="en-US" dirty="0"/>
          </a:p>
        </p:txBody>
      </p:sp>
      <p:sp>
        <p:nvSpPr>
          <p:cNvPr id="5" name="Footer Placeholder 4"/>
          <p:cNvSpPr>
            <a:spLocks noGrp="1"/>
          </p:cNvSpPr>
          <p:nvPr>
            <p:ph type="ftr" sz="quarter" idx="3"/>
          </p:nvPr>
        </p:nvSpPr>
        <p:spPr>
          <a:xfrm>
            <a:off x="1295403"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4"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5CB12DF-0C04-4BA5-AF0B-DC3344C54253}" type="slidenum">
              <a:rPr lang="en-US" smtClean="0"/>
              <a:t>‹#›</a:t>
            </a:fld>
            <a:endParaRPr lang="en-US" dirty="0"/>
          </a:p>
        </p:txBody>
      </p:sp>
    </p:spTree>
    <p:extLst>
      <p:ext uri="{BB962C8B-B14F-4D97-AF65-F5344CB8AC3E}">
        <p14:creationId xmlns:p14="http://schemas.microsoft.com/office/powerpoint/2010/main" val="3614682636"/>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Lst>
  <p:txStyles>
    <p:titleStyle>
      <a:lvl1pPr algn="ctr" defTabSz="457178"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37" indent="-285737" algn="l" defTabSz="457178"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13" indent="-285737" algn="l" defTabSz="457178"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091" indent="-285737" algn="l" defTabSz="457178"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2973" indent="-171442" algn="l" defTabSz="457178"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151" indent="-171442" algn="l" defTabSz="457178"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474" indent="-228589" algn="l" defTabSz="457178"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652" indent="-228589" algn="l" defTabSz="457178"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8829" indent="-228589" algn="l" defTabSz="457178"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006" indent="-228589" algn="l" defTabSz="457178"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TITLE VI OVERVIEW</a:t>
            </a:r>
            <a:endParaRPr lang="en-US" dirty="0"/>
          </a:p>
        </p:txBody>
      </p:sp>
      <p:sp>
        <p:nvSpPr>
          <p:cNvPr id="3" name="Subtitle 2"/>
          <p:cNvSpPr>
            <a:spLocks noGrp="1"/>
          </p:cNvSpPr>
          <p:nvPr>
            <p:ph type="subTitle" idx="1"/>
          </p:nvPr>
        </p:nvSpPr>
        <p:spPr/>
        <p:txBody>
          <a:bodyPr>
            <a:normAutofit fontScale="62500" lnSpcReduction="20000"/>
          </a:bodyPr>
          <a:lstStyle/>
          <a:p>
            <a:r>
              <a:rPr lang="en-US" sz="4000" dirty="0"/>
              <a:t>COMPLIANCE REVIEW	</a:t>
            </a:r>
          </a:p>
          <a:p>
            <a:r>
              <a:rPr lang="en-US" dirty="0" smtClean="0"/>
              <a:t>Kentucky Personnel Cabinet</a:t>
            </a:r>
          </a:p>
          <a:p>
            <a:r>
              <a:rPr lang="en-US" dirty="0" smtClean="0"/>
              <a:t>Gerina Whethers, Secretary</a:t>
            </a:r>
          </a:p>
          <a:p>
            <a:r>
              <a:rPr lang="en-US" dirty="0" smtClean="0"/>
              <a:t>Lindy Casebier, Deputy Secretary</a:t>
            </a:r>
            <a:endParaRPr lang="en-US" dirty="0"/>
          </a:p>
        </p:txBody>
      </p:sp>
    </p:spTree>
    <p:extLst>
      <p:ext uri="{BB962C8B-B14F-4D97-AF65-F5344CB8AC3E}">
        <p14:creationId xmlns:p14="http://schemas.microsoft.com/office/powerpoint/2010/main" val="30000694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Coronavirus Relief Fund</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b="1" dirty="0"/>
              <a:t>Coronavirus Relief Fund (CRF) was established through the Coronavirus Aid</a:t>
            </a:r>
            <a:r>
              <a:rPr lang="en-US" b="1" dirty="0" smtClean="0"/>
              <a:t>, Relief and </a:t>
            </a:r>
            <a:r>
              <a:rPr lang="en-US" b="1" dirty="0"/>
              <a:t>Economic Security (CARES) Act to reimburse local governments </a:t>
            </a:r>
            <a:r>
              <a:rPr lang="en-US" b="1" dirty="0" smtClean="0"/>
              <a:t>for expenses </a:t>
            </a:r>
            <a:r>
              <a:rPr lang="en-US" b="1" dirty="0"/>
              <a:t>incurred in response to </a:t>
            </a:r>
            <a:r>
              <a:rPr lang="en-US" b="1" dirty="0" smtClean="0"/>
              <a:t>      the </a:t>
            </a:r>
            <a:r>
              <a:rPr lang="en-US" b="1" dirty="0"/>
              <a:t>public health emergency caused by </a:t>
            </a:r>
            <a:r>
              <a:rPr lang="en-US" b="1" dirty="0" smtClean="0"/>
              <a:t>the novel coronavirus </a:t>
            </a:r>
            <a:r>
              <a:rPr lang="en-US" b="1" dirty="0"/>
              <a:t>2019 (COVID-19).</a:t>
            </a:r>
          </a:p>
          <a:p>
            <a:pPr marL="0" indent="0">
              <a:buNone/>
            </a:pPr>
            <a:r>
              <a:rPr lang="en-US" dirty="0"/>
              <a:t>Potential Beneficiaries: All cities and counties, with the exception </a:t>
            </a:r>
            <a:r>
              <a:rPr lang="en-US" dirty="0" smtClean="0"/>
              <a:t>of Louisville/ Jefferson </a:t>
            </a:r>
            <a:r>
              <a:rPr lang="en-US" dirty="0"/>
              <a:t>County Metro Government, are eligible to apply for </a:t>
            </a:r>
            <a:r>
              <a:rPr lang="en-US" dirty="0" smtClean="0"/>
              <a:t>the funds</a:t>
            </a:r>
            <a:r>
              <a:rPr lang="en-US" dirty="0"/>
              <a:t>, which can be used for reimbursements only for documented </a:t>
            </a:r>
            <a:r>
              <a:rPr lang="en-US" dirty="0" smtClean="0"/>
              <a:t>eligible expenses</a:t>
            </a:r>
            <a:r>
              <a:rPr lang="en-US" dirty="0"/>
              <a:t>, as outlined by the U.S. Government.</a:t>
            </a:r>
          </a:p>
        </p:txBody>
      </p:sp>
    </p:spTree>
    <p:extLst>
      <p:ext uri="{BB962C8B-B14F-4D97-AF65-F5344CB8AC3E}">
        <p14:creationId xmlns:p14="http://schemas.microsoft.com/office/powerpoint/2010/main" val="14582741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Recovery Funds</a:t>
            </a:r>
            <a:endParaRPr lang="en-US" dirty="0"/>
          </a:p>
        </p:txBody>
      </p:sp>
      <p:sp>
        <p:nvSpPr>
          <p:cNvPr id="3" name="Content Placeholder 2"/>
          <p:cNvSpPr>
            <a:spLocks noGrp="1"/>
          </p:cNvSpPr>
          <p:nvPr>
            <p:ph idx="1"/>
          </p:nvPr>
        </p:nvSpPr>
        <p:spPr/>
        <p:txBody>
          <a:bodyPr/>
          <a:lstStyle/>
          <a:p>
            <a:pPr marL="0" indent="0">
              <a:buNone/>
            </a:pPr>
            <a:r>
              <a:rPr lang="en-US" b="1" dirty="0" smtClean="0"/>
              <a:t>Local </a:t>
            </a:r>
            <a:r>
              <a:rPr lang="en-US" b="1" dirty="0"/>
              <a:t>Fiscal Recovery Funds (LFRF) was established by the American </a:t>
            </a:r>
            <a:r>
              <a:rPr lang="en-US" b="1" dirty="0" smtClean="0"/>
              <a:t>Rescue Plan </a:t>
            </a:r>
            <a:r>
              <a:rPr lang="en-US" b="1" dirty="0"/>
              <a:t>Act for local governments to cover lost revenues and </a:t>
            </a:r>
            <a:r>
              <a:rPr lang="en-US" b="1" dirty="0" smtClean="0"/>
              <a:t>COVID-19 pandemic-related </a:t>
            </a:r>
            <a:r>
              <a:rPr lang="en-US" b="1" dirty="0"/>
              <a:t>expenditures.</a:t>
            </a:r>
          </a:p>
          <a:p>
            <a:pPr marL="0" indent="0">
              <a:buNone/>
            </a:pPr>
            <a:r>
              <a:rPr lang="en-US" dirty="0"/>
              <a:t>Potential Beneficiaries: All Kentucky non-entitlement cities. </a:t>
            </a:r>
            <a:r>
              <a:rPr lang="en-US" dirty="0" smtClean="0"/>
              <a:t>County governments </a:t>
            </a:r>
            <a:r>
              <a:rPr lang="en-US" dirty="0"/>
              <a:t>and entitlement units of local government must request </a:t>
            </a:r>
            <a:r>
              <a:rPr lang="en-US" dirty="0" smtClean="0"/>
              <a:t>funding directly </a:t>
            </a:r>
            <a:r>
              <a:rPr lang="en-US" dirty="0"/>
              <a:t>from the U.S. Department of the Treasury.</a:t>
            </a:r>
          </a:p>
        </p:txBody>
      </p:sp>
    </p:spTree>
    <p:extLst>
      <p:ext uri="{BB962C8B-B14F-4D97-AF65-F5344CB8AC3E}">
        <p14:creationId xmlns:p14="http://schemas.microsoft.com/office/powerpoint/2010/main" val="38896307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DEPARTMENT FOR LOCAL GOVERNMENT (DLG)</a:t>
            </a:r>
            <a:endParaRPr lang="en-US" dirty="0"/>
          </a:p>
        </p:txBody>
      </p:sp>
      <p:sp>
        <p:nvSpPr>
          <p:cNvPr id="3" name="Content Placeholder 2"/>
          <p:cNvSpPr>
            <a:spLocks noGrp="1"/>
          </p:cNvSpPr>
          <p:nvPr>
            <p:ph idx="1"/>
          </p:nvPr>
        </p:nvSpPr>
        <p:spPr/>
        <p:txBody>
          <a:bodyPr>
            <a:normAutofit fontScale="92500" lnSpcReduction="10000"/>
          </a:bodyPr>
          <a:lstStyle/>
          <a:p>
            <a:r>
              <a:rPr lang="en-US" sz="3600" dirty="0"/>
              <a:t>Commissioner Dennis Keene</a:t>
            </a:r>
          </a:p>
          <a:p>
            <a:endParaRPr lang="en-US" sz="3600" dirty="0"/>
          </a:p>
          <a:p>
            <a:r>
              <a:rPr lang="en-US" sz="3600" dirty="0"/>
              <a:t>Eddie Jacobs, Chief of Staff</a:t>
            </a:r>
          </a:p>
          <a:p>
            <a:endParaRPr lang="en-US" sz="3600" dirty="0"/>
          </a:p>
          <a:p>
            <a:r>
              <a:rPr lang="en-US" sz="3600" dirty="0"/>
              <a:t>Matt Stephens, General </a:t>
            </a:r>
            <a:r>
              <a:rPr lang="en-US" sz="3600" dirty="0" smtClean="0"/>
              <a:t>Counsel/Title </a:t>
            </a:r>
            <a:r>
              <a:rPr lang="en-US" sz="3600" dirty="0"/>
              <a:t>VI Coordinator</a:t>
            </a:r>
          </a:p>
          <a:p>
            <a:endParaRPr lang="en-US" sz="3600" dirty="0"/>
          </a:p>
        </p:txBody>
      </p:sp>
    </p:spTree>
    <p:extLst>
      <p:ext uri="{BB962C8B-B14F-4D97-AF65-F5344CB8AC3E}">
        <p14:creationId xmlns:p14="http://schemas.microsoft.com/office/powerpoint/2010/main" val="3670235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DLG COMPLIANT PROCEDURES</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a:t>Complaints in relation to alleged discrimination under Title VI of the Civil </a:t>
            </a:r>
            <a:r>
              <a:rPr lang="en-US" dirty="0" smtClean="0"/>
              <a:t>Rights   Act </a:t>
            </a:r>
            <a:r>
              <a:rPr lang="en-US" dirty="0"/>
              <a:t>of 1964 may be filed using the forms attached in the Appendix. If </a:t>
            </a:r>
            <a:r>
              <a:rPr lang="en-US" dirty="0" smtClean="0"/>
              <a:t>an individual refuses </a:t>
            </a:r>
            <a:r>
              <a:rPr lang="en-US" dirty="0"/>
              <a:t>to submit a written complaint, the compliance officer </a:t>
            </a:r>
            <a:r>
              <a:rPr lang="en-US" dirty="0" smtClean="0"/>
              <a:t>shall record </a:t>
            </a:r>
            <a:r>
              <a:rPr lang="en-US" dirty="0"/>
              <a:t>the information orally from the individual and shall provide a copy to </a:t>
            </a:r>
            <a:r>
              <a:rPr lang="en-US" dirty="0" smtClean="0"/>
              <a:t>the individual </a:t>
            </a:r>
            <a:r>
              <a:rPr lang="en-US" dirty="0"/>
              <a:t>with </a:t>
            </a:r>
            <a:r>
              <a:rPr lang="en-US" dirty="0" smtClean="0"/>
              <a:t> a </a:t>
            </a:r>
            <a:r>
              <a:rPr lang="en-US" dirty="0"/>
              <a:t>request that the information be confirmed by the complainant.</a:t>
            </a:r>
          </a:p>
          <a:p>
            <a:pPr marL="0" indent="0">
              <a:buNone/>
            </a:pPr>
            <a:r>
              <a:rPr lang="en-US" dirty="0"/>
              <a:t>A complaint may be filed by anyone who believes that DLG has </a:t>
            </a:r>
            <a:r>
              <a:rPr lang="en-US" dirty="0" smtClean="0"/>
              <a:t>discriminated against </a:t>
            </a:r>
            <a:r>
              <a:rPr lang="en-US" dirty="0"/>
              <a:t>a participant, beneficiary, or a class of beneficiaries on the basis </a:t>
            </a:r>
            <a:r>
              <a:rPr lang="en-US" dirty="0" smtClean="0"/>
              <a:t>of race</a:t>
            </a:r>
            <a:r>
              <a:rPr lang="en-US" dirty="0"/>
              <a:t>, color, or national origin.</a:t>
            </a:r>
          </a:p>
          <a:p>
            <a:pPr marL="0" indent="0">
              <a:buNone/>
            </a:pPr>
            <a:r>
              <a:rPr lang="en-US" dirty="0"/>
              <a:t>Complaints must be filed within one hundred eighty (180) days of the </a:t>
            </a:r>
            <a:r>
              <a:rPr lang="en-US" dirty="0" smtClean="0"/>
              <a:t>activity which </a:t>
            </a:r>
            <a:r>
              <a:rPr lang="en-US" dirty="0"/>
              <a:t>prompts the filing of the complaint.</a:t>
            </a:r>
          </a:p>
        </p:txBody>
      </p:sp>
    </p:spTree>
    <p:extLst>
      <p:ext uri="{BB962C8B-B14F-4D97-AF65-F5344CB8AC3E}">
        <p14:creationId xmlns:p14="http://schemas.microsoft.com/office/powerpoint/2010/main" val="36484172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Where to file a complaint</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t>Complaints </a:t>
            </a:r>
            <a:r>
              <a:rPr lang="en-US" dirty="0"/>
              <a:t>in relation to alleged discrimination under Title VI of the Civil </a:t>
            </a:r>
            <a:r>
              <a:rPr lang="en-US" dirty="0" smtClean="0"/>
              <a:t>Rights Act </a:t>
            </a:r>
            <a:r>
              <a:rPr lang="en-US" dirty="0"/>
              <a:t>of 1964 may be filed with DLG’s Title VI compliance officer.</a:t>
            </a:r>
          </a:p>
          <a:p>
            <a:pPr marL="0" indent="0" algn="ctr">
              <a:buNone/>
            </a:pPr>
            <a:r>
              <a:rPr lang="en-US" b="1" dirty="0"/>
              <a:t>Laura Redmon</a:t>
            </a:r>
          </a:p>
          <a:p>
            <a:pPr marL="0" indent="0" algn="ctr">
              <a:buNone/>
            </a:pPr>
            <a:r>
              <a:rPr lang="en-US" b="1" dirty="0"/>
              <a:t>Title VI Compliance Officer</a:t>
            </a:r>
          </a:p>
          <a:p>
            <a:pPr marL="0" indent="0" algn="ctr">
              <a:buNone/>
            </a:pPr>
            <a:r>
              <a:rPr lang="en-US" b="1" dirty="0"/>
              <a:t>Department for Local Government</a:t>
            </a:r>
          </a:p>
          <a:p>
            <a:pPr marL="0" indent="0" algn="ctr">
              <a:buNone/>
            </a:pPr>
            <a:r>
              <a:rPr lang="en-US" b="1" dirty="0"/>
              <a:t>100 Airport Road, 3rd Floor</a:t>
            </a:r>
          </a:p>
          <a:p>
            <a:pPr marL="0" indent="0" algn="ctr">
              <a:buNone/>
            </a:pPr>
            <a:r>
              <a:rPr lang="en-US" b="1" dirty="0" smtClean="0"/>
              <a:t>Frankfort</a:t>
            </a:r>
            <a:r>
              <a:rPr lang="en-US" b="1" dirty="0"/>
              <a:t>, Kentucky </a:t>
            </a:r>
            <a:r>
              <a:rPr lang="en-US" b="1" dirty="0" smtClean="0"/>
              <a:t>40601</a:t>
            </a:r>
          </a:p>
          <a:p>
            <a:pPr marL="0" indent="0" algn="ctr">
              <a:buNone/>
            </a:pPr>
            <a:r>
              <a:rPr lang="en-US" b="1" dirty="0"/>
              <a:t>(502) 573-2382</a:t>
            </a:r>
          </a:p>
          <a:p>
            <a:pPr marL="0" indent="0" algn="ctr">
              <a:buNone/>
            </a:pPr>
            <a:r>
              <a:rPr lang="en-US" b="1" dirty="0"/>
              <a:t>Laura.Redmon@ky.gov</a:t>
            </a:r>
          </a:p>
          <a:p>
            <a:pPr marL="0" indent="0" algn="ctr">
              <a:buNone/>
            </a:pPr>
            <a:endParaRPr lang="en-US" dirty="0"/>
          </a:p>
        </p:txBody>
      </p:sp>
    </p:spTree>
    <p:extLst>
      <p:ext uri="{BB962C8B-B14F-4D97-AF65-F5344CB8AC3E}">
        <p14:creationId xmlns:p14="http://schemas.microsoft.com/office/powerpoint/2010/main" val="30238157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If a complaint is filed, what happens??</a:t>
            </a:r>
            <a:endParaRPr lang="en-US" dirty="0"/>
          </a:p>
        </p:txBody>
      </p:sp>
      <p:sp>
        <p:nvSpPr>
          <p:cNvPr id="3" name="Content Placeholder 2"/>
          <p:cNvSpPr>
            <a:spLocks noGrp="1"/>
          </p:cNvSpPr>
          <p:nvPr>
            <p:ph idx="1"/>
          </p:nvPr>
        </p:nvSpPr>
        <p:spPr/>
        <p:txBody>
          <a:bodyPr>
            <a:normAutofit/>
          </a:bodyPr>
          <a:lstStyle/>
          <a:p>
            <a:pPr marL="0" indent="0">
              <a:buNone/>
            </a:pPr>
            <a:r>
              <a:rPr lang="en-US" dirty="0"/>
              <a:t>Upon receipt of a written complaint, the compliance officer shall review </a:t>
            </a:r>
            <a:r>
              <a:rPr lang="en-US" dirty="0" smtClean="0"/>
              <a:t>the complaint </a:t>
            </a:r>
            <a:r>
              <a:rPr lang="en-US" dirty="0"/>
              <a:t>and shall file, within seven (7) days, a concise statement with </a:t>
            </a:r>
            <a:r>
              <a:rPr lang="en-US" dirty="0" smtClean="0"/>
              <a:t>the Responsible </a:t>
            </a:r>
            <a:r>
              <a:rPr lang="en-US" dirty="0"/>
              <a:t>Official regarding the nature of the complaint and the steps to </a:t>
            </a:r>
            <a:r>
              <a:rPr lang="en-US" dirty="0" smtClean="0"/>
              <a:t>be taken </a:t>
            </a:r>
            <a:r>
              <a:rPr lang="en-US" dirty="0"/>
              <a:t>to investigate or resolve the </a:t>
            </a:r>
            <a:r>
              <a:rPr lang="en-US" dirty="0" smtClean="0"/>
              <a:t>complaint.</a:t>
            </a:r>
          </a:p>
          <a:p>
            <a:pPr marL="0" indent="0">
              <a:buNone/>
            </a:pPr>
            <a:r>
              <a:rPr lang="en-US" b="1" dirty="0"/>
              <a:t>Withdrawal of a </a:t>
            </a:r>
            <a:r>
              <a:rPr lang="en-US" b="1" dirty="0" smtClean="0"/>
              <a:t>complaint:</a:t>
            </a:r>
            <a:endParaRPr lang="en-US" b="1" dirty="0"/>
          </a:p>
          <a:p>
            <a:pPr marL="0" indent="0">
              <a:buNone/>
            </a:pPr>
            <a:r>
              <a:rPr lang="en-US" dirty="0"/>
              <a:t>A complainant may withdraw a complaint at any time before final action by </a:t>
            </a:r>
            <a:r>
              <a:rPr lang="en-US" dirty="0" smtClean="0"/>
              <a:t>filing with </a:t>
            </a:r>
            <a:r>
              <a:rPr lang="en-US" dirty="0"/>
              <a:t>the compliance officer a written statement of his or her desire to </a:t>
            </a:r>
            <a:r>
              <a:rPr lang="en-US" dirty="0" smtClean="0"/>
              <a:t>withdraw the </a:t>
            </a:r>
            <a:r>
              <a:rPr lang="en-US" dirty="0"/>
              <a:t>complaint.</a:t>
            </a:r>
          </a:p>
        </p:txBody>
      </p:sp>
    </p:spTree>
    <p:extLst>
      <p:ext uri="{BB962C8B-B14F-4D97-AF65-F5344CB8AC3E}">
        <p14:creationId xmlns:p14="http://schemas.microsoft.com/office/powerpoint/2010/main" val="7844933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Investigations</a:t>
            </a:r>
            <a:endParaRPr lang="en-US" dirty="0"/>
          </a:p>
        </p:txBody>
      </p:sp>
      <p:sp>
        <p:nvSpPr>
          <p:cNvPr id="3" name="Content Placeholder 2"/>
          <p:cNvSpPr>
            <a:spLocks noGrp="1"/>
          </p:cNvSpPr>
          <p:nvPr>
            <p:ph idx="1"/>
          </p:nvPr>
        </p:nvSpPr>
        <p:spPr/>
        <p:txBody>
          <a:bodyPr>
            <a:normAutofit/>
          </a:bodyPr>
          <a:lstStyle/>
          <a:p>
            <a:pPr marL="0" indent="0">
              <a:buNone/>
            </a:pPr>
            <a:r>
              <a:rPr lang="en-US" dirty="0"/>
              <a:t>Upon receipt of the complaint by an individual or at the time the </a:t>
            </a:r>
            <a:r>
              <a:rPr lang="en-US" dirty="0" smtClean="0"/>
              <a:t>compliance officer </a:t>
            </a:r>
            <a:r>
              <a:rPr lang="en-US" dirty="0"/>
              <a:t>becomes independently aware of actions which may constitute </a:t>
            </a:r>
            <a:r>
              <a:rPr lang="en-US" dirty="0" smtClean="0"/>
              <a:t>a violation </a:t>
            </a:r>
            <a:r>
              <a:rPr lang="en-US" dirty="0"/>
              <a:t>of Title VI, the compliance officer shall take necessary action </a:t>
            </a:r>
            <a:r>
              <a:rPr lang="en-US" dirty="0" smtClean="0"/>
              <a:t>within thirty </a:t>
            </a:r>
            <a:r>
              <a:rPr lang="en-US" dirty="0"/>
              <a:t>(30) days to investigate and recommend specific actions to resolve </a:t>
            </a:r>
            <a:r>
              <a:rPr lang="en-US" dirty="0" smtClean="0"/>
              <a:t>the complaint</a:t>
            </a:r>
            <a:r>
              <a:rPr lang="en-US" dirty="0"/>
              <a:t>. A report shall be filed by the compliance officer with the </a:t>
            </a:r>
            <a:r>
              <a:rPr lang="en-US" dirty="0" smtClean="0"/>
              <a:t>Responsible Official </a:t>
            </a:r>
            <a:r>
              <a:rPr lang="en-US" dirty="0"/>
              <a:t>within that period.</a:t>
            </a:r>
          </a:p>
        </p:txBody>
      </p:sp>
    </p:spTree>
    <p:extLst>
      <p:ext uri="{BB962C8B-B14F-4D97-AF65-F5344CB8AC3E}">
        <p14:creationId xmlns:p14="http://schemas.microsoft.com/office/powerpoint/2010/main" val="20231948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Report of Findings</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The complainant shall be notified in writing of the results of the </a:t>
            </a:r>
            <a:r>
              <a:rPr lang="en-US" dirty="0" smtClean="0"/>
              <a:t>investigation and </a:t>
            </a:r>
            <a:r>
              <a:rPr lang="en-US" dirty="0"/>
              <a:t>any actions taken.</a:t>
            </a:r>
          </a:p>
          <a:p>
            <a:pPr marL="0" indent="0">
              <a:buNone/>
            </a:pPr>
            <a:r>
              <a:rPr lang="en-US" dirty="0"/>
              <a:t>DLG shall attempt to maintain the confidentiality of the complaint and the </a:t>
            </a:r>
            <a:r>
              <a:rPr lang="en-US" dirty="0" smtClean="0"/>
              <a:t>name of </a:t>
            </a:r>
            <a:r>
              <a:rPr lang="en-US" dirty="0"/>
              <a:t>the complainant.</a:t>
            </a:r>
          </a:p>
          <a:p>
            <a:pPr marL="0" indent="0">
              <a:buNone/>
            </a:pPr>
            <a:r>
              <a:rPr lang="en-US" dirty="0"/>
              <a:t>The complainant shall be notified in writing, within 30 days of the resolution </a:t>
            </a:r>
            <a:r>
              <a:rPr lang="en-US" dirty="0" smtClean="0"/>
              <a:t>of a </a:t>
            </a:r>
            <a:r>
              <a:rPr lang="en-US" dirty="0"/>
              <a:t>complaint, by the Responsible Official or the Title VI compliance officer of </a:t>
            </a:r>
            <a:r>
              <a:rPr lang="en-US" dirty="0" smtClean="0"/>
              <a:t>the resolution </a:t>
            </a:r>
            <a:r>
              <a:rPr lang="en-US" dirty="0"/>
              <a:t>of a complaint. A statement of corrective action shall include </a:t>
            </a:r>
            <a:r>
              <a:rPr lang="en-US" dirty="0" smtClean="0"/>
              <a:t>specific statements </a:t>
            </a:r>
            <a:r>
              <a:rPr lang="en-US" dirty="0"/>
              <a:t>of actions to be taken or prohibited actions and shall include </a:t>
            </a:r>
            <a:r>
              <a:rPr lang="en-US" dirty="0" smtClean="0"/>
              <a:t>a timetable </a:t>
            </a:r>
            <a:r>
              <a:rPr lang="en-US" dirty="0"/>
              <a:t>for implementation.</a:t>
            </a:r>
          </a:p>
        </p:txBody>
      </p:sp>
    </p:spTree>
    <p:extLst>
      <p:ext uri="{BB962C8B-B14F-4D97-AF65-F5344CB8AC3E}">
        <p14:creationId xmlns:p14="http://schemas.microsoft.com/office/powerpoint/2010/main" val="16856848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Hearings and Appeals</a:t>
            </a:r>
            <a:endParaRPr lang="en-US" dirty="0"/>
          </a:p>
        </p:txBody>
      </p:sp>
      <p:sp>
        <p:nvSpPr>
          <p:cNvPr id="3" name="Content Placeholder 2"/>
          <p:cNvSpPr>
            <a:spLocks noGrp="1"/>
          </p:cNvSpPr>
          <p:nvPr>
            <p:ph idx="1"/>
          </p:nvPr>
        </p:nvSpPr>
        <p:spPr/>
        <p:txBody>
          <a:bodyPr>
            <a:normAutofit fontScale="85000" lnSpcReduction="10000"/>
          </a:bodyPr>
          <a:lstStyle/>
          <a:p>
            <a:pPr marL="0" indent="0">
              <a:buNone/>
            </a:pPr>
            <a:r>
              <a:rPr lang="en-US" dirty="0"/>
              <a:t>A complainant may file a written appeal from the Responsible </a:t>
            </a:r>
            <a:r>
              <a:rPr lang="en-US" dirty="0" smtClean="0"/>
              <a:t>Official’s resolution </a:t>
            </a:r>
            <a:r>
              <a:rPr lang="en-US" dirty="0"/>
              <a:t>of the complaint within 30 days of the receipt of the written notice </a:t>
            </a:r>
            <a:r>
              <a:rPr lang="en-US" dirty="0" smtClean="0"/>
              <a:t>of resolution</a:t>
            </a:r>
            <a:r>
              <a:rPr lang="en-US" dirty="0"/>
              <a:t>. </a:t>
            </a:r>
            <a:endParaRPr lang="en-US" dirty="0" smtClean="0"/>
          </a:p>
          <a:p>
            <a:pPr marL="0" indent="0">
              <a:buNone/>
            </a:pPr>
            <a:r>
              <a:rPr lang="en-US" dirty="0" smtClean="0"/>
              <a:t>Appeals </a:t>
            </a:r>
            <a:r>
              <a:rPr lang="en-US" dirty="0"/>
              <a:t>shall be directed to the Chief of Staff of the Department for </a:t>
            </a:r>
            <a:r>
              <a:rPr lang="en-US" dirty="0" smtClean="0"/>
              <a:t>Local </a:t>
            </a:r>
            <a:r>
              <a:rPr lang="en-US" dirty="0"/>
              <a:t>Government and shall be set forth in writing. The complainant shall </a:t>
            </a:r>
            <a:r>
              <a:rPr lang="en-US" dirty="0" smtClean="0"/>
              <a:t>be notified </a:t>
            </a:r>
            <a:r>
              <a:rPr lang="en-US" dirty="0"/>
              <a:t>of the final resolution of the complaint within 60 days of the Chief </a:t>
            </a:r>
            <a:r>
              <a:rPr lang="en-US" dirty="0" smtClean="0"/>
              <a:t>of Staff’s </a:t>
            </a:r>
            <a:r>
              <a:rPr lang="en-US" dirty="0"/>
              <a:t>receipt of the appeal</a:t>
            </a:r>
            <a:r>
              <a:rPr lang="en-US" dirty="0" smtClean="0"/>
              <a:t>. </a:t>
            </a:r>
          </a:p>
          <a:p>
            <a:pPr marL="0" indent="0">
              <a:buNone/>
            </a:pPr>
            <a:r>
              <a:rPr lang="en-US" dirty="0" smtClean="0"/>
              <a:t>A </a:t>
            </a:r>
            <a:r>
              <a:rPr lang="en-US" dirty="0"/>
              <a:t>complainant filing a written appeal may request an in-person hearing </a:t>
            </a:r>
            <a:r>
              <a:rPr lang="en-US" dirty="0" smtClean="0"/>
              <a:t>before the </a:t>
            </a:r>
            <a:r>
              <a:rPr lang="en-US" dirty="0"/>
              <a:t>Chief of Staff of the Department for Local Government. Such request </a:t>
            </a:r>
            <a:r>
              <a:rPr lang="en-US" dirty="0" smtClean="0"/>
              <a:t>shall be </a:t>
            </a:r>
            <a:r>
              <a:rPr lang="en-US" dirty="0"/>
              <a:t>set forth in writing and shall be submitted contemporaneously with </a:t>
            </a:r>
            <a:r>
              <a:rPr lang="en-US" dirty="0" smtClean="0"/>
              <a:t>the written </a:t>
            </a:r>
            <a:r>
              <a:rPr lang="en-US" dirty="0"/>
              <a:t>appeal. The complainant shall be notified of the date, time and place </a:t>
            </a:r>
            <a:r>
              <a:rPr lang="en-US" dirty="0" smtClean="0"/>
              <a:t>of the </a:t>
            </a:r>
            <a:r>
              <a:rPr lang="en-US" dirty="0"/>
              <a:t>hearing within 15 days of DLG’s receipt of the request. </a:t>
            </a:r>
          </a:p>
        </p:txBody>
      </p:sp>
    </p:spTree>
    <p:extLst>
      <p:ext uri="{BB962C8B-B14F-4D97-AF65-F5344CB8AC3E}">
        <p14:creationId xmlns:p14="http://schemas.microsoft.com/office/powerpoint/2010/main" val="22143792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NON-COMPLIANCE AND COMPLIANCE REPORTING</a:t>
            </a:r>
          </a:p>
        </p:txBody>
      </p:sp>
      <p:sp>
        <p:nvSpPr>
          <p:cNvPr id="3" name="Content Placeholder 2"/>
          <p:cNvSpPr>
            <a:spLocks noGrp="1"/>
          </p:cNvSpPr>
          <p:nvPr>
            <p:ph idx="1"/>
          </p:nvPr>
        </p:nvSpPr>
        <p:spPr/>
        <p:txBody>
          <a:bodyPr>
            <a:normAutofit/>
          </a:bodyPr>
          <a:lstStyle/>
          <a:p>
            <a:pPr marL="0" indent="0">
              <a:buNone/>
            </a:pPr>
            <a:r>
              <a:rPr lang="en-US" dirty="0"/>
              <a:t>DLG shall make every effort to regulate, monitor, review, and report on the </a:t>
            </a:r>
            <a:r>
              <a:rPr lang="en-US" dirty="0" smtClean="0"/>
              <a:t>federal programs </a:t>
            </a:r>
            <a:r>
              <a:rPr lang="en-US" dirty="0"/>
              <a:t>to assure compliance.</a:t>
            </a:r>
          </a:p>
          <a:p>
            <a:pPr marL="0" indent="0">
              <a:buNone/>
            </a:pPr>
            <a:r>
              <a:rPr lang="en-US" dirty="0"/>
              <a:t>As part of DLG’s process of monitoring local government entities for </a:t>
            </a:r>
            <a:r>
              <a:rPr lang="en-US" dirty="0" smtClean="0"/>
              <a:t>compliance with </a:t>
            </a:r>
            <a:r>
              <a:rPr lang="en-US" dirty="0"/>
              <a:t>their contractual obligations under grant agreements, DLG endeavors </a:t>
            </a:r>
            <a:r>
              <a:rPr lang="en-US" dirty="0" smtClean="0"/>
              <a:t>to monitor </a:t>
            </a:r>
            <a:r>
              <a:rPr lang="en-US" dirty="0"/>
              <a:t>and review each entity’s Title VI plan and their efforts to adhere to </a:t>
            </a:r>
            <a:r>
              <a:rPr lang="en-US" dirty="0" smtClean="0"/>
              <a:t>that plan </a:t>
            </a:r>
            <a:r>
              <a:rPr lang="en-US" dirty="0"/>
              <a:t>or DLG’s plan, and to review any Title VI complaints filed with the </a:t>
            </a:r>
            <a:r>
              <a:rPr lang="en-US" dirty="0" smtClean="0"/>
              <a:t>entity.</a:t>
            </a:r>
            <a:endParaRPr lang="en-US" dirty="0"/>
          </a:p>
        </p:txBody>
      </p:sp>
    </p:spTree>
    <p:extLst>
      <p:ext uri="{BB962C8B-B14F-4D97-AF65-F5344CB8AC3E}">
        <p14:creationId xmlns:p14="http://schemas.microsoft.com/office/powerpoint/2010/main" val="28050857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096655" y="1570185"/>
            <a:ext cx="7324436" cy="2584305"/>
          </a:xfrm>
          <a:prstGeom prst="rect">
            <a:avLst/>
          </a:prstGeom>
        </p:spPr>
      </p:pic>
    </p:spTree>
    <p:extLst>
      <p:ext uri="{BB962C8B-B14F-4D97-AF65-F5344CB8AC3E}">
        <p14:creationId xmlns:p14="http://schemas.microsoft.com/office/powerpoint/2010/main" val="42146648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Non-Compliance, continued (2)</a:t>
            </a:r>
            <a:endParaRPr lang="en-US" dirty="0"/>
          </a:p>
        </p:txBody>
      </p:sp>
      <p:sp>
        <p:nvSpPr>
          <p:cNvPr id="3" name="Content Placeholder 2"/>
          <p:cNvSpPr>
            <a:spLocks noGrp="1"/>
          </p:cNvSpPr>
          <p:nvPr>
            <p:ph idx="1"/>
          </p:nvPr>
        </p:nvSpPr>
        <p:spPr>
          <a:xfrm>
            <a:off x="711200" y="2556932"/>
            <a:ext cx="10185399" cy="3585250"/>
          </a:xfrm>
        </p:spPr>
        <p:txBody>
          <a:bodyPr numCol="3">
            <a:noAutofit/>
          </a:bodyPr>
          <a:lstStyle/>
          <a:p>
            <a:pPr lvl="1"/>
            <a:r>
              <a:rPr lang="en-US" sz="1600" dirty="0" smtClean="0"/>
              <a:t>Upon a finding by DLG of noncompliance, the following actions shall be taken:</a:t>
            </a:r>
          </a:p>
          <a:p>
            <a:pPr marL="457176" lvl="1" indent="0">
              <a:buNone/>
            </a:pPr>
            <a:r>
              <a:rPr lang="en-US" sz="1600" b="1" dirty="0" smtClean="0"/>
              <a:t>A</a:t>
            </a:r>
            <a:r>
              <a:rPr lang="en-US" sz="1600" dirty="0" smtClean="0"/>
              <a:t>. Processing</a:t>
            </a:r>
          </a:p>
          <a:p>
            <a:pPr lvl="1"/>
            <a:r>
              <a:rPr lang="en-US" sz="1600" dirty="0" smtClean="0"/>
              <a:t>The compliance officer shall immediately notify the Responsible Official in writing of the violations held to constitute noncompliance with Title VI and of the steps necessary to correct these violations.</a:t>
            </a:r>
          </a:p>
          <a:p>
            <a:pPr lvl="1"/>
            <a:endParaRPr lang="en-US" sz="1600" dirty="0" smtClean="0"/>
          </a:p>
          <a:p>
            <a:pPr marL="457176" lvl="1" indent="0">
              <a:buNone/>
            </a:pPr>
            <a:r>
              <a:rPr lang="en-US" sz="1600" b="1" dirty="0" smtClean="0"/>
              <a:t>B</a:t>
            </a:r>
            <a:r>
              <a:rPr lang="en-US" sz="1600" dirty="0" smtClean="0"/>
              <a:t>.</a:t>
            </a:r>
            <a:r>
              <a:rPr lang="en-US" sz="1600" b="1" dirty="0" smtClean="0"/>
              <a:t> </a:t>
            </a:r>
            <a:r>
              <a:rPr lang="en-US" sz="1600" dirty="0" smtClean="0"/>
              <a:t>Reporting</a:t>
            </a:r>
          </a:p>
          <a:p>
            <a:pPr lvl="1"/>
            <a:r>
              <a:rPr lang="en-US" sz="1600" dirty="0" smtClean="0"/>
              <a:t>The compliance officer shall notify the sub-recipient or employee found to be in noncompliance, in writing within 30 days of the compliance officer’s report of noncompliance, of the violations and corrective measures necessary to remedy the violations.</a:t>
            </a:r>
          </a:p>
          <a:p>
            <a:pPr lvl="1"/>
            <a:endParaRPr lang="en-US" sz="1600" dirty="0" smtClean="0"/>
          </a:p>
          <a:p>
            <a:pPr marL="457176" lvl="1" indent="0">
              <a:buNone/>
            </a:pPr>
            <a:r>
              <a:rPr lang="en-US" sz="1600" b="1" dirty="0" smtClean="0"/>
              <a:t>C</a:t>
            </a:r>
            <a:r>
              <a:rPr lang="en-US" sz="1600" dirty="0" smtClean="0"/>
              <a:t>. Resolution</a:t>
            </a:r>
          </a:p>
          <a:p>
            <a:pPr lvl="1"/>
            <a:r>
              <a:rPr lang="en-US" sz="1600" dirty="0" smtClean="0"/>
              <a:t>DLG shall attempt to secure voluntary compliance with Title VI. In the event that efforts to secure voluntary compliance are not secured within a reasonable period of time, the compliance officer will notify the Responsible Official, in writing, of the recommended corrective action.</a:t>
            </a:r>
            <a:endParaRPr lang="en-US" sz="1600" dirty="0"/>
          </a:p>
        </p:txBody>
      </p:sp>
    </p:spTree>
    <p:extLst>
      <p:ext uri="{BB962C8B-B14F-4D97-AF65-F5344CB8AC3E}">
        <p14:creationId xmlns:p14="http://schemas.microsoft.com/office/powerpoint/2010/main" val="30210523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Non-Compliance, continued (3)</a:t>
            </a:r>
            <a:endParaRPr lang="en-US" dirty="0"/>
          </a:p>
        </p:txBody>
      </p:sp>
      <p:sp>
        <p:nvSpPr>
          <p:cNvPr id="3" name="Content Placeholder 2"/>
          <p:cNvSpPr>
            <a:spLocks noGrp="1"/>
          </p:cNvSpPr>
          <p:nvPr>
            <p:ph idx="1"/>
          </p:nvPr>
        </p:nvSpPr>
        <p:spPr/>
        <p:txBody>
          <a:bodyPr>
            <a:normAutofit/>
          </a:bodyPr>
          <a:lstStyle/>
          <a:p>
            <a:pPr marL="0" indent="0">
              <a:buNone/>
            </a:pPr>
            <a:r>
              <a:rPr lang="en-US" dirty="0"/>
              <a:t>D. Enforcement of corrective actions</a:t>
            </a:r>
          </a:p>
          <a:p>
            <a:pPr marL="0" indent="0">
              <a:buNone/>
            </a:pPr>
            <a:r>
              <a:rPr lang="en-US" dirty="0" smtClean="0"/>
              <a:t>The </a:t>
            </a:r>
            <a:r>
              <a:rPr lang="en-US" dirty="0"/>
              <a:t>Responsible Official shall implement corrective actions within thirty (30) </a:t>
            </a:r>
            <a:r>
              <a:rPr lang="en-US" dirty="0" smtClean="0"/>
              <a:t>days of </a:t>
            </a:r>
            <a:r>
              <a:rPr lang="en-US" dirty="0"/>
              <a:t>receipt and acceptance of the notification of recommended corrective action.</a:t>
            </a:r>
          </a:p>
          <a:p>
            <a:pPr marL="0" indent="0">
              <a:buNone/>
            </a:pPr>
            <a:r>
              <a:rPr lang="en-US" dirty="0"/>
              <a:t>Employees or grant sub-recipients who refuse to voluntarily comply with Title VI </a:t>
            </a:r>
            <a:r>
              <a:rPr lang="en-US" dirty="0" smtClean="0"/>
              <a:t>or to </a:t>
            </a:r>
            <a:r>
              <a:rPr lang="en-US" dirty="0"/>
              <a:t>take corrective actions required by DLG shall face disciplinary action, or in </a:t>
            </a:r>
            <a:r>
              <a:rPr lang="en-US" dirty="0" smtClean="0"/>
              <a:t>the case </a:t>
            </a:r>
            <a:r>
              <a:rPr lang="en-US" dirty="0"/>
              <a:t>of grant sub-recipients, may face termination or suspension of the grant</a:t>
            </a:r>
          </a:p>
        </p:txBody>
      </p:sp>
    </p:spTree>
    <p:extLst>
      <p:ext uri="{BB962C8B-B14F-4D97-AF65-F5344CB8AC3E}">
        <p14:creationId xmlns:p14="http://schemas.microsoft.com/office/powerpoint/2010/main" val="13265644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 Compliance, continued (4)</a:t>
            </a:r>
            <a:endParaRPr lang="en-US" dirty="0"/>
          </a:p>
        </p:txBody>
      </p:sp>
      <p:sp>
        <p:nvSpPr>
          <p:cNvPr id="3" name="Content Placeholder 2"/>
          <p:cNvSpPr>
            <a:spLocks noGrp="1"/>
          </p:cNvSpPr>
          <p:nvPr>
            <p:ph idx="1"/>
          </p:nvPr>
        </p:nvSpPr>
        <p:spPr/>
        <p:txBody>
          <a:bodyPr/>
          <a:lstStyle/>
          <a:p>
            <a:pPr marL="0" indent="0">
              <a:buNone/>
            </a:pPr>
            <a:r>
              <a:rPr lang="en-US" dirty="0"/>
              <a:t>E. Monitoring of programs</a:t>
            </a:r>
          </a:p>
          <a:p>
            <a:pPr marL="0" indent="0">
              <a:buNone/>
            </a:pPr>
            <a:r>
              <a:rPr lang="en-US" dirty="0"/>
              <a:t>DLG shall undertake to periodically monitor all programs funded through </a:t>
            </a:r>
            <a:r>
              <a:rPr lang="en-US" dirty="0" smtClean="0"/>
              <a:t>federal assistance </a:t>
            </a:r>
            <a:r>
              <a:rPr lang="en-US" dirty="0"/>
              <a:t>for those sub-recipients who have been found by DLG to be in noncompliance with Title VI. For a period of three years following a finding of noncompliance, those sub-recipients shall be required to submit an annual </a:t>
            </a:r>
            <a:r>
              <a:rPr lang="en-US" dirty="0" smtClean="0"/>
              <a:t>report detailing </a:t>
            </a:r>
            <a:r>
              <a:rPr lang="en-US" dirty="0"/>
              <a:t>the steps taken by the sub-recipient to ensure compliance with Title </a:t>
            </a:r>
            <a:r>
              <a:rPr lang="en-US" dirty="0" smtClean="0"/>
              <a:t>VI.</a:t>
            </a:r>
            <a:endParaRPr lang="en-US" dirty="0"/>
          </a:p>
        </p:txBody>
      </p:sp>
    </p:spTree>
    <p:extLst>
      <p:ext uri="{BB962C8B-B14F-4D97-AF65-F5344CB8AC3E}">
        <p14:creationId xmlns:p14="http://schemas.microsoft.com/office/powerpoint/2010/main" val="5128373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Else?	</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DLG will provide training to staff on the provisions of Title VI with emphasis placed on the staff who work with sub-recipients.</a:t>
            </a:r>
          </a:p>
          <a:p>
            <a:endParaRPr lang="en-US" dirty="0"/>
          </a:p>
          <a:p>
            <a:r>
              <a:rPr lang="en-US" dirty="0" smtClean="0"/>
              <a:t>DLG will monitor and evaluate the goals on an annual basis and report the findings.</a:t>
            </a:r>
          </a:p>
          <a:p>
            <a:endParaRPr lang="en-US" dirty="0"/>
          </a:p>
          <a:p>
            <a:r>
              <a:rPr lang="en-US" dirty="0" smtClean="0"/>
              <a:t>DLG will investigate complaints in a timely manner.</a:t>
            </a:r>
          </a:p>
          <a:p>
            <a:endParaRPr lang="en-US" dirty="0"/>
          </a:p>
          <a:p>
            <a:r>
              <a:rPr lang="en-US" dirty="0" smtClean="0"/>
              <a:t>Appoint an Advisory Committee to evaluate the goals and make any changes that are necessary to help achieve the stated goals.</a:t>
            </a:r>
          </a:p>
          <a:p>
            <a:endParaRPr lang="en-US" dirty="0"/>
          </a:p>
          <a:p>
            <a:endParaRPr lang="en-US" dirty="0"/>
          </a:p>
        </p:txBody>
      </p:sp>
    </p:spTree>
    <p:extLst>
      <p:ext uri="{BB962C8B-B14F-4D97-AF65-F5344CB8AC3E}">
        <p14:creationId xmlns:p14="http://schemas.microsoft.com/office/powerpoint/2010/main" val="17309295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NOTIFICATION</a:t>
            </a:r>
            <a:endParaRPr lang="en-US" dirty="0"/>
          </a:p>
        </p:txBody>
      </p:sp>
      <p:sp>
        <p:nvSpPr>
          <p:cNvPr id="3" name="Content Placeholder 2"/>
          <p:cNvSpPr>
            <a:spLocks noGrp="1"/>
          </p:cNvSpPr>
          <p:nvPr>
            <p:ph idx="1"/>
          </p:nvPr>
        </p:nvSpPr>
        <p:spPr>
          <a:xfrm>
            <a:off x="895929" y="2567709"/>
            <a:ext cx="10457873" cy="3325091"/>
          </a:xfrm>
        </p:spPr>
        <p:txBody>
          <a:bodyPr>
            <a:normAutofit fontScale="92500"/>
          </a:bodyPr>
          <a:lstStyle/>
          <a:p>
            <a:pPr marL="0" indent="0">
              <a:buNone/>
            </a:pPr>
            <a:r>
              <a:rPr lang="en-US" dirty="0"/>
              <a:t>Three groups of people will receive notification of DLG’s Title VI plan, complaint forms</a:t>
            </a:r>
            <a:r>
              <a:rPr lang="en-US" dirty="0" smtClean="0"/>
              <a:t>, nondiscrimination </a:t>
            </a:r>
            <a:r>
              <a:rPr lang="en-US" dirty="0"/>
              <a:t>policy, and programs and services: </a:t>
            </a:r>
            <a:endParaRPr lang="en-US" dirty="0" smtClean="0"/>
          </a:p>
          <a:p>
            <a:pPr marL="514326" indent="-514326">
              <a:buAutoNum type="arabicParenR"/>
            </a:pPr>
            <a:r>
              <a:rPr lang="en-US" dirty="0" smtClean="0">
                <a:solidFill>
                  <a:schemeClr val="tx1"/>
                </a:solidFill>
              </a:rPr>
              <a:t>DLG </a:t>
            </a:r>
            <a:r>
              <a:rPr lang="en-US" dirty="0">
                <a:solidFill>
                  <a:schemeClr val="tx1"/>
                </a:solidFill>
              </a:rPr>
              <a:t>employees who will </a:t>
            </a:r>
            <a:r>
              <a:rPr lang="en-US" dirty="0" smtClean="0">
                <a:solidFill>
                  <a:schemeClr val="tx1"/>
                </a:solidFill>
              </a:rPr>
              <a:t>receive copies </a:t>
            </a:r>
            <a:r>
              <a:rPr lang="en-US" dirty="0">
                <a:solidFill>
                  <a:schemeClr val="tx1"/>
                </a:solidFill>
              </a:rPr>
              <a:t>of the implementation plan and the complaint procedures; </a:t>
            </a:r>
            <a:endParaRPr lang="en-US" dirty="0" smtClean="0">
              <a:solidFill>
                <a:schemeClr val="tx1"/>
              </a:solidFill>
            </a:endParaRPr>
          </a:p>
          <a:p>
            <a:pPr marL="457200" indent="-457200">
              <a:buAutoNum type="arabicParenR" startAt="2"/>
            </a:pPr>
            <a:r>
              <a:rPr lang="en-US" dirty="0" smtClean="0"/>
              <a:t>Federal grants applicants </a:t>
            </a:r>
            <a:r>
              <a:rPr lang="en-US" dirty="0"/>
              <a:t>and sub-recipients of federal grants </a:t>
            </a:r>
            <a:r>
              <a:rPr lang="en-US" dirty="0" smtClean="0"/>
              <a:t>who will be </a:t>
            </a:r>
            <a:r>
              <a:rPr lang="en-US" dirty="0"/>
              <a:t>notified of </a:t>
            </a:r>
            <a:r>
              <a:rPr lang="en-US" dirty="0" smtClean="0"/>
              <a:t>Title VI requirements at </a:t>
            </a:r>
            <a:r>
              <a:rPr lang="en-US" dirty="0"/>
              <a:t>the time of application and at the time of any grant award; </a:t>
            </a:r>
            <a:r>
              <a:rPr lang="en-US" dirty="0" smtClean="0"/>
              <a:t>and, </a:t>
            </a:r>
          </a:p>
          <a:p>
            <a:pPr marL="0" indent="0">
              <a:buNone/>
            </a:pPr>
            <a:r>
              <a:rPr lang="en-US" dirty="0" smtClean="0">
                <a:solidFill>
                  <a:schemeClr val="accent1">
                    <a:lumMod val="75000"/>
                  </a:schemeClr>
                </a:solidFill>
              </a:rPr>
              <a:t>3</a:t>
            </a:r>
            <a:r>
              <a:rPr lang="en-US" dirty="0">
                <a:solidFill>
                  <a:schemeClr val="accent1">
                    <a:lumMod val="75000"/>
                  </a:schemeClr>
                </a:solidFill>
              </a:rPr>
              <a:t>) </a:t>
            </a:r>
            <a:r>
              <a:rPr lang="en-US" dirty="0" smtClean="0">
                <a:solidFill>
                  <a:schemeClr val="accent1">
                    <a:lumMod val="75000"/>
                  </a:schemeClr>
                </a:solidFill>
              </a:rPr>
              <a:t>  </a:t>
            </a:r>
            <a:r>
              <a:rPr lang="en-US" dirty="0" smtClean="0"/>
              <a:t>Members </a:t>
            </a:r>
            <a:r>
              <a:rPr lang="en-US" dirty="0"/>
              <a:t>of </a:t>
            </a:r>
            <a:r>
              <a:rPr lang="en-US" dirty="0" smtClean="0"/>
              <a:t>the general </a:t>
            </a:r>
            <a:r>
              <a:rPr lang="en-US" dirty="0"/>
              <a:t>public who visit DLG’s website or request information via phone, </a:t>
            </a:r>
            <a:r>
              <a:rPr lang="en-US" dirty="0" smtClean="0"/>
              <a:t>	fax</a:t>
            </a:r>
            <a:r>
              <a:rPr lang="en-US" dirty="0"/>
              <a:t>, or email.</a:t>
            </a:r>
          </a:p>
        </p:txBody>
      </p:sp>
    </p:spTree>
    <p:extLst>
      <p:ext uri="{BB962C8B-B14F-4D97-AF65-F5344CB8AC3E}">
        <p14:creationId xmlns:p14="http://schemas.microsoft.com/office/powerpoint/2010/main" val="7621618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Record Keeping and Reporting</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b="1" dirty="0" smtClean="0"/>
              <a:t>Complaints</a:t>
            </a:r>
            <a:endParaRPr lang="en-US" b="1" dirty="0"/>
          </a:p>
          <a:p>
            <a:pPr marL="0" indent="0">
              <a:buNone/>
            </a:pPr>
            <a:r>
              <a:rPr lang="en-US" dirty="0"/>
              <a:t>A. </a:t>
            </a:r>
            <a:r>
              <a:rPr lang="en-US" dirty="0" smtClean="0"/>
              <a:t>	The </a:t>
            </a:r>
            <a:r>
              <a:rPr lang="en-US" dirty="0"/>
              <a:t>compliance officer will maintain a log of all complaints filed with DLG.</a:t>
            </a:r>
          </a:p>
          <a:p>
            <a:pPr marL="0" indent="0">
              <a:buNone/>
            </a:pPr>
            <a:r>
              <a:rPr lang="en-US" dirty="0"/>
              <a:t>B. </a:t>
            </a:r>
            <a:r>
              <a:rPr lang="en-US" dirty="0" smtClean="0"/>
              <a:t>	Grant </a:t>
            </a:r>
            <a:r>
              <a:rPr lang="en-US" dirty="0"/>
              <a:t>personnel will certify annually that all sub-recipients have been </a:t>
            </a:r>
            <a:r>
              <a:rPr lang="en-US" dirty="0" smtClean="0"/>
              <a:t>notified of 	the </a:t>
            </a:r>
            <a:r>
              <a:rPr lang="en-US" dirty="0"/>
              <a:t>Title VI </a:t>
            </a:r>
            <a:r>
              <a:rPr lang="en-US" dirty="0" smtClean="0"/>
              <a:t>	implementation </a:t>
            </a:r>
            <a:r>
              <a:rPr lang="en-US" dirty="0"/>
              <a:t>plan and complaint procedures.</a:t>
            </a:r>
          </a:p>
          <a:p>
            <a:pPr marL="0" indent="0">
              <a:buNone/>
            </a:pPr>
            <a:r>
              <a:rPr lang="en-US" dirty="0"/>
              <a:t>C. </a:t>
            </a:r>
            <a:r>
              <a:rPr lang="en-US" dirty="0" smtClean="0"/>
              <a:t>	The </a:t>
            </a:r>
            <a:r>
              <a:rPr lang="en-US" dirty="0"/>
              <a:t>compliance officer will maintain copies of standardized complaint </a:t>
            </a:r>
            <a:r>
              <a:rPr lang="en-US" dirty="0" smtClean="0"/>
              <a:t>forms and 	will 	ensure that </a:t>
            </a:r>
            <a:r>
              <a:rPr lang="en-US" dirty="0"/>
              <a:t>they </a:t>
            </a:r>
            <a:r>
              <a:rPr lang="en-US" dirty="0" smtClean="0"/>
              <a:t>are available </a:t>
            </a:r>
            <a:r>
              <a:rPr lang="en-US" dirty="0"/>
              <a:t>to the public for use. Forms will </a:t>
            </a:r>
            <a:r>
              <a:rPr lang="en-US" dirty="0" smtClean="0"/>
              <a:t>be available </a:t>
            </a:r>
            <a:r>
              <a:rPr lang="en-US" dirty="0"/>
              <a:t>on </a:t>
            </a:r>
            <a:r>
              <a:rPr lang="en-US" dirty="0" smtClean="0"/>
              <a:t>	DLG’s website</a:t>
            </a:r>
            <a:r>
              <a:rPr lang="en-US" dirty="0"/>
              <a:t>. </a:t>
            </a:r>
            <a:r>
              <a:rPr lang="en-US" dirty="0" smtClean="0"/>
              <a:t>The </a:t>
            </a:r>
            <a:r>
              <a:rPr lang="en-US" dirty="0"/>
              <a:t>compliance officer shall maintain data sheets</a:t>
            </a:r>
            <a:r>
              <a:rPr lang="en-US" dirty="0" smtClean="0"/>
              <a:t>, including</a:t>
            </a:r>
            <a:r>
              <a:rPr lang="en-US" dirty="0"/>
              <a:t>, the </a:t>
            </a:r>
            <a:r>
              <a:rPr lang="en-US" dirty="0" smtClean="0"/>
              <a:t>	complaint </a:t>
            </a:r>
            <a:r>
              <a:rPr lang="en-US" dirty="0"/>
              <a:t>log </a:t>
            </a:r>
            <a:r>
              <a:rPr lang="en-US" dirty="0" smtClean="0"/>
              <a:t>and </a:t>
            </a:r>
            <a:r>
              <a:rPr lang="en-US" dirty="0"/>
              <a:t>performance reports, and copies of </a:t>
            </a:r>
            <a:r>
              <a:rPr lang="en-US" dirty="0" smtClean="0"/>
              <a:t>all complaint </a:t>
            </a:r>
            <a:r>
              <a:rPr lang="en-US" dirty="0"/>
              <a:t>forms filed. </a:t>
            </a:r>
            <a:r>
              <a:rPr lang="en-US" dirty="0" smtClean="0"/>
              <a:t>	The </a:t>
            </a:r>
            <a:r>
              <a:rPr lang="en-US" dirty="0"/>
              <a:t>compliance officer shall maintain such records </a:t>
            </a:r>
            <a:r>
              <a:rPr lang="en-US" dirty="0" smtClean="0"/>
              <a:t>for   five </a:t>
            </a:r>
            <a:r>
              <a:rPr lang="en-US" dirty="0"/>
              <a:t>years following the </a:t>
            </a:r>
            <a:r>
              <a:rPr lang="en-US" dirty="0" smtClean="0"/>
              <a:t>	final </a:t>
            </a:r>
            <a:r>
              <a:rPr lang="en-US" dirty="0"/>
              <a:t>resolution of a </a:t>
            </a:r>
            <a:r>
              <a:rPr lang="en-US" dirty="0" smtClean="0"/>
              <a:t>complaint.</a:t>
            </a:r>
            <a:endParaRPr lang="en-US" dirty="0"/>
          </a:p>
        </p:txBody>
      </p:sp>
    </p:spTree>
    <p:extLst>
      <p:ext uri="{BB962C8B-B14F-4D97-AF65-F5344CB8AC3E}">
        <p14:creationId xmlns:p14="http://schemas.microsoft.com/office/powerpoint/2010/main" val="28070219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Record Keeping and Reporting Cont.</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 </a:t>
            </a:r>
            <a:r>
              <a:rPr lang="en-US" dirty="0" smtClean="0"/>
              <a:t>  </a:t>
            </a:r>
            <a:r>
              <a:rPr lang="en-US" b="1" dirty="0" smtClean="0"/>
              <a:t>Reporting</a:t>
            </a:r>
            <a:endParaRPr lang="en-US" b="1" dirty="0"/>
          </a:p>
          <a:p>
            <a:pPr marL="0" indent="0">
              <a:buNone/>
            </a:pPr>
            <a:r>
              <a:rPr lang="en-US" dirty="0" smtClean="0"/>
              <a:t>   A. Changes </a:t>
            </a:r>
            <a:r>
              <a:rPr lang="en-US" dirty="0"/>
              <a:t>in the Title VI implementation plan will be provided to </a:t>
            </a:r>
            <a:r>
              <a:rPr lang="en-US" dirty="0" smtClean="0"/>
              <a:t>employees and 	 sub-recipients </a:t>
            </a:r>
            <a:r>
              <a:rPr lang="en-US" dirty="0"/>
              <a:t>as changes are made.</a:t>
            </a:r>
          </a:p>
          <a:p>
            <a:pPr marL="0" indent="0">
              <a:buNone/>
            </a:pPr>
            <a:r>
              <a:rPr lang="en-US" dirty="0"/>
              <a:t> </a:t>
            </a:r>
            <a:r>
              <a:rPr lang="en-US" dirty="0" smtClean="0"/>
              <a:t>  B. Changes </a:t>
            </a:r>
            <a:r>
              <a:rPr lang="en-US" dirty="0"/>
              <a:t>in the Title VI implementation plan will be forwarded to </a:t>
            </a:r>
            <a:r>
              <a:rPr lang="en-US" dirty="0" smtClean="0"/>
              <a:t>the State 	 	 	 Auditor </a:t>
            </a:r>
            <a:r>
              <a:rPr lang="en-US" dirty="0"/>
              <a:t>as changes are made.</a:t>
            </a:r>
          </a:p>
          <a:p>
            <a:pPr marL="0" indent="0">
              <a:buNone/>
            </a:pPr>
            <a:r>
              <a:rPr lang="en-US" dirty="0"/>
              <a:t> </a:t>
            </a:r>
            <a:r>
              <a:rPr lang="en-US" dirty="0" smtClean="0"/>
              <a:t>  C. Sections </a:t>
            </a:r>
            <a:r>
              <a:rPr lang="en-US" dirty="0"/>
              <a:t>VIII and IX of this plan are incorporated herein as part </a:t>
            </a:r>
            <a:r>
              <a:rPr lang="en-US" dirty="0" smtClean="0"/>
              <a:t>of DLG’s 	 	 recordkeeping </a:t>
            </a:r>
            <a:r>
              <a:rPr lang="en-US" dirty="0"/>
              <a:t>and reporting procedures.</a:t>
            </a:r>
          </a:p>
          <a:p>
            <a:pPr marL="0" indent="0">
              <a:buNone/>
            </a:pPr>
            <a:r>
              <a:rPr lang="en-US" dirty="0" smtClean="0"/>
              <a:t>   D. No </a:t>
            </a:r>
            <a:r>
              <a:rPr lang="en-US" dirty="0"/>
              <a:t>changes were made to </a:t>
            </a:r>
            <a:r>
              <a:rPr lang="en-US" dirty="0" smtClean="0"/>
              <a:t>sections VIII </a:t>
            </a:r>
            <a:r>
              <a:rPr lang="en-US" dirty="0"/>
              <a:t>or IX in the </a:t>
            </a:r>
            <a:r>
              <a:rPr lang="en-US" dirty="0" smtClean="0"/>
              <a:t>current update</a:t>
            </a:r>
            <a:r>
              <a:rPr lang="en-US" dirty="0"/>
              <a:t>.</a:t>
            </a:r>
          </a:p>
          <a:p>
            <a:endParaRPr lang="en-US" dirty="0"/>
          </a:p>
        </p:txBody>
      </p:sp>
    </p:spTree>
    <p:extLst>
      <p:ext uri="{BB962C8B-B14F-4D97-AF65-F5344CB8AC3E}">
        <p14:creationId xmlns:p14="http://schemas.microsoft.com/office/powerpoint/2010/main" val="37131435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Reporting and Record Keeping </a:t>
            </a:r>
            <a:r>
              <a:rPr lang="en-US" sz="2400" dirty="0"/>
              <a:t>(almost done!!)</a:t>
            </a:r>
            <a:endParaRPr lang="en-US" dirty="0"/>
          </a:p>
        </p:txBody>
      </p:sp>
      <p:sp>
        <p:nvSpPr>
          <p:cNvPr id="3" name="Content Placeholder 2"/>
          <p:cNvSpPr>
            <a:spLocks noGrp="1"/>
          </p:cNvSpPr>
          <p:nvPr>
            <p:ph idx="1"/>
          </p:nvPr>
        </p:nvSpPr>
        <p:spPr/>
        <p:txBody>
          <a:bodyPr>
            <a:normAutofit fontScale="92500" lnSpcReduction="10000"/>
          </a:bodyPr>
          <a:lstStyle/>
          <a:p>
            <a:pPr marL="0" indent="0" algn="ctr">
              <a:buNone/>
            </a:pPr>
            <a:r>
              <a:rPr lang="en-US" dirty="0" smtClean="0"/>
              <a:t>	Participation </a:t>
            </a:r>
            <a:r>
              <a:rPr lang="en-US" dirty="0"/>
              <a:t>data:</a:t>
            </a:r>
          </a:p>
          <a:p>
            <a:pPr marL="0" indent="0">
              <a:buNone/>
            </a:pPr>
            <a:r>
              <a:rPr lang="en-US" dirty="0"/>
              <a:t>Because DLG acts as an administrator or a pass-through source for </a:t>
            </a:r>
            <a:r>
              <a:rPr lang="en-US" dirty="0" smtClean="0"/>
              <a:t>sub-recipients of </a:t>
            </a:r>
            <a:r>
              <a:rPr lang="en-US" dirty="0"/>
              <a:t>federal funds, the agency is unable to provide data showing the extent to </a:t>
            </a:r>
            <a:r>
              <a:rPr lang="en-US" dirty="0" smtClean="0"/>
              <a:t>which members </a:t>
            </a:r>
            <a:r>
              <a:rPr lang="en-US" dirty="0"/>
              <a:t>of protected parties are participating in the Title VI programs </a:t>
            </a:r>
            <a:r>
              <a:rPr lang="en-US" dirty="0" smtClean="0"/>
              <a:t>and activities</a:t>
            </a:r>
            <a:r>
              <a:rPr lang="en-US" dirty="0"/>
              <a:t>.</a:t>
            </a:r>
          </a:p>
          <a:p>
            <a:pPr marL="0" indent="0">
              <a:buNone/>
            </a:pPr>
            <a:r>
              <a:rPr lang="en-US" dirty="0"/>
              <a:t>DLG endeavors, through project monitoring and education, to ensure that </a:t>
            </a:r>
            <a:r>
              <a:rPr lang="en-US" dirty="0" smtClean="0"/>
              <a:t>each sub-recipient </a:t>
            </a:r>
            <a:r>
              <a:rPr lang="en-US" dirty="0"/>
              <a:t>of federal funds is in full compliance with Title VI, and that each </a:t>
            </a:r>
            <a:r>
              <a:rPr lang="en-US" dirty="0" smtClean="0"/>
              <a:t>such entity </a:t>
            </a:r>
            <a:r>
              <a:rPr lang="en-US" dirty="0"/>
              <a:t>ensures equal participation in programs funded by federal monies </a:t>
            </a:r>
            <a:r>
              <a:rPr lang="en-US" dirty="0" smtClean="0"/>
              <a:t>to protected </a:t>
            </a:r>
            <a:r>
              <a:rPr lang="en-US" dirty="0"/>
              <a:t>parties. Grant personnel will maintain records of all sub-recipients </a:t>
            </a:r>
            <a:r>
              <a:rPr lang="en-US" dirty="0" smtClean="0"/>
              <a:t>in order </a:t>
            </a:r>
            <a:r>
              <a:rPr lang="en-US" dirty="0"/>
              <a:t>that DLG can determine if eligible parties are participating in the grants.</a:t>
            </a:r>
          </a:p>
          <a:p>
            <a:endParaRPr lang="en-US" dirty="0"/>
          </a:p>
        </p:txBody>
      </p:sp>
    </p:spTree>
    <p:extLst>
      <p:ext uri="{BB962C8B-B14F-4D97-AF65-F5344CB8AC3E}">
        <p14:creationId xmlns:p14="http://schemas.microsoft.com/office/powerpoint/2010/main" val="37872944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Minority Representation on Boards/Committees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If you have any Boards or Committees that advise your entity on the federal programs you have it is important for you to be as inclusive as you can with the membership of these Boards or Committees.</a:t>
            </a:r>
          </a:p>
          <a:p>
            <a:endParaRPr lang="en-US" dirty="0"/>
          </a:p>
          <a:p>
            <a:r>
              <a:rPr lang="en-US" dirty="0" smtClean="0"/>
              <a:t>Title VI funding is intended to support your entire community and the larger your outreach to minority communities the better!!</a:t>
            </a:r>
          </a:p>
          <a:p>
            <a:endParaRPr lang="en-US" dirty="0"/>
          </a:p>
          <a:p>
            <a:r>
              <a:rPr lang="en-US" dirty="0" smtClean="0"/>
              <a:t>Make sure </a:t>
            </a:r>
            <a:r>
              <a:rPr lang="en-US" smtClean="0"/>
              <a:t>you </a:t>
            </a:r>
            <a:r>
              <a:rPr lang="en-US" smtClean="0"/>
              <a:t>have access </a:t>
            </a:r>
            <a:r>
              <a:rPr lang="en-US" dirty="0" smtClean="0"/>
              <a:t>to language assistance programs or have a plan in place to insure translation services are available.</a:t>
            </a:r>
            <a:endParaRPr lang="en-US" dirty="0"/>
          </a:p>
        </p:txBody>
      </p:sp>
    </p:spTree>
    <p:extLst>
      <p:ext uri="{BB962C8B-B14F-4D97-AF65-F5344CB8AC3E}">
        <p14:creationId xmlns:p14="http://schemas.microsoft.com/office/powerpoint/2010/main" val="19053585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WRAP UP!!</a:t>
            </a:r>
            <a:endParaRPr lang="en-US" dirty="0"/>
          </a:p>
        </p:txBody>
      </p:sp>
    </p:spTree>
    <p:extLst>
      <p:ext uri="{BB962C8B-B14F-4D97-AF65-F5344CB8AC3E}">
        <p14:creationId xmlns:p14="http://schemas.microsoft.com/office/powerpoint/2010/main" val="38154204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OFFICE OF DIVERSITY, EQUALITY &amp; TRAINING</a:t>
            </a:r>
            <a:endParaRPr lang="en-US" dirty="0"/>
          </a:p>
        </p:txBody>
      </p:sp>
      <p:sp>
        <p:nvSpPr>
          <p:cNvPr id="3" name="Content Placeholder 2"/>
          <p:cNvSpPr>
            <a:spLocks noGrp="1"/>
          </p:cNvSpPr>
          <p:nvPr>
            <p:ph idx="1"/>
          </p:nvPr>
        </p:nvSpPr>
        <p:spPr/>
        <p:txBody>
          <a:bodyPr/>
          <a:lstStyle/>
          <a:p>
            <a:r>
              <a:rPr lang="en-US" dirty="0" smtClean="0"/>
              <a:t>Vikki Smiley Stone		Executive Director</a:t>
            </a:r>
          </a:p>
          <a:p>
            <a:endParaRPr lang="en-US" dirty="0"/>
          </a:p>
          <a:p>
            <a:r>
              <a:rPr lang="en-US" dirty="0" smtClean="0"/>
              <a:t>Singer Buchanan			State EEO/ADA Coordinator</a:t>
            </a:r>
          </a:p>
          <a:p>
            <a:endParaRPr lang="en-US" dirty="0"/>
          </a:p>
          <a:p>
            <a:r>
              <a:rPr lang="en-US" dirty="0" smtClean="0"/>
              <a:t>Rolanda Hamilton		Executive </a:t>
            </a:r>
            <a:r>
              <a:rPr lang="en-US" dirty="0"/>
              <a:t>Administrative Secretary</a:t>
            </a:r>
          </a:p>
          <a:p>
            <a:endParaRPr lang="en-US" dirty="0"/>
          </a:p>
        </p:txBody>
      </p:sp>
    </p:spTree>
    <p:extLst>
      <p:ext uri="{BB962C8B-B14F-4D97-AF65-F5344CB8AC3E}">
        <p14:creationId xmlns:p14="http://schemas.microsoft.com/office/powerpoint/2010/main" val="13292517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956329" y="-8383024"/>
            <a:ext cx="30104657" cy="23624047"/>
          </a:xfrm>
          <a:prstGeom prst="rect">
            <a:avLst/>
          </a:prstGeom>
        </p:spPr>
      </p:pic>
    </p:spTree>
    <p:extLst>
      <p:ext uri="{BB962C8B-B14F-4D97-AF65-F5344CB8AC3E}">
        <p14:creationId xmlns:p14="http://schemas.microsoft.com/office/powerpoint/2010/main" val="7759932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6000" dirty="0"/>
              <a:t>Thank you for your service to our communities!!	</a:t>
            </a:r>
          </a:p>
        </p:txBody>
      </p:sp>
      <p:sp>
        <p:nvSpPr>
          <p:cNvPr id="3" name="Content Placeholder 2"/>
          <p:cNvSpPr>
            <a:spLocks noGrp="1"/>
          </p:cNvSpPr>
          <p:nvPr>
            <p:ph idx="1"/>
          </p:nvPr>
        </p:nvSpPr>
        <p:spPr/>
        <p:txBody>
          <a:bodyPr>
            <a:normAutofit fontScale="62500" lnSpcReduction="20000"/>
          </a:bodyPr>
          <a:lstStyle/>
          <a:p>
            <a:pPr marL="457178" lvl="1" indent="0" algn="ctr">
              <a:buNone/>
            </a:pPr>
            <a:endParaRPr lang="en-US" sz="4000" dirty="0"/>
          </a:p>
          <a:p>
            <a:pPr marL="457178" lvl="1" indent="0" algn="ctr">
              <a:buNone/>
            </a:pPr>
            <a:endParaRPr lang="en-US" sz="4000" dirty="0"/>
          </a:p>
          <a:p>
            <a:pPr marL="457178" lvl="1" indent="0" algn="ctr">
              <a:buNone/>
            </a:pPr>
            <a:r>
              <a:rPr lang="en-US" sz="4000" dirty="0"/>
              <a:t>Singer Buchanan</a:t>
            </a:r>
          </a:p>
          <a:p>
            <a:pPr marL="457178" lvl="1" indent="0" algn="ctr">
              <a:buNone/>
            </a:pPr>
            <a:r>
              <a:rPr lang="en-US" sz="4000" dirty="0"/>
              <a:t>State EEO/ADA Coordinator</a:t>
            </a:r>
          </a:p>
          <a:p>
            <a:pPr marL="457178" lvl="1" indent="0" algn="ctr">
              <a:buNone/>
            </a:pPr>
            <a:r>
              <a:rPr lang="en-US" sz="4000" dirty="0"/>
              <a:t>Office of Diversity, Equality and Training</a:t>
            </a:r>
          </a:p>
          <a:p>
            <a:pPr marL="457178" lvl="1" indent="0" algn="ctr">
              <a:buNone/>
            </a:pPr>
            <a:r>
              <a:rPr lang="en-US" sz="4000" dirty="0"/>
              <a:t>Personnel Cabinet</a:t>
            </a:r>
          </a:p>
          <a:p>
            <a:pPr marL="457178" lvl="1" indent="0" algn="ctr">
              <a:buNone/>
            </a:pPr>
            <a:r>
              <a:rPr lang="en-US" sz="4000" dirty="0"/>
              <a:t>Singer.Buchanan@ky.gov</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17892" y="5389144"/>
            <a:ext cx="2355443" cy="757659"/>
          </a:xfrm>
          <a:prstGeom prst="rect">
            <a:avLst/>
          </a:prstGeom>
        </p:spPr>
      </p:pic>
    </p:spTree>
    <p:extLst>
      <p:ext uri="{BB962C8B-B14F-4D97-AF65-F5344CB8AC3E}">
        <p14:creationId xmlns:p14="http://schemas.microsoft.com/office/powerpoint/2010/main" val="37421550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Title VI</a:t>
            </a:r>
            <a:endParaRPr lang="en-US" dirty="0"/>
          </a:p>
        </p:txBody>
      </p:sp>
      <p:sp>
        <p:nvSpPr>
          <p:cNvPr id="3" name="Content Placeholder 2"/>
          <p:cNvSpPr>
            <a:spLocks noGrp="1"/>
          </p:cNvSpPr>
          <p:nvPr>
            <p:ph idx="1"/>
          </p:nvPr>
        </p:nvSpPr>
        <p:spPr/>
        <p:txBody>
          <a:bodyPr/>
          <a:lstStyle/>
          <a:p>
            <a:r>
              <a:rPr lang="en-US" dirty="0" smtClean="0"/>
              <a:t>No person in the United States shall, on the grounds of race, color, or national origin, be excluded from participation in, be denied the benefits of, or be subjected to discrimination under any program or activity receiving federal financial assistance.</a:t>
            </a:r>
            <a:endParaRPr lang="en-US" dirty="0"/>
          </a:p>
        </p:txBody>
      </p:sp>
    </p:spTree>
    <p:extLst>
      <p:ext uri="{BB962C8B-B14F-4D97-AF65-F5344CB8AC3E}">
        <p14:creationId xmlns:p14="http://schemas.microsoft.com/office/powerpoint/2010/main" val="20664821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KRS 344:015 1(2)</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Each state agency shall:</a:t>
            </a:r>
          </a:p>
          <a:p>
            <a:r>
              <a:rPr lang="en-US" b="1" dirty="0" smtClean="0"/>
              <a:t>A. Develop a Title VI implementation plan by January 1, 1995. If required by   	  Title VI or regulations promulgated thereunder, the implementation 	     	   plan shall:</a:t>
            </a:r>
          </a:p>
          <a:p>
            <a:r>
              <a:rPr lang="en-US" dirty="0" smtClean="0"/>
              <a:t>a. Be developed with the participation of protected beneficiaries; and</a:t>
            </a:r>
          </a:p>
          <a:p>
            <a:r>
              <a:rPr lang="en-US" dirty="0"/>
              <a:t>b</a:t>
            </a:r>
            <a:r>
              <a:rPr lang="en-US" dirty="0" smtClean="0"/>
              <a:t>. Include Title VI implementation plans of any sub-recipients of federal funds</a:t>
            </a:r>
          </a:p>
          <a:p>
            <a:pPr marL="457176" lvl="1" indent="0">
              <a:buNone/>
            </a:pPr>
            <a:r>
              <a:rPr lang="en-US" sz="2400" dirty="0" smtClean="0"/>
              <a:t>through the state agency;</a:t>
            </a:r>
          </a:p>
          <a:p>
            <a:r>
              <a:rPr lang="en-US" b="1" dirty="0" smtClean="0"/>
              <a:t>B. Submit a copy of the implementation plan to the Auditor of Public  			  Accounts and the Human Rights Commission</a:t>
            </a:r>
            <a:r>
              <a:rPr lang="en-US" dirty="0" smtClean="0"/>
              <a:t>; </a:t>
            </a:r>
            <a:r>
              <a:rPr lang="en-US" b="1" dirty="0" smtClean="0"/>
              <a:t>and</a:t>
            </a:r>
          </a:p>
        </p:txBody>
      </p:sp>
    </p:spTree>
    <p:extLst>
      <p:ext uri="{BB962C8B-B14F-4D97-AF65-F5344CB8AC3E}">
        <p14:creationId xmlns:p14="http://schemas.microsoft.com/office/powerpoint/2010/main" val="28282226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KRS 344:015 1(2) Cont.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Submit </a:t>
            </a:r>
            <a:r>
              <a:rPr lang="en-US" dirty="0"/>
              <a:t>annual Title VI compliance reports and any implementation plan updates </a:t>
            </a:r>
            <a:r>
              <a:rPr lang="en-US" dirty="0" smtClean="0"/>
              <a:t>to the </a:t>
            </a:r>
            <a:r>
              <a:rPr lang="en-US" dirty="0"/>
              <a:t>Auditor of Public Accounts and the Human Rights Commission by July 1, 1995</a:t>
            </a:r>
            <a:r>
              <a:rPr lang="en-US" dirty="0" smtClean="0"/>
              <a:t>, and </a:t>
            </a:r>
            <a:r>
              <a:rPr lang="en-US" dirty="0"/>
              <a:t>each July 1 thereafter.</a:t>
            </a:r>
          </a:p>
          <a:p>
            <a:r>
              <a:rPr lang="en-US" dirty="0"/>
              <a:t>The federal statute codified as 42 U. S. C. § 2000d and state statute KRS 344.015 provide </a:t>
            </a:r>
            <a:r>
              <a:rPr lang="en-US" dirty="0" smtClean="0"/>
              <a:t>the authority </a:t>
            </a:r>
            <a:r>
              <a:rPr lang="en-US" dirty="0"/>
              <a:t>for the development of this plan and describe the extent of the authority.</a:t>
            </a:r>
          </a:p>
          <a:p>
            <a:r>
              <a:rPr lang="en-US" dirty="0"/>
              <a:t>Title VI applies to discriminatory acts based on race, color, or national origin and </a:t>
            </a:r>
            <a:r>
              <a:rPr lang="en-US" dirty="0" smtClean="0"/>
              <a:t>specifically prohibits </a:t>
            </a:r>
            <a:r>
              <a:rPr lang="en-US" dirty="0"/>
              <a:t>the exclusion of individuals or groups from participation in, or enjoying the benefits of</a:t>
            </a:r>
            <a:r>
              <a:rPr lang="en-US" dirty="0" smtClean="0"/>
              <a:t>, federal </a:t>
            </a:r>
            <a:r>
              <a:rPr lang="en-US" dirty="0"/>
              <a:t>programs. Title VI does not provide relief for discrimination based on age, sex</a:t>
            </a:r>
            <a:r>
              <a:rPr lang="en-US" dirty="0" smtClean="0"/>
              <a:t>, disability</a:t>
            </a:r>
            <a:r>
              <a:rPr lang="en-US" dirty="0"/>
              <a:t>, geographic location, or wealth.</a:t>
            </a:r>
          </a:p>
          <a:p>
            <a:endParaRPr lang="en-US" dirty="0"/>
          </a:p>
        </p:txBody>
      </p:sp>
    </p:spTree>
    <p:extLst>
      <p:ext uri="{BB962C8B-B14F-4D97-AF65-F5344CB8AC3E}">
        <p14:creationId xmlns:p14="http://schemas.microsoft.com/office/powerpoint/2010/main" val="713409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List of Federal Programs</a:t>
            </a:r>
            <a:endParaRPr lang="en-US" dirty="0"/>
          </a:p>
        </p:txBody>
      </p:sp>
      <p:sp>
        <p:nvSpPr>
          <p:cNvPr id="3" name="Content Placeholder 2"/>
          <p:cNvSpPr>
            <a:spLocks noGrp="1"/>
          </p:cNvSpPr>
          <p:nvPr>
            <p:ph idx="1"/>
          </p:nvPr>
        </p:nvSpPr>
        <p:spPr/>
        <p:txBody>
          <a:bodyPr>
            <a:normAutofit fontScale="92500" lnSpcReduction="10000"/>
          </a:bodyPr>
          <a:lstStyle/>
          <a:p>
            <a:pPr lvl="0"/>
            <a:r>
              <a:rPr lang="en-US" dirty="0"/>
              <a:t>Appalachian Regional Commission (ARC)</a:t>
            </a:r>
          </a:p>
          <a:p>
            <a:pPr lvl="0"/>
            <a:r>
              <a:rPr lang="en-US" dirty="0"/>
              <a:t>Community Development Block Grant (HUD)</a:t>
            </a:r>
          </a:p>
          <a:p>
            <a:pPr lvl="0"/>
            <a:r>
              <a:rPr lang="en-US" dirty="0"/>
              <a:t>Coronavirus Relief Fund (CARES Act)</a:t>
            </a:r>
          </a:p>
          <a:p>
            <a:pPr lvl="0"/>
            <a:r>
              <a:rPr lang="en-US" dirty="0"/>
              <a:t>Delta Regional Authority (DRA)</a:t>
            </a:r>
          </a:p>
          <a:p>
            <a:pPr lvl="0"/>
            <a:r>
              <a:rPr lang="en-US" dirty="0"/>
              <a:t>Economic Development Authority (EDA)</a:t>
            </a:r>
          </a:p>
          <a:p>
            <a:pPr lvl="0"/>
            <a:r>
              <a:rPr lang="en-US" dirty="0"/>
              <a:t>Flood Control (USACE)</a:t>
            </a:r>
          </a:p>
          <a:p>
            <a:pPr lvl="0"/>
            <a:r>
              <a:rPr lang="en-US" dirty="0"/>
              <a:t>Local Fiscal Recovery Funds (ARP Act)</a:t>
            </a:r>
          </a:p>
          <a:p>
            <a:endParaRPr lang="en-US" dirty="0" smtClean="0"/>
          </a:p>
        </p:txBody>
      </p:sp>
    </p:spTree>
    <p:extLst>
      <p:ext uri="{BB962C8B-B14F-4D97-AF65-F5344CB8AC3E}">
        <p14:creationId xmlns:p14="http://schemas.microsoft.com/office/powerpoint/2010/main" val="37868100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List of Federal Programs, continued</a:t>
            </a:r>
            <a:endParaRPr lang="en-US" dirty="0"/>
          </a:p>
        </p:txBody>
      </p:sp>
      <p:sp>
        <p:nvSpPr>
          <p:cNvPr id="3" name="Content Placeholder 2"/>
          <p:cNvSpPr>
            <a:spLocks noGrp="1"/>
          </p:cNvSpPr>
          <p:nvPr>
            <p:ph idx="1"/>
          </p:nvPr>
        </p:nvSpPr>
        <p:spPr/>
        <p:txBody>
          <a:bodyPr>
            <a:normAutofit fontScale="92500" lnSpcReduction="10000"/>
          </a:bodyPr>
          <a:lstStyle/>
          <a:p>
            <a:pPr lvl="0"/>
            <a:r>
              <a:rPr lang="en-US" dirty="0"/>
              <a:t>Land and Water Conservation Fund (DOI)</a:t>
            </a:r>
          </a:p>
          <a:p>
            <a:pPr lvl="0"/>
            <a:r>
              <a:rPr lang="en-US" dirty="0"/>
              <a:t>National Forestry Receipts (USDA)</a:t>
            </a:r>
          </a:p>
          <a:p>
            <a:pPr lvl="0"/>
            <a:r>
              <a:rPr lang="en-US" dirty="0"/>
              <a:t>Neighborhood Stabilization Program (HUD)</a:t>
            </a:r>
          </a:p>
          <a:p>
            <a:pPr lvl="0"/>
            <a:r>
              <a:rPr lang="en-US" dirty="0"/>
              <a:t>Recreational Trails Program (FHWA)</a:t>
            </a:r>
          </a:p>
          <a:p>
            <a:pPr lvl="0"/>
            <a:r>
              <a:rPr lang="en-US" dirty="0"/>
              <a:t>KIA – Wastewater Revolving (Loan Fund A)</a:t>
            </a:r>
          </a:p>
          <a:p>
            <a:pPr lvl="0"/>
            <a:r>
              <a:rPr lang="en-US" dirty="0"/>
              <a:t>KIA – Drinking Water Revolving Loan (Fund F)</a:t>
            </a:r>
          </a:p>
          <a:p>
            <a:pPr lvl="0"/>
            <a:r>
              <a:rPr lang="en-US" dirty="0"/>
              <a:t>KIA – Cleaner Water Program Grant (ARP Act)</a:t>
            </a:r>
          </a:p>
          <a:p>
            <a:endParaRPr lang="en-US" dirty="0"/>
          </a:p>
        </p:txBody>
      </p:sp>
    </p:spTree>
    <p:extLst>
      <p:ext uri="{BB962C8B-B14F-4D97-AF65-F5344CB8AC3E}">
        <p14:creationId xmlns:p14="http://schemas.microsoft.com/office/powerpoint/2010/main" val="1687932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U.S. Housing and Urban Development’s Community Development Block Grant (CDBG) program. </a:t>
            </a:r>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
            </a:pPr>
            <a:r>
              <a:rPr lang="en-US" dirty="0" smtClean="0"/>
              <a:t>Housing </a:t>
            </a:r>
          </a:p>
          <a:p>
            <a:pPr>
              <a:buFont typeface="Wingdings" panose="05000000000000000000" pitchFamily="2" charset="2"/>
              <a:buChar char="§"/>
            </a:pPr>
            <a:r>
              <a:rPr lang="en-US" dirty="0" smtClean="0"/>
              <a:t>Community Projects</a:t>
            </a:r>
          </a:p>
          <a:p>
            <a:pPr>
              <a:buFont typeface="Wingdings" panose="05000000000000000000" pitchFamily="2" charset="2"/>
              <a:buChar char="§"/>
            </a:pPr>
            <a:r>
              <a:rPr lang="en-US" dirty="0" smtClean="0"/>
              <a:t>Public Services</a:t>
            </a:r>
          </a:p>
          <a:p>
            <a:pPr>
              <a:buFont typeface="Wingdings" panose="05000000000000000000" pitchFamily="2" charset="2"/>
              <a:buChar char="§"/>
            </a:pPr>
            <a:r>
              <a:rPr lang="en-US" dirty="0" smtClean="0"/>
              <a:t>Public Facilities</a:t>
            </a:r>
          </a:p>
          <a:p>
            <a:pPr>
              <a:buFont typeface="Wingdings" panose="05000000000000000000" pitchFamily="2" charset="2"/>
              <a:buChar char="§"/>
            </a:pPr>
            <a:r>
              <a:rPr lang="en-US" dirty="0" smtClean="0"/>
              <a:t>Economic Development</a:t>
            </a:r>
          </a:p>
          <a:p>
            <a:pPr>
              <a:buFont typeface="Wingdings" panose="05000000000000000000" pitchFamily="2" charset="2"/>
              <a:buChar char="§"/>
            </a:pPr>
            <a:r>
              <a:rPr lang="en-US" dirty="0" smtClean="0"/>
              <a:t>Community Emergency Relief Fund</a:t>
            </a:r>
          </a:p>
          <a:p>
            <a:pPr>
              <a:buFont typeface="Wingdings" panose="05000000000000000000" pitchFamily="2" charset="2"/>
              <a:buChar char="§"/>
            </a:pPr>
            <a:r>
              <a:rPr lang="en-US" dirty="0" smtClean="0"/>
              <a:t>Disaster Relief</a:t>
            </a:r>
            <a:endParaRPr lang="en-US" dirty="0"/>
          </a:p>
        </p:txBody>
      </p:sp>
    </p:spTree>
    <p:extLst>
      <p:ext uri="{BB962C8B-B14F-4D97-AF65-F5344CB8AC3E}">
        <p14:creationId xmlns:p14="http://schemas.microsoft.com/office/powerpoint/2010/main" val="62563700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2461</TotalTime>
  <Words>2268</Words>
  <Application>Microsoft Office PowerPoint</Application>
  <PresentationFormat>Widescreen</PresentationFormat>
  <Paragraphs>150</Paragraphs>
  <Slides>31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Garamond</vt:lpstr>
      <vt:lpstr>Wingdings</vt:lpstr>
      <vt:lpstr>Organic</vt:lpstr>
      <vt:lpstr>TITLE VI OVERVIEW</vt:lpstr>
      <vt:lpstr>PowerPoint Presentation</vt:lpstr>
      <vt:lpstr>OFFICE OF DIVERSITY, EQUALITY &amp; TRAINING</vt:lpstr>
      <vt:lpstr>Title VI</vt:lpstr>
      <vt:lpstr>KRS 344:015 1(2)</vt:lpstr>
      <vt:lpstr>KRS 344:015 1(2) Cont.</vt:lpstr>
      <vt:lpstr> List of Federal Programs</vt:lpstr>
      <vt:lpstr>List of Federal Programs, continued</vt:lpstr>
      <vt:lpstr>U.S. Housing and Urban Development’s Community Development Block Grant (CDBG) program. </vt:lpstr>
      <vt:lpstr>Coronavirus Relief Fund</vt:lpstr>
      <vt:lpstr>Local Recovery Funds</vt:lpstr>
      <vt:lpstr>THE DEPARTMENT FOR LOCAL GOVERNMENT (DLG)</vt:lpstr>
      <vt:lpstr>DLG COMPLIANT PROCEDURES</vt:lpstr>
      <vt:lpstr>Where to file a complaint </vt:lpstr>
      <vt:lpstr>If a complaint is filed, what happens??</vt:lpstr>
      <vt:lpstr>Investigations</vt:lpstr>
      <vt:lpstr>Report of Findings</vt:lpstr>
      <vt:lpstr>Hearings and Appeals</vt:lpstr>
      <vt:lpstr>NON-COMPLIANCE AND COMPLIANCE REPORTING</vt:lpstr>
      <vt:lpstr>Non-Compliance, continued (2)</vt:lpstr>
      <vt:lpstr>Non-Compliance, continued (3)</vt:lpstr>
      <vt:lpstr>Non Compliance, continued (4)</vt:lpstr>
      <vt:lpstr>What Else? </vt:lpstr>
      <vt:lpstr>PUBLIC NOTIFICATION</vt:lpstr>
      <vt:lpstr>Record Keeping and Reporting</vt:lpstr>
      <vt:lpstr>Record Keeping and Reporting Cont.</vt:lpstr>
      <vt:lpstr>Reporting and Record Keeping (almost done!!)</vt:lpstr>
      <vt:lpstr>Minority Representation on Boards/Committees</vt:lpstr>
      <vt:lpstr>WRAP UP!!</vt:lpstr>
      <vt:lpstr>PowerPoint Presentation</vt:lpstr>
      <vt:lpstr>Thank you for your service to our communities!! </vt:lpstr>
    </vt:vector>
  </TitlesOfParts>
  <Company>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VI OVERVIEW</dc:title>
  <dc:creator>Buchanan, Singer (PERS)</dc:creator>
  <cp:lastModifiedBy>Buchanan, Singer (PERS)</cp:lastModifiedBy>
  <cp:revision>60</cp:revision>
  <cp:lastPrinted>2021-08-18T17:15:56Z</cp:lastPrinted>
  <dcterms:created xsi:type="dcterms:W3CDTF">2021-07-28T15:11:39Z</dcterms:created>
  <dcterms:modified xsi:type="dcterms:W3CDTF">2021-08-20T13:34:28Z</dcterms:modified>
</cp:coreProperties>
</file>