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319" r:id="rId3"/>
    <p:sldId id="310" r:id="rId4"/>
    <p:sldId id="316" r:id="rId5"/>
    <p:sldId id="322" r:id="rId6"/>
    <p:sldId id="323" r:id="rId7"/>
    <p:sldId id="309" r:id="rId8"/>
  </p:sldIdLst>
  <p:sldSz cx="12192000" cy="68580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18B9"/>
    <a:srgbClr val="2B5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26" y="3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DE4206-16DF-4D25-A51D-496651CACAAE}" type="datetimeFigureOut">
              <a:rPr lang="en-US" smtClean="0"/>
              <a:t>5/11/2021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57897-9A8C-46DB-AD31-7E800CDD58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3996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2440" y="2194560"/>
            <a:ext cx="11247120" cy="1739347"/>
          </a:xfrm>
        </p:spPr>
        <p:txBody>
          <a:bodyPr tIns="45720" bIns="45720" anchor="ctr">
            <a:normAutofit/>
          </a:bodyPr>
          <a:lstStyle>
            <a:lvl1pPr algn="ctr">
              <a:lnSpc>
                <a:spcPct val="80000"/>
              </a:lnSpc>
              <a:defRPr sz="6000" spc="15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" y="3915938"/>
            <a:ext cx="11506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A3FFA73-2E6F-49BA-8E3B-38624DCD5B0D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374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0CE636-E487-4132-8A6D-9D504201E9B7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28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019312" y="0"/>
            <a:ext cx="27432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0624" y="274638"/>
            <a:ext cx="2402380" cy="58975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199" y="274638"/>
            <a:ext cx="7973291" cy="5897562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422854"/>
            <a:ext cx="2743196" cy="365125"/>
          </a:xfrm>
        </p:spPr>
        <p:txBody>
          <a:bodyPr/>
          <a:lstStyle/>
          <a:p>
            <a:fld id="{36D376AE-F83D-4CCB-B1AD-114028596059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776135" y="6422854"/>
            <a:ext cx="4279669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3048" y="6422854"/>
            <a:ext cx="879759" cy="365125"/>
          </a:xfrm>
        </p:spPr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658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EC9FF8-8C70-405A-9470-57F03180EFAD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721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6843" y="2059012"/>
            <a:ext cx="12195668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-6843" y="3887812"/>
            <a:ext cx="12195668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488" y="2194560"/>
            <a:ext cx="11247120" cy="1737360"/>
          </a:xfrm>
        </p:spPr>
        <p:txBody>
          <a:bodyPr anchor="ctr">
            <a:noAutofit/>
          </a:bodyPr>
          <a:lstStyle>
            <a:lvl1pPr algn="ctr">
              <a:lnSpc>
                <a:spcPct val="80000"/>
              </a:lnSpc>
              <a:defRPr sz="6000" b="0" spc="15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7472" y="3911827"/>
            <a:ext cx="11503152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DF08E72F-C070-4EE8-B7AC-CF4731B6B640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07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0391" y="2011680"/>
            <a:ext cx="4754880" cy="4206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D3FE0-318D-4D8F-994B-E8B03B51ED91}" type="datetime1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73982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7008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07008" y="2656566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31230" y="1913470"/>
            <a:ext cx="4754880" cy="743094"/>
          </a:xfrm>
        </p:spPr>
        <p:txBody>
          <a:bodyPr anchor="ctr">
            <a:normAutofit/>
          </a:bodyPr>
          <a:lstStyle>
            <a:lvl1pPr marL="0" indent="0">
              <a:buNone/>
              <a:defRPr sz="21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31230" y="2656564"/>
            <a:ext cx="4754880" cy="35661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6A5DA3-8B6A-4AC8-8AFE-710FE874DDF8}" type="datetime1">
              <a:rPr lang="en-US" smtClean="0"/>
              <a:t>5/11/2021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38733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15A49-5600-4484-8A87-E71767879E77}" type="datetime1">
              <a:rPr lang="en-US" smtClean="0"/>
              <a:t>5/11/2021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1984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0E6AA-261B-42D3-8FB4-0296331530F6}" type="datetime1">
              <a:rPr lang="en-US" smtClean="0"/>
              <a:t>5/11/2021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68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7008" y="2120054"/>
            <a:ext cx="6126480" cy="4114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89023" y="2147486"/>
            <a:ext cx="3200400" cy="3432319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5AE884-F15D-429D-B414-EFCB364CD662}" type="datetime1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814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0160" y="2211494"/>
            <a:ext cx="6126480" cy="3931920"/>
          </a:xfrm>
          <a:solidFill>
            <a:schemeClr val="tx2">
              <a:lumMod val="60000"/>
              <a:lumOff val="40000"/>
            </a:schemeClr>
          </a:solidFill>
        </p:spPr>
        <p:txBody>
          <a:bodyPr tIns="365760" anchor="t"/>
          <a:lstStyle>
            <a:lvl1pPr marL="0" indent="0" algn="ctr">
              <a:buNone/>
              <a:defRPr sz="3200">
                <a:solidFill>
                  <a:schemeClr val="tx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0688" y="2150621"/>
            <a:ext cx="3200400" cy="3429000"/>
          </a:xfrm>
        </p:spPr>
        <p:txBody>
          <a:bodyPr>
            <a:normAutofit/>
          </a:bodyPr>
          <a:lstStyle>
            <a:lvl1pPr marL="0" indent="0">
              <a:lnSpc>
                <a:spcPct val="95000"/>
              </a:lnSpc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6B643F-026D-4DF2-B987-405F7ACDACCC}" type="datetime1">
              <a:rPr lang="en-US" smtClean="0"/>
              <a:t>5/11/2021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8338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83" y="176109"/>
            <a:ext cx="12188952" cy="16459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02919" y="284176"/>
            <a:ext cx="9784080" cy="1508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02919" y="2011680"/>
            <a:ext cx="9784080" cy="42062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02266" y="6422854"/>
            <a:ext cx="3000894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l">
              <a:defRPr sz="1050">
                <a:solidFill>
                  <a:schemeClr val="tx1"/>
                </a:solidFill>
              </a:defRPr>
            </a:lvl1pPr>
          </a:lstStyle>
          <a:p>
            <a:fld id="{206A3340-76B2-4E00-B0AA-D484AB02830F}" type="datetime1">
              <a:rPr lang="en-US" smtClean="0"/>
              <a:t>5/11/2021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96471" y="6422854"/>
            <a:ext cx="5044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8927" y="6422854"/>
            <a:ext cx="946264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 b="0">
                <a:solidFill>
                  <a:schemeClr val="tx1"/>
                </a:solidFill>
              </a:defRPr>
            </a:lvl1pPr>
          </a:lstStyle>
          <a:p>
            <a:fld id="{161BA9CD-25E4-4D89-8D06-05882CCFAD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86302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000" kern="1200" cap="all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tx1"/>
        </a:buClr>
        <a:buFont typeface="Wingdings" pitchFamily="2" charset="2"/>
        <a:buChar char="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8686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8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2846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718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29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18062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tx1"/>
        </a:buClr>
        <a:buFont typeface="Wingdings" pitchFamily="2" charset="2"/>
        <a:buChar char="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r"/>
            <a:r>
              <a:rPr lang="en-US" sz="3700" b="1" dirty="0"/>
              <a:t>Completing the </a:t>
            </a:r>
            <a:r>
              <a:rPr lang="en-US" sz="3700" b="1" dirty="0" smtClean="0"/>
              <a:t/>
            </a:r>
            <a:br>
              <a:rPr lang="en-US" sz="3700" b="1" dirty="0" smtClean="0"/>
            </a:br>
            <a:r>
              <a:rPr lang="en-US" sz="3700" b="1" dirty="0" smtClean="0"/>
              <a:t>Budget </a:t>
            </a:r>
            <a:r>
              <a:rPr lang="en-US" sz="3700" b="1" dirty="0"/>
              <a:t>Summary </a:t>
            </a:r>
            <a:r>
              <a:rPr lang="en-US" sz="3700" b="1" dirty="0" smtClean="0"/>
              <a:t>Form –   </a:t>
            </a:r>
            <a:br>
              <a:rPr lang="en-US" sz="3700" b="1" dirty="0" smtClean="0"/>
            </a:br>
            <a:r>
              <a:rPr lang="en-US" sz="3700" b="1" dirty="0" smtClean="0"/>
              <a:t>Enterprise </a:t>
            </a:r>
            <a:r>
              <a:rPr lang="en-US" sz="3700" b="1" dirty="0"/>
              <a:t>– July </a:t>
            </a:r>
            <a:r>
              <a:rPr lang="en-US" sz="3700" b="1" dirty="0" smtClean="0"/>
              <a:t>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For Special </a:t>
            </a:r>
            <a:r>
              <a:rPr lang="en-US" dirty="0">
                <a:solidFill>
                  <a:schemeClr val="bg1"/>
                </a:solidFill>
              </a:rPr>
              <a:t>Purpose Governmental Entities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052" r="869" b="1010"/>
          <a:stretch/>
        </p:blipFill>
        <p:spPr>
          <a:xfrm>
            <a:off x="342900" y="521923"/>
            <a:ext cx="3074173" cy="568703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550223"/>
            <a:ext cx="23687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chemeClr val="bg1"/>
                </a:solidFill>
              </a:rPr>
              <a:t>Revised </a:t>
            </a:r>
            <a:r>
              <a:rPr lang="en-US" sz="1400" dirty="0" smtClean="0">
                <a:solidFill>
                  <a:schemeClr val="bg1"/>
                </a:solidFill>
              </a:rPr>
              <a:t>05/11/2021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1</a:t>
            </a:fld>
            <a:endParaRPr lang="en-US"/>
          </a:p>
        </p:txBody>
      </p:sp>
      <p:pic>
        <p:nvPicPr>
          <p:cNvPr id="1026" name="Picture 2" descr="00 team kentuck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175" y="6208955"/>
            <a:ext cx="12636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18408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Estimates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437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Budget Year Estimates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05344" y="2011680"/>
            <a:ext cx="4754880" cy="472004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Enter </a:t>
            </a:r>
            <a:r>
              <a:rPr lang="en-US" dirty="0"/>
              <a:t>an estimate of the district’s revenues and expenditures prior to the start of the fiscal </a:t>
            </a:r>
            <a:r>
              <a:rPr lang="en-US" dirty="0" smtClean="0"/>
              <a:t>year.</a:t>
            </a:r>
          </a:p>
          <a:p>
            <a:pPr lvl="0">
              <a:lnSpc>
                <a:spcPct val="120000"/>
              </a:lnSpc>
            </a:pPr>
            <a:r>
              <a:rPr lang="en-US" dirty="0"/>
              <a:t>Example: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FY </a:t>
            </a:r>
            <a:r>
              <a:rPr lang="en-US" dirty="0" smtClean="0"/>
              <a:t>2022 </a:t>
            </a:r>
            <a:r>
              <a:rPr lang="en-US" dirty="0"/>
              <a:t>starts July 1, </a:t>
            </a:r>
            <a:r>
              <a:rPr lang="en-US" dirty="0" smtClean="0"/>
              <a:t>2021 </a:t>
            </a:r>
            <a:r>
              <a:rPr lang="en-US" dirty="0"/>
              <a:t>and ends June 30, </a:t>
            </a:r>
            <a:r>
              <a:rPr lang="en-US" dirty="0" smtClean="0"/>
              <a:t>2022.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The FY 2021 Budget Estimates should show the district’s revenues and expenditures prior to </a:t>
            </a:r>
            <a:r>
              <a:rPr lang="en-US" dirty="0" smtClean="0"/>
              <a:t>July 1, </a:t>
            </a:r>
            <a:r>
              <a:rPr lang="en-US" dirty="0" smtClean="0"/>
              <a:t>2021.</a:t>
            </a:r>
            <a:endParaRPr lang="en-US" dirty="0" smtClean="0"/>
          </a:p>
          <a:p>
            <a:pPr lvl="0">
              <a:lnSpc>
                <a:spcPct val="120000"/>
              </a:lnSpc>
            </a:pPr>
            <a:r>
              <a:rPr lang="en-US" dirty="0" smtClean="0"/>
              <a:t> The budget must be board approved  prior to the start of the fiscal year.</a:t>
            </a:r>
          </a:p>
          <a:p>
            <a:pPr lvl="0">
              <a:lnSpc>
                <a:spcPct val="120000"/>
              </a:lnSpc>
            </a:pPr>
            <a:r>
              <a:rPr lang="en-US" dirty="0" smtClean="0"/>
              <a:t>If the district’s board does </a:t>
            </a:r>
            <a:r>
              <a:rPr lang="en-US" dirty="0"/>
              <a:t>not approve </a:t>
            </a:r>
            <a:r>
              <a:rPr lang="en-US" dirty="0" smtClean="0"/>
              <a:t>the  budget, then state the reason.</a:t>
            </a:r>
            <a:endParaRPr lang="en-US" dirty="0"/>
          </a:p>
          <a:p>
            <a:pPr lvl="0">
              <a:lnSpc>
                <a:spcPct val="120000"/>
              </a:lnSpc>
            </a:pPr>
            <a:r>
              <a:rPr lang="en-US" dirty="0"/>
              <a:t>If the district needs to add or subtract funds after submitting the Budget Estimates, these funds can be shown in the Budget As Amended </a:t>
            </a:r>
            <a:r>
              <a:rPr lang="en-US" dirty="0" smtClean="0"/>
              <a:t>section</a:t>
            </a:r>
            <a:r>
              <a:rPr lang="en-US" dirty="0" smtClean="0"/>
              <a:t>. Budget Amendments will be due June 30, 2022.</a:t>
            </a:r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3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056" y="1416752"/>
            <a:ext cx="4921135" cy="531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3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02919" y="1538"/>
            <a:ext cx="9784080" cy="1508760"/>
          </a:xfrm>
        </p:spPr>
        <p:txBody>
          <a:bodyPr>
            <a:normAutofit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> Carryover From Prior Fiscal Year	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202919" y="1983400"/>
            <a:ext cx="4754880" cy="4720046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</a:pPr>
            <a:r>
              <a:rPr lang="en-US" dirty="0" smtClean="0"/>
              <a:t>Most districts will submit their Budget prior to the start of the fiscal year and will not know their </a:t>
            </a:r>
            <a:r>
              <a:rPr lang="en-US" dirty="0" smtClean="0"/>
              <a:t>Carryover from the prior fiscal year.  </a:t>
            </a:r>
            <a:endParaRPr lang="en-US" dirty="0" smtClean="0"/>
          </a:p>
          <a:p>
            <a:pPr lvl="1">
              <a:lnSpc>
                <a:spcPct val="120000"/>
              </a:lnSpc>
            </a:pPr>
            <a:r>
              <a:rPr lang="en-US" dirty="0" smtClean="0"/>
              <a:t>The district will need to provide an estimated amount of what they think their balance will be on July 1, </a:t>
            </a:r>
            <a:r>
              <a:rPr lang="en-US" dirty="0" smtClean="0"/>
              <a:t>2021. </a:t>
            </a:r>
            <a:r>
              <a:rPr lang="en-US" dirty="0" smtClean="0"/>
              <a:t>Therefore, the district should provide </a:t>
            </a:r>
            <a:r>
              <a:rPr lang="en-US" dirty="0"/>
              <a:t>the bank balance as of June </a:t>
            </a:r>
            <a:r>
              <a:rPr lang="en-US" dirty="0" smtClean="0"/>
              <a:t>30, </a:t>
            </a:r>
            <a:r>
              <a:rPr lang="en-US" dirty="0" smtClean="0"/>
              <a:t>2021.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4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5909" y="1345119"/>
            <a:ext cx="5423211" cy="544286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565909" y="6010102"/>
            <a:ext cx="1248055" cy="12469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noFill/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5021698" y="5982961"/>
            <a:ext cx="1376313" cy="2152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8087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Frequently asked questions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374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Frequently asked questions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CDs should not be entered on the budget form. However, if the district wants to expend CDs, you must liquidate, get </a:t>
            </a:r>
            <a:r>
              <a:rPr lang="en-US" dirty="0"/>
              <a:t>a board </a:t>
            </a:r>
            <a:r>
              <a:rPr lang="en-US" dirty="0" smtClean="0"/>
              <a:t>approval, and add the CDs to the </a:t>
            </a:r>
            <a:r>
              <a:rPr lang="en-US" smtClean="0"/>
              <a:t>appropriations.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5511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Contact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02919" y="2011680"/>
            <a:ext cx="9784080" cy="470443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b="1" dirty="0" smtClean="0">
                <a:solidFill>
                  <a:schemeClr val="bg1"/>
                </a:solidFill>
              </a:rPr>
              <a:t>Department </a:t>
            </a:r>
            <a:r>
              <a:rPr lang="en-US" b="1" dirty="0">
                <a:solidFill>
                  <a:schemeClr val="bg1"/>
                </a:solidFill>
              </a:rPr>
              <a:t>for Local Government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Cities &amp; Special Districts Branch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100 Airport Road, 3</a:t>
            </a:r>
            <a:r>
              <a:rPr lang="en-US" baseline="30000" dirty="0" smtClean="0">
                <a:solidFill>
                  <a:schemeClr val="bg1"/>
                </a:solidFill>
              </a:rPr>
              <a:t>rd</a:t>
            </a:r>
            <a:r>
              <a:rPr lang="en-US" dirty="0" smtClean="0">
                <a:solidFill>
                  <a:schemeClr val="bg1"/>
                </a:solidFill>
              </a:rPr>
              <a:t> Floor</a:t>
            </a:r>
            <a:r>
              <a:rPr lang="en-US" dirty="0">
                <a:solidFill>
                  <a:schemeClr val="bg1"/>
                </a:solidFill>
              </a:rPr>
              <a:t/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Frankfort, KY 40601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Phone: 502-573-2382 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Toll </a:t>
            </a:r>
            <a:r>
              <a:rPr lang="en-US" dirty="0">
                <a:solidFill>
                  <a:schemeClr val="bg1"/>
                </a:solidFill>
              </a:rPr>
              <a:t>free at 1-800-346-5606 </a:t>
            </a:r>
            <a:r>
              <a:rPr lang="en-US" dirty="0" smtClean="0">
                <a:solidFill>
                  <a:schemeClr val="bg1"/>
                </a:solidFill>
              </a:rPr>
              <a:t>and </a:t>
            </a:r>
            <a:r>
              <a:rPr lang="en-US" dirty="0">
                <a:solidFill>
                  <a:schemeClr val="bg1"/>
                </a:solidFill>
              </a:rPr>
              <a:t>ask to speak to a </a:t>
            </a: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Customer </a:t>
            </a:r>
            <a:r>
              <a:rPr lang="en-US" dirty="0">
                <a:solidFill>
                  <a:schemeClr val="bg1"/>
                </a:solidFill>
              </a:rPr>
              <a:t>Service </a:t>
            </a:r>
            <a:r>
              <a:rPr lang="en-US" dirty="0" smtClean="0">
                <a:solidFill>
                  <a:schemeClr val="bg1"/>
                </a:solidFill>
              </a:rPr>
              <a:t>Representative</a:t>
            </a:r>
          </a:p>
          <a:p>
            <a:pPr marL="0" indent="0" algn="ctr">
              <a:buNone/>
            </a:pPr>
            <a:endParaRPr lang="en-US" dirty="0" smtClean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Email</a:t>
            </a:r>
            <a:r>
              <a:rPr lang="en-US" dirty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DLG-CSD@ky.gov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chemeClr val="bg1"/>
                </a:solidFill>
              </a:rPr>
              <a:t>Website</a:t>
            </a:r>
            <a:r>
              <a:rPr lang="en-US" dirty="0">
                <a:solidFill>
                  <a:schemeClr val="bg1"/>
                </a:solidFill>
              </a:rPr>
              <a:t>: </a:t>
            </a:r>
            <a:r>
              <a:rPr lang="en-US" dirty="0" smtClean="0">
                <a:solidFill>
                  <a:schemeClr val="bg1"/>
                </a:solidFill>
              </a:rPr>
              <a:t>https://kydlgweb.ky.gov </a:t>
            </a:r>
            <a:endParaRPr lang="en-US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BA9CD-25E4-4D89-8D06-05882CCFAD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852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nded">
  <a:themeElements>
    <a:clrScheme name="Custom 57">
      <a:dk1>
        <a:srgbClr val="2C2C2C"/>
      </a:dk1>
      <a:lt1>
        <a:srgbClr val="2C2C2C"/>
      </a:lt1>
      <a:dk2>
        <a:srgbClr val="FBEBBB"/>
      </a:dk2>
      <a:lt2>
        <a:srgbClr val="2C2C2C"/>
      </a:lt2>
      <a:accent1>
        <a:srgbClr val="FFC000"/>
      </a:accent1>
      <a:accent2>
        <a:srgbClr val="CE9E0C"/>
      </a:accent2>
      <a:accent3>
        <a:srgbClr val="0CC978"/>
      </a:accent3>
      <a:accent4>
        <a:srgbClr val="003760"/>
      </a:accent4>
      <a:accent5>
        <a:srgbClr val="47BFCD"/>
      </a:accent5>
      <a:accent6>
        <a:srgbClr val="DD7C15"/>
      </a:accent6>
      <a:hlink>
        <a:srgbClr val="FF9933"/>
      </a:hlink>
      <a:folHlink>
        <a:srgbClr val="B2B2B2"/>
      </a:folHlink>
    </a:clrScheme>
    <a:fontScheme name="Banded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nded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120000"/>
                <a:lumMod val="107000"/>
              </a:schemeClr>
            </a:gs>
            <a:gs pos="50000">
              <a:schemeClr val="phClr">
                <a:tint val="70000"/>
                <a:satMod val="124000"/>
                <a:lumMod val="103000"/>
              </a:schemeClr>
            </a:gs>
            <a:gs pos="100000">
              <a:schemeClr val="phClr">
                <a:tint val="85000"/>
                <a:satMod val="12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5000"/>
                <a:shade val="98000"/>
                <a:satMod val="110000"/>
                <a:lumMod val="103000"/>
              </a:schemeClr>
            </a:gs>
            <a:gs pos="50000">
              <a:schemeClr val="phClr">
                <a:shade val="85000"/>
                <a:satMod val="105000"/>
                <a:lumMod val="100000"/>
              </a:schemeClr>
            </a:gs>
            <a:gs pos="100000">
              <a:schemeClr val="phClr">
                <a:shade val="60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875" dir="5400000" algn="ctr" rotWithShape="0">
              <a:srgbClr val="000000">
                <a:alpha val="68000"/>
              </a:srgbClr>
            </a:outerShdw>
          </a:effectLst>
        </a:effectStyle>
        <a:effectStyle>
          <a:effectLst>
            <a:outerShdw blurRad="88900" dist="2794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/>
              <a:schemeClr val="phClr">
                <a:shade val="91000"/>
                <a:satMod val="105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100000"/>
                <a:shade val="0"/>
                <a:satMod val="100000"/>
              </a:schemeClr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nded" id="{98DFF888-2449-4D28-977C-6306C017633E}" vid="{B1D2DA32-AC8B-4194-BF85-FF4A5B40EB5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9193</TotalTime>
  <Words>318</Words>
  <Application>Microsoft Office PowerPoint</Application>
  <PresentationFormat>Widescreen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Calibri</vt:lpstr>
      <vt:lpstr>Corbel</vt:lpstr>
      <vt:lpstr>Wingdings</vt:lpstr>
      <vt:lpstr>Banded</vt:lpstr>
      <vt:lpstr>Completing the  Budget Summary Form –    Enterprise – July Cycle</vt:lpstr>
      <vt:lpstr>Budget Estimates</vt:lpstr>
      <vt:lpstr>Current Budget Year Estimates</vt:lpstr>
      <vt:lpstr>  Carryover From Prior Fiscal Year </vt:lpstr>
      <vt:lpstr>Frequently asked questions</vt:lpstr>
      <vt:lpstr>Frequently asked questions</vt:lpstr>
      <vt:lpstr>Contact information</vt:lpstr>
    </vt:vector>
  </TitlesOfParts>
  <Company>COT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Grant exemptions</dc:title>
  <dc:creator>Morton, Rebecca  (DLG)</dc:creator>
  <cp:lastModifiedBy>Waller, Zach (DLG)</cp:lastModifiedBy>
  <cp:revision>346</cp:revision>
  <cp:lastPrinted>2017-04-03T12:55:41Z</cp:lastPrinted>
  <dcterms:created xsi:type="dcterms:W3CDTF">2017-02-27T13:40:34Z</dcterms:created>
  <dcterms:modified xsi:type="dcterms:W3CDTF">2021-05-11T18:56:59Z</dcterms:modified>
</cp:coreProperties>
</file>