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sldIdLst>
    <p:sldId id="256" r:id="rId2"/>
    <p:sldId id="319" r:id="rId3"/>
    <p:sldId id="310" r:id="rId4"/>
    <p:sldId id="316" r:id="rId5"/>
    <p:sldId id="322" r:id="rId6"/>
    <p:sldId id="323" r:id="rId7"/>
    <p:sldId id="309" r:id="rId8"/>
  </p:sldIdLst>
  <p:sldSz cx="12192000" cy="68580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18B9"/>
    <a:srgbClr val="2B5F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73" d="100"/>
          <a:sy n="73" d="100"/>
        </p:scale>
        <p:origin x="54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275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DE4206-16DF-4D25-A51D-496651CACAAE}" type="datetimeFigureOut">
              <a:rPr lang="en-US" smtClean="0"/>
              <a:t>5/22/2021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9925"/>
            <a:ext cx="5619750" cy="36655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275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557897-9A8C-46DB-AD31-7E800CDD58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9967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-6843" y="3887812"/>
            <a:ext cx="12195668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2440" y="2194560"/>
            <a:ext cx="11247120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" y="3915938"/>
            <a:ext cx="11506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A3FFA73-2E6F-49BA-8E3B-38624DCD5B0D}" type="datetime1">
              <a:rPr lang="en-US" smtClean="0"/>
              <a:t>5/22/2021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61BA9CD-25E4-4D89-8D06-05882CCFAD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6374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CE636-E487-4132-8A6D-9D504201E9B7}" type="datetime1">
              <a:rPr lang="en-US" smtClean="0"/>
              <a:t>5/22/2021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BA9CD-25E4-4D89-8D06-05882CCFAD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285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36D376AE-F83D-4CCB-B1AD-114028596059}" type="datetime1">
              <a:rPr lang="en-US" smtClean="0"/>
              <a:t>5/22/2021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161BA9CD-25E4-4D89-8D06-05882CCFAD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58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C9FF8-8C70-405A-9470-57F03180EFAD}" type="datetime1">
              <a:rPr lang="en-US" smtClean="0"/>
              <a:t>5/22/2021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BA9CD-25E4-4D89-8D06-05882CCFAD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721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-6843" y="3887812"/>
            <a:ext cx="12195668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488" y="2194560"/>
            <a:ext cx="11247120" cy="173736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3911827"/>
            <a:ext cx="11503152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F08E72F-C070-4EE8-B7AC-CF4731B6B640}" type="datetime1">
              <a:rPr lang="en-US" smtClean="0"/>
              <a:t>5/22/2021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61BA9CD-25E4-4D89-8D06-05882CCFAD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807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3FE0-318D-4D8F-994B-E8B03B51ED91}" type="datetime1">
              <a:rPr lang="en-US" smtClean="0"/>
              <a:t>5/22/2021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BA9CD-25E4-4D89-8D06-05882CCFAD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398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A5DA3-8B6A-4AC8-8AFE-710FE874DDF8}" type="datetime1">
              <a:rPr lang="en-US" smtClean="0"/>
              <a:t>5/22/2021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BA9CD-25E4-4D89-8D06-05882CCFAD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873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15A49-5600-4484-8A87-E71767879E77}" type="datetime1">
              <a:rPr lang="en-US" smtClean="0"/>
              <a:t>5/22/2021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BA9CD-25E4-4D89-8D06-05882CCFAD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198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0E6AA-261B-42D3-8FB4-0296331530F6}" type="datetime1">
              <a:rPr lang="en-US" smtClean="0"/>
              <a:t>5/22/2021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BA9CD-25E4-4D89-8D06-05882CCFAD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68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AE884-F15D-429D-B414-EFCB364CD662}" type="datetime1">
              <a:rPr lang="en-US" smtClean="0"/>
              <a:t>5/22/2021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BA9CD-25E4-4D89-8D06-05882CCFAD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814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B643F-026D-4DF2-B987-405F7ACDACCC}" type="datetime1">
              <a:rPr lang="en-US" smtClean="0"/>
              <a:t>5/22/2021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BA9CD-25E4-4D89-8D06-05882CCFAD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338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206A3340-76B2-4E00-B0AA-D484AB02830F}" type="datetime1">
              <a:rPr lang="en-US" smtClean="0"/>
              <a:t>5/22/2021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161BA9CD-25E4-4D89-8D06-05882CCFAD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86302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sz="3700" b="1" dirty="0"/>
              <a:t>Completing the </a:t>
            </a:r>
            <a:r>
              <a:rPr lang="en-US" sz="3700" b="1" dirty="0" smtClean="0"/>
              <a:t/>
            </a:r>
            <a:br>
              <a:rPr lang="en-US" sz="3700" b="1" dirty="0" smtClean="0"/>
            </a:br>
            <a:r>
              <a:rPr lang="en-US" sz="3700" b="1" dirty="0" smtClean="0"/>
              <a:t>Budget </a:t>
            </a:r>
            <a:r>
              <a:rPr lang="en-US" sz="3700" b="1" dirty="0"/>
              <a:t>Summary </a:t>
            </a:r>
            <a:r>
              <a:rPr lang="en-US" sz="3700" b="1" dirty="0" smtClean="0"/>
              <a:t>Form –   </a:t>
            </a:r>
            <a:br>
              <a:rPr lang="en-US" sz="3700" b="1" dirty="0" smtClean="0"/>
            </a:br>
            <a:r>
              <a:rPr lang="en-US" sz="3700" b="1" dirty="0" smtClean="0"/>
              <a:t>Non-Enterprise </a:t>
            </a:r>
            <a:r>
              <a:rPr lang="en-US" sz="3700" b="1" dirty="0"/>
              <a:t>– July </a:t>
            </a:r>
            <a:r>
              <a:rPr lang="en-US" sz="3700" b="1" dirty="0" smtClean="0"/>
              <a:t>Cycle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For Special </a:t>
            </a:r>
            <a:r>
              <a:rPr lang="en-US" dirty="0">
                <a:solidFill>
                  <a:schemeClr val="bg1"/>
                </a:solidFill>
              </a:rPr>
              <a:t>Purpose Governmental Entities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052" r="869" b="1010"/>
          <a:stretch/>
        </p:blipFill>
        <p:spPr>
          <a:xfrm>
            <a:off x="342900" y="521923"/>
            <a:ext cx="3074173" cy="56870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6550223"/>
            <a:ext cx="23687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Revised 05/11/2021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BA9CD-25E4-4D89-8D06-05882CCFAD43}" type="slidenum">
              <a:rPr lang="en-US" smtClean="0"/>
              <a:t>1</a:t>
            </a:fld>
            <a:endParaRPr lang="en-US"/>
          </a:p>
        </p:txBody>
      </p:sp>
      <p:pic>
        <p:nvPicPr>
          <p:cNvPr id="1026" name="Picture 2" descr="00 team kentuck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175" y="6185098"/>
            <a:ext cx="12636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8408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Budget Estimates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BA9CD-25E4-4D89-8D06-05882CCFAD4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3751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Budget Year Estimates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720046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Enter </a:t>
            </a:r>
            <a:r>
              <a:rPr lang="en-US" dirty="0"/>
              <a:t>an estimate of the district’s revenues and expenditures prior to the start of the fiscal </a:t>
            </a:r>
            <a:r>
              <a:rPr lang="en-US" dirty="0" smtClean="0"/>
              <a:t>year.</a:t>
            </a:r>
          </a:p>
          <a:p>
            <a:pPr lvl="0">
              <a:lnSpc>
                <a:spcPct val="120000"/>
              </a:lnSpc>
            </a:pPr>
            <a:r>
              <a:rPr lang="en-US" dirty="0"/>
              <a:t>Example: 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FY </a:t>
            </a:r>
            <a:r>
              <a:rPr lang="en-US" dirty="0" smtClean="0"/>
              <a:t>2022 </a:t>
            </a:r>
            <a:r>
              <a:rPr lang="en-US" dirty="0"/>
              <a:t>starts July 1, </a:t>
            </a:r>
            <a:r>
              <a:rPr lang="en-US" dirty="0" smtClean="0"/>
              <a:t>2021 </a:t>
            </a:r>
            <a:r>
              <a:rPr lang="en-US" dirty="0"/>
              <a:t>and ends June 30, </a:t>
            </a:r>
            <a:r>
              <a:rPr lang="en-US" dirty="0" smtClean="0"/>
              <a:t>2022.</a:t>
            </a:r>
            <a:endParaRPr lang="en-US" dirty="0"/>
          </a:p>
          <a:p>
            <a:pPr lvl="1">
              <a:lnSpc>
                <a:spcPct val="120000"/>
              </a:lnSpc>
            </a:pPr>
            <a:r>
              <a:rPr lang="en-US" dirty="0"/>
              <a:t>The FY </a:t>
            </a:r>
            <a:r>
              <a:rPr lang="en-US" dirty="0" smtClean="0"/>
              <a:t>2022 </a:t>
            </a:r>
            <a:r>
              <a:rPr lang="en-US" dirty="0"/>
              <a:t>Budget Estimates should show the district’s </a:t>
            </a:r>
            <a:r>
              <a:rPr lang="en-US" b="1" dirty="0" smtClean="0"/>
              <a:t>Estimated </a:t>
            </a:r>
            <a:r>
              <a:rPr lang="en-US" dirty="0" smtClean="0"/>
              <a:t>revenues </a:t>
            </a:r>
            <a:r>
              <a:rPr lang="en-US" dirty="0"/>
              <a:t>and expenditures prior to </a:t>
            </a:r>
            <a:r>
              <a:rPr lang="en-US" dirty="0" smtClean="0"/>
              <a:t>July 1, 2021.</a:t>
            </a:r>
          </a:p>
          <a:p>
            <a:pPr lvl="0">
              <a:lnSpc>
                <a:spcPct val="120000"/>
              </a:lnSpc>
            </a:pPr>
            <a:r>
              <a:rPr lang="en-US" dirty="0" smtClean="0"/>
              <a:t> The budget must be board approved no later than the start of the fiscal year.</a:t>
            </a:r>
          </a:p>
          <a:p>
            <a:pPr lvl="0">
              <a:lnSpc>
                <a:spcPct val="120000"/>
              </a:lnSpc>
            </a:pPr>
            <a:r>
              <a:rPr lang="en-US" dirty="0" smtClean="0"/>
              <a:t>If the district’s board does </a:t>
            </a:r>
            <a:r>
              <a:rPr lang="en-US" dirty="0"/>
              <a:t>not approve </a:t>
            </a:r>
            <a:r>
              <a:rPr lang="en-US" dirty="0" smtClean="0"/>
              <a:t>the  budget, then state the reason.</a:t>
            </a:r>
            <a:endParaRPr lang="en-US" dirty="0"/>
          </a:p>
          <a:p>
            <a:pPr lvl="0">
              <a:lnSpc>
                <a:spcPct val="120000"/>
              </a:lnSpc>
            </a:pPr>
            <a:r>
              <a:rPr lang="en-US" dirty="0"/>
              <a:t>If the district needs to add or subtract funds after submitting the Budget Estimates, these funds can be shown in the Budget As Amended </a:t>
            </a:r>
            <a:r>
              <a:rPr lang="en-US" dirty="0" smtClean="0"/>
              <a:t>section. Budget Amendments are due June 30, 2022.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BA9CD-25E4-4D89-8D06-05882CCFAD43}" type="slidenum">
              <a:rPr lang="en-US" smtClean="0"/>
              <a:t>3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287" y="1481073"/>
            <a:ext cx="5656018" cy="5253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6203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lnSpc>
                <a:spcPct val="120000"/>
              </a:lnSpc>
            </a:pPr>
            <a:r>
              <a:rPr lang="en-US" dirty="0" smtClean="0"/>
              <a:t>Cash </a:t>
            </a:r>
            <a:r>
              <a:rPr lang="en-US" dirty="0"/>
              <a:t>Balance as of July 1, </a:t>
            </a:r>
            <a:r>
              <a:rPr lang="en-US" dirty="0" smtClean="0"/>
              <a:t>2021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720046"/>
          </a:xfrm>
        </p:spPr>
        <p:txBody>
          <a:bodyPr>
            <a:normAutofit/>
          </a:bodyPr>
          <a:lstStyle/>
          <a:p>
            <a:pPr lvl="1">
              <a:lnSpc>
                <a:spcPct val="120000"/>
              </a:lnSpc>
            </a:pPr>
            <a:r>
              <a:rPr lang="en-US" dirty="0" smtClean="0"/>
              <a:t>Most districts will submit their Budget prior to the start of the fiscal year and will not know their Cash Balance as of July 1, 2021.  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The district will need to provide an estimated amount of what they think their balance will be on July 1, 2021. Therefore, the district should provide </a:t>
            </a:r>
            <a:r>
              <a:rPr lang="en-US" dirty="0"/>
              <a:t>the bank balance as of June </a:t>
            </a:r>
            <a:r>
              <a:rPr lang="en-US" dirty="0" smtClean="0"/>
              <a:t>30, 2021.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Cash Balance should included funds from all sources, multiple bank accounts or revenue sources.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BA9CD-25E4-4D89-8D06-05882CCFAD43}" type="slidenum">
              <a:rPr lang="en-US" smtClean="0"/>
              <a:t>4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240" y="1354973"/>
            <a:ext cx="5575596" cy="543300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581451" y="4489987"/>
            <a:ext cx="2344190" cy="141316"/>
          </a:xfrm>
          <a:prstGeom prst="rect">
            <a:avLst/>
          </a:prstGeom>
          <a:solidFill>
            <a:srgbClr val="FFFF00">
              <a:alpha val="0"/>
            </a:srgbClr>
          </a:solidFill>
          <a:ln w="444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5769204" y="4430597"/>
            <a:ext cx="688157" cy="226243"/>
          </a:xfrm>
          <a:prstGeom prst="rightArrow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087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Frequently asked questions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BA9CD-25E4-4D89-8D06-05882CCFAD4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3743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Frequently asked questions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CDs should not be entered on the budget form. However, if the district wants to expend CDs, you must liquidate, get </a:t>
            </a:r>
            <a:r>
              <a:rPr lang="en-US" dirty="0"/>
              <a:t>a board </a:t>
            </a:r>
            <a:r>
              <a:rPr lang="en-US" dirty="0" smtClean="0"/>
              <a:t>approval, and add the CDs to the </a:t>
            </a:r>
            <a:r>
              <a:rPr lang="en-US" smtClean="0"/>
              <a:t>appropriations.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BA9CD-25E4-4D89-8D06-05882CCFAD4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5511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Contact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2919" y="2011680"/>
            <a:ext cx="9784080" cy="470443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 smtClean="0">
                <a:solidFill>
                  <a:schemeClr val="bg1"/>
                </a:solidFill>
              </a:rPr>
              <a:t>Department </a:t>
            </a:r>
            <a:r>
              <a:rPr lang="en-US" b="1" dirty="0">
                <a:solidFill>
                  <a:schemeClr val="bg1"/>
                </a:solidFill>
              </a:rPr>
              <a:t>for Local Government</a:t>
            </a:r>
            <a:r>
              <a:rPr lang="en-US" dirty="0">
                <a:solidFill>
                  <a:schemeClr val="bg1"/>
                </a:solidFill>
              </a:rPr>
              <a:t/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Cities &amp; Special Districts Branch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100 Airport Road, 3</a:t>
            </a:r>
            <a:r>
              <a:rPr lang="en-US" baseline="30000" dirty="0" smtClean="0">
                <a:solidFill>
                  <a:schemeClr val="bg1"/>
                </a:solidFill>
              </a:rPr>
              <a:t>rd</a:t>
            </a:r>
            <a:r>
              <a:rPr lang="en-US" dirty="0" smtClean="0">
                <a:solidFill>
                  <a:schemeClr val="bg1"/>
                </a:solidFill>
              </a:rPr>
              <a:t> Floor</a:t>
            </a:r>
            <a:r>
              <a:rPr lang="en-US" dirty="0">
                <a:solidFill>
                  <a:schemeClr val="bg1"/>
                </a:solidFill>
              </a:rPr>
              <a:t/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Frankfort, KY 40601</a:t>
            </a:r>
            <a:br>
              <a:rPr lang="en-US" dirty="0">
                <a:solidFill>
                  <a:schemeClr val="bg1"/>
                </a:solidFill>
              </a:rPr>
            </a:br>
            <a:endParaRPr lang="en-US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US" dirty="0" smtClean="0">
                <a:solidFill>
                  <a:schemeClr val="bg1"/>
                </a:solidFill>
              </a:rPr>
              <a:t>Phone: 502-573-2382 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chemeClr val="bg1"/>
                </a:solidFill>
              </a:rPr>
              <a:t>Toll </a:t>
            </a:r>
            <a:r>
              <a:rPr lang="en-US" dirty="0">
                <a:solidFill>
                  <a:schemeClr val="bg1"/>
                </a:solidFill>
              </a:rPr>
              <a:t>free at 1-800-346-5606 </a:t>
            </a:r>
            <a:r>
              <a:rPr lang="en-US" dirty="0" smtClean="0">
                <a:solidFill>
                  <a:schemeClr val="bg1"/>
                </a:solidFill>
              </a:rPr>
              <a:t>and </a:t>
            </a:r>
            <a:r>
              <a:rPr lang="en-US" dirty="0">
                <a:solidFill>
                  <a:schemeClr val="bg1"/>
                </a:solidFill>
              </a:rPr>
              <a:t>ask to speak to a 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US" dirty="0" smtClean="0">
                <a:solidFill>
                  <a:schemeClr val="bg1"/>
                </a:solidFill>
              </a:rPr>
              <a:t>Customer </a:t>
            </a:r>
            <a:r>
              <a:rPr lang="en-US" dirty="0">
                <a:solidFill>
                  <a:schemeClr val="bg1"/>
                </a:solidFill>
              </a:rPr>
              <a:t>Service </a:t>
            </a:r>
            <a:r>
              <a:rPr lang="en-US" dirty="0" smtClean="0">
                <a:solidFill>
                  <a:schemeClr val="bg1"/>
                </a:solidFill>
              </a:rPr>
              <a:t>Representative</a:t>
            </a:r>
          </a:p>
          <a:p>
            <a:pPr marL="0" indent="0" algn="ctr"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US" dirty="0" smtClean="0">
                <a:solidFill>
                  <a:schemeClr val="bg1"/>
                </a:solidFill>
              </a:rPr>
              <a:t>Email</a:t>
            </a:r>
            <a:r>
              <a:rPr lang="en-US" dirty="0">
                <a:solidFill>
                  <a:schemeClr val="bg1"/>
                </a:solidFill>
              </a:rPr>
              <a:t>: </a:t>
            </a:r>
            <a:r>
              <a:rPr lang="en-US" dirty="0" smtClean="0">
                <a:solidFill>
                  <a:schemeClr val="bg1"/>
                </a:solidFill>
              </a:rPr>
              <a:t>DLG-CSD@ky.gov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chemeClr val="bg1"/>
                </a:solidFill>
              </a:rPr>
              <a:t>Website</a:t>
            </a:r>
            <a:r>
              <a:rPr lang="en-US" dirty="0">
                <a:solidFill>
                  <a:schemeClr val="bg1"/>
                </a:solidFill>
              </a:rPr>
              <a:t>: </a:t>
            </a:r>
            <a:r>
              <a:rPr lang="en-US" dirty="0" smtClean="0">
                <a:solidFill>
                  <a:schemeClr val="bg1"/>
                </a:solidFill>
              </a:rPr>
              <a:t>https://kydlgweb.ky.gov </a:t>
            </a:r>
            <a:endParaRPr lang="en-US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BA9CD-25E4-4D89-8D06-05882CCFAD4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852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nded">
  <a:themeElements>
    <a:clrScheme name="Custom 57">
      <a:dk1>
        <a:srgbClr val="2C2C2C"/>
      </a:dk1>
      <a:lt1>
        <a:srgbClr val="2C2C2C"/>
      </a:lt1>
      <a:dk2>
        <a:srgbClr val="FBEBBB"/>
      </a:dk2>
      <a:lt2>
        <a:srgbClr val="2C2C2C"/>
      </a:lt2>
      <a:accent1>
        <a:srgbClr val="FFC000"/>
      </a:accent1>
      <a:accent2>
        <a:srgbClr val="CE9E0C"/>
      </a:accent2>
      <a:accent3>
        <a:srgbClr val="0CC978"/>
      </a:accent3>
      <a:accent4>
        <a:srgbClr val="003760"/>
      </a:accent4>
      <a:accent5>
        <a:srgbClr val="47BFCD"/>
      </a:accent5>
      <a:accent6>
        <a:srgbClr val="DD7C15"/>
      </a:accent6>
      <a:hlink>
        <a:srgbClr val="FF9933"/>
      </a:hlink>
      <a:folHlink>
        <a:srgbClr val="B2B2B2"/>
      </a:folHlink>
    </a:clrScheme>
    <a:fontScheme name="Bande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B1D2DA32-AC8B-4194-BF85-FF4A5B40EB5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9016</TotalTime>
  <Words>337</Words>
  <Application>Microsoft Office PowerPoint</Application>
  <PresentationFormat>Widescreen</PresentationFormat>
  <Paragraphs>34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Calibri</vt:lpstr>
      <vt:lpstr>Corbel</vt:lpstr>
      <vt:lpstr>Wingdings</vt:lpstr>
      <vt:lpstr>Banded</vt:lpstr>
      <vt:lpstr>Completing the  Budget Summary Form –    Non-Enterprise – July Cycle</vt:lpstr>
      <vt:lpstr>Budget Estimates</vt:lpstr>
      <vt:lpstr>Current Budget Year Estimates</vt:lpstr>
      <vt:lpstr>Cash Balance as of July 1, 2021</vt:lpstr>
      <vt:lpstr>Frequently asked questions</vt:lpstr>
      <vt:lpstr>Frequently asked questions</vt:lpstr>
      <vt:lpstr>Contact information</vt:lpstr>
    </vt:vector>
  </TitlesOfParts>
  <Company>COT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Grant exemptions</dc:title>
  <dc:creator>Morton, Rebecca  (DLG)</dc:creator>
  <cp:lastModifiedBy>Morton-Asomaning, Rebecca D (DLG)</cp:lastModifiedBy>
  <cp:revision>339</cp:revision>
  <cp:lastPrinted>2017-04-03T12:55:41Z</cp:lastPrinted>
  <dcterms:created xsi:type="dcterms:W3CDTF">2017-02-27T13:40:34Z</dcterms:created>
  <dcterms:modified xsi:type="dcterms:W3CDTF">2021-05-22T16:17:36Z</dcterms:modified>
</cp:coreProperties>
</file>