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340" r:id="rId2"/>
    <p:sldId id="341" r:id="rId3"/>
    <p:sldId id="345" r:id="rId4"/>
    <p:sldId id="344" r:id="rId5"/>
    <p:sldId id="343" r:id="rId6"/>
    <p:sldId id="342" r:id="rId7"/>
    <p:sldId id="350" r:id="rId8"/>
    <p:sldId id="349" r:id="rId9"/>
    <p:sldId id="348" r:id="rId10"/>
    <p:sldId id="353" r:id="rId11"/>
    <p:sldId id="352" r:id="rId12"/>
  </p:sldIdLst>
  <p:sldSz cx="9144000" cy="6858000" type="screen4x3"/>
  <p:notesSz cx="7102475" cy="93884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585" autoAdjust="0"/>
    <p:restoredTop sz="94660"/>
  </p:normalViewPr>
  <p:slideViewPr>
    <p:cSldViewPr>
      <p:cViewPr varScale="1">
        <p:scale>
          <a:sx n="109" d="100"/>
          <a:sy n="109" d="100"/>
        </p:scale>
        <p:origin x="714"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E81E676A-D338-41BB-8C5D-E05A59BEA0C4}" type="datetimeFigureOut">
              <a:rPr lang="en-US" smtClean="0"/>
              <a:pPr/>
              <a:t>7/15/2021</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0A13718-15A6-49D6-8061-5D2E26E59B8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81E676A-D338-41BB-8C5D-E05A59BEA0C4}" type="datetimeFigureOut">
              <a:rPr lang="en-US" smtClean="0"/>
              <a:pPr/>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A13718-15A6-49D6-8061-5D2E26E59B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81E676A-D338-41BB-8C5D-E05A59BEA0C4}" type="datetimeFigureOut">
              <a:rPr lang="en-US" smtClean="0"/>
              <a:pPr/>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A13718-15A6-49D6-8061-5D2E26E59B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E81E676A-D338-41BB-8C5D-E05A59BEA0C4}" type="datetimeFigureOut">
              <a:rPr lang="en-US" smtClean="0"/>
              <a:pPr/>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A13718-15A6-49D6-8061-5D2E26E59B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a:t>Click to edit Master title style</a:t>
            </a:r>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E81E676A-D338-41BB-8C5D-E05A59BEA0C4}" type="datetimeFigureOut">
              <a:rPr lang="en-US" smtClean="0"/>
              <a:pPr/>
              <a:t>7/15/2021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0A13718-15A6-49D6-8061-5D2E26E59B80}"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81E676A-D338-41BB-8C5D-E05A59BEA0C4}" type="datetimeFigureOut">
              <a:rPr lang="en-US" smtClean="0"/>
              <a:pPr/>
              <a:t>7/15/2021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A13718-15A6-49D6-8061-5D2E26E59B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E81E676A-D338-41BB-8C5D-E05A59BEA0C4}" type="datetimeFigureOut">
              <a:rPr lang="en-US" smtClean="0"/>
              <a:pPr/>
              <a:t>7/15/2021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0A13718-15A6-49D6-8061-5D2E26E59B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a:t>Click to edit Master title style</a:t>
            </a:r>
          </a:p>
        </p:txBody>
      </p:sp>
      <p:sp>
        <p:nvSpPr>
          <p:cNvPr id="7" name="Date Placeholder 6"/>
          <p:cNvSpPr>
            <a:spLocks noGrp="1"/>
          </p:cNvSpPr>
          <p:nvPr>
            <p:ph type="dt" sz="half" idx="10"/>
          </p:nvPr>
        </p:nvSpPr>
        <p:spPr/>
        <p:txBody>
          <a:bodyPr/>
          <a:lstStyle/>
          <a:p>
            <a:fld id="{E81E676A-D338-41BB-8C5D-E05A59BEA0C4}" type="datetimeFigureOut">
              <a:rPr lang="en-US" smtClean="0"/>
              <a:pPr/>
              <a:t>7/15/2021</a:t>
            </a:fld>
            <a:endParaRPr lang="en-US"/>
          </a:p>
        </p:txBody>
      </p:sp>
      <p:sp>
        <p:nvSpPr>
          <p:cNvPr id="8" name="Slide Number Placeholder 7"/>
          <p:cNvSpPr>
            <a:spLocks noGrp="1"/>
          </p:cNvSpPr>
          <p:nvPr>
            <p:ph type="sldNum" sz="quarter" idx="11"/>
          </p:nvPr>
        </p:nvSpPr>
        <p:spPr/>
        <p:txBody>
          <a:bodyPr/>
          <a:lstStyle/>
          <a:p>
            <a:fld id="{B0A13718-15A6-49D6-8061-5D2E26E59B80}"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1E676A-D338-41BB-8C5D-E05A59BEA0C4}" type="datetimeFigureOut">
              <a:rPr lang="en-US" smtClean="0"/>
              <a:pPr/>
              <a:t>7/15/2021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0A13718-15A6-49D6-8061-5D2E26E59B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a:t>Click to edit Master title style</a:t>
            </a:r>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E81E676A-D338-41BB-8C5D-E05A59BEA0C4}" type="datetimeFigureOut">
              <a:rPr lang="en-US" smtClean="0"/>
              <a:pPr/>
              <a:t>7/15/2021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B0A13718-15A6-49D6-8061-5D2E26E59B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a:t>Click to edit Master title style</a:t>
            </a:r>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E81E676A-D338-41BB-8C5D-E05A59BEA0C4}" type="datetimeFigureOut">
              <a:rPr lang="en-US" smtClean="0"/>
              <a:pPr/>
              <a:t>7/15/2021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0A13718-15A6-49D6-8061-5D2E26E59B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a:t>Click to edit Master title style</a:t>
            </a:r>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E81E676A-D338-41BB-8C5D-E05A59BEA0C4}" type="datetimeFigureOut">
              <a:rPr lang="en-US" smtClean="0"/>
              <a:pPr/>
              <a:t>7/15/2021</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B0A13718-15A6-49D6-8061-5D2E26E59B80}"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kydlgweb.ky.gov/entities/16_SpgeHome.cf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467600" cy="2971800"/>
          </a:xfrm>
        </p:spPr>
        <p:txBody>
          <a:bodyPr>
            <a:normAutofit fontScale="90000"/>
          </a:bodyPr>
          <a:lstStyle/>
          <a:p>
            <a:pPr algn="ctr"/>
            <a:r>
              <a:rPr lang="en-US" dirty="0">
                <a:latin typeface="Times New Roman" panose="02020603050405020304" pitchFamily="18" charset="0"/>
                <a:cs typeface="Times New Roman" panose="02020603050405020304" pitchFamily="18" charset="0"/>
              </a:rPr>
              <a:t>KRS 65A.110 </a:t>
            </a:r>
            <a:br>
              <a:rPr lang="en-US" dirty="0">
                <a:latin typeface="Times New Roman" panose="02020603050405020304" pitchFamily="18" charset="0"/>
                <a:cs typeface="Times New Roman" panose="02020603050405020304" pitchFamily="18" charset="0"/>
              </a:rPr>
            </a:br>
            <a:r>
              <a:rPr lang="en-US" sz="2000" dirty="0">
                <a:latin typeface="Times New Roman" panose="02020603050405020304" pitchFamily="18" charset="0"/>
                <a:cs typeface="Times New Roman" panose="02020603050405020304" pitchFamily="18" charset="0"/>
              </a:rPr>
              <a:t>(Formerly HB 5)</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SPGEs and the </a:t>
            </a:r>
            <a:br>
              <a:rPr lang="en-US" sz="3600" dirty="0">
                <a:latin typeface="Times New Roman" panose="02020603050405020304" pitchFamily="18" charset="0"/>
                <a:cs typeface="Times New Roman" panose="02020603050405020304" pitchFamily="18" charset="0"/>
              </a:rPr>
            </a:br>
            <a:r>
              <a:rPr lang="en-US" sz="3600" dirty="0">
                <a:latin typeface="Times New Roman" panose="02020603050405020304" pitchFamily="18" charset="0"/>
                <a:cs typeface="Times New Roman" panose="02020603050405020304" pitchFamily="18" charset="0"/>
              </a:rPr>
              <a:t>Compensating Tax Rate</a:t>
            </a: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8319345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EAACEA-B893-45B2-92FE-3A55159703FE}"/>
              </a:ext>
            </a:extLst>
          </p:cNvPr>
          <p:cNvSpPr>
            <a:spLocks noGrp="1"/>
          </p:cNvSpPr>
          <p:nvPr>
            <p:ph type="title"/>
          </p:nvPr>
        </p:nvSpPr>
        <p:spPr/>
        <p:txBody>
          <a:bodyPr/>
          <a:lstStyle/>
          <a:p>
            <a:r>
              <a:rPr lang="en-US" dirty="0"/>
              <a:t>Resources:</a:t>
            </a:r>
          </a:p>
        </p:txBody>
      </p:sp>
      <p:sp>
        <p:nvSpPr>
          <p:cNvPr id="3" name="Content Placeholder 2">
            <a:extLst>
              <a:ext uri="{FF2B5EF4-FFF2-40B4-BE49-F238E27FC236}">
                <a16:creationId xmlns:a16="http://schemas.microsoft.com/office/drawing/2014/main" id="{13AA1EBA-AD92-4AD6-BA2B-D23FAC3FC431}"/>
              </a:ext>
            </a:extLst>
          </p:cNvPr>
          <p:cNvSpPr>
            <a:spLocks noGrp="1"/>
          </p:cNvSpPr>
          <p:nvPr>
            <p:ph idx="1"/>
          </p:nvPr>
        </p:nvSpPr>
        <p:spPr/>
        <p:txBody>
          <a:bodyPr/>
          <a:lstStyle/>
          <a:p>
            <a:r>
              <a:rPr lang="en-US" dirty="0"/>
              <a:t>KRS 65A.110</a:t>
            </a:r>
          </a:p>
          <a:p>
            <a:r>
              <a:rPr lang="en-US" dirty="0"/>
              <a:t>KRS 132.023</a:t>
            </a:r>
          </a:p>
          <a:p>
            <a:r>
              <a:rPr lang="en-US" dirty="0"/>
              <a:t>KyDLGWeb.ky.gov</a:t>
            </a:r>
          </a:p>
          <a:p>
            <a:r>
              <a:rPr lang="en-US" dirty="0"/>
              <a:t>DLG-CSD@ky.gov</a:t>
            </a:r>
          </a:p>
          <a:p>
            <a:endParaRPr lang="en-US" dirty="0"/>
          </a:p>
        </p:txBody>
      </p:sp>
    </p:spTree>
    <p:extLst>
      <p:ext uri="{BB962C8B-B14F-4D97-AF65-F5344CB8AC3E}">
        <p14:creationId xmlns:p14="http://schemas.microsoft.com/office/powerpoint/2010/main" val="3085167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467600" cy="2971800"/>
          </a:xfrm>
        </p:spPr>
        <p:txBody>
          <a:bodyPr>
            <a:normAutofit/>
          </a:bodyPr>
          <a:lstStyle/>
          <a:p>
            <a:pPr algn="ct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BEEFEA36-148F-4479-8CC7-253F7B4BA506}"/>
              </a:ext>
            </a:extLst>
          </p:cNvPr>
          <p:cNvSpPr txBox="1"/>
          <p:nvPr/>
        </p:nvSpPr>
        <p:spPr>
          <a:xfrm>
            <a:off x="381000" y="1584697"/>
            <a:ext cx="8305800" cy="2862322"/>
          </a:xfrm>
          <a:prstGeom prst="rect">
            <a:avLst/>
          </a:prstGeom>
          <a:noFill/>
        </p:spPr>
        <p:txBody>
          <a:bodyPr wrap="square">
            <a:spAutoFit/>
          </a:bodyPr>
          <a:lstStyle/>
          <a:p>
            <a:pPr algn="ctr"/>
            <a:r>
              <a:rPr lang="en-US" sz="6000" dirty="0"/>
              <a:t>QUESTIONS?</a:t>
            </a:r>
          </a:p>
          <a:p>
            <a:pPr algn="ctr"/>
            <a:endParaRPr lang="en-US" sz="4000" dirty="0"/>
          </a:p>
          <a:p>
            <a:pPr algn="ctr"/>
            <a:endParaRPr lang="en-US" sz="4000" dirty="0"/>
          </a:p>
          <a:p>
            <a:pPr algn="ctr"/>
            <a:endParaRPr lang="en-US" sz="4000" dirty="0"/>
          </a:p>
        </p:txBody>
      </p:sp>
    </p:spTree>
    <p:extLst>
      <p:ext uri="{BB962C8B-B14F-4D97-AF65-F5344CB8AC3E}">
        <p14:creationId xmlns:p14="http://schemas.microsoft.com/office/powerpoint/2010/main" val="4191387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467600" cy="2971800"/>
          </a:xfrm>
        </p:spPr>
        <p:txBody>
          <a:bodyPr>
            <a:normAutofit/>
          </a:bodyPr>
          <a:lstStyle/>
          <a:p>
            <a:pPr algn="ct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836AE0D-1E94-4DF2-BE35-9FFB9E735A7B}"/>
              </a:ext>
            </a:extLst>
          </p:cNvPr>
          <p:cNvSpPr txBox="1"/>
          <p:nvPr/>
        </p:nvSpPr>
        <p:spPr>
          <a:xfrm>
            <a:off x="762000" y="1723196"/>
            <a:ext cx="7620000" cy="2862322"/>
          </a:xfrm>
          <a:prstGeom prst="rect">
            <a:avLst/>
          </a:prstGeom>
          <a:noFill/>
        </p:spPr>
        <p:txBody>
          <a:bodyPr wrap="square">
            <a:spAutoFit/>
          </a:bodyPr>
          <a:lstStyle/>
          <a:p>
            <a:pPr algn="ctr"/>
            <a:r>
              <a:rPr lang="en-US" dirty="0"/>
              <a:t>1.   Applies to any ad valorem tax or fee by SPGE not otherwise required        to be adopted or approved through an official act of an establishing entity.  (SPGE could otherwise not act without approval.)</a:t>
            </a:r>
          </a:p>
          <a:p>
            <a:endParaRPr lang="en-US" dirty="0"/>
          </a:p>
          <a:p>
            <a:endParaRPr lang="en-US" dirty="0"/>
          </a:p>
          <a:p>
            <a:r>
              <a:rPr lang="en-US" dirty="0"/>
              <a:t>2.    Exempted: Air Boards, Fire Protection Districts, Ambulance Taxing Districts.  </a:t>
            </a:r>
          </a:p>
          <a:p>
            <a:r>
              <a:rPr lang="en-US" dirty="0"/>
              <a:t>These are mentioned by the statutes used to form the SPGEs.  The formation statute of each registered SPGE can be found on the Department for Local Government’s (DLG’s) website.</a:t>
            </a:r>
          </a:p>
        </p:txBody>
      </p:sp>
    </p:spTree>
    <p:extLst>
      <p:ext uri="{BB962C8B-B14F-4D97-AF65-F5344CB8AC3E}">
        <p14:creationId xmlns:p14="http://schemas.microsoft.com/office/powerpoint/2010/main" val="219680276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36755"/>
            <a:ext cx="7924800" cy="2743200"/>
          </a:xfrm>
        </p:spPr>
        <p:txBody>
          <a:bodyPr>
            <a:normAutofit/>
          </a:bodyPr>
          <a:lstStyle/>
          <a:p>
            <a:pPr algn="ct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05173007-DCED-419D-BF4C-D514D3EBA048}"/>
              </a:ext>
            </a:extLst>
          </p:cNvPr>
          <p:cNvSpPr txBox="1"/>
          <p:nvPr/>
        </p:nvSpPr>
        <p:spPr>
          <a:xfrm>
            <a:off x="780854" y="1828800"/>
            <a:ext cx="7086600" cy="1477328"/>
          </a:xfrm>
          <a:prstGeom prst="rect">
            <a:avLst/>
          </a:prstGeom>
          <a:noFill/>
        </p:spPr>
        <p:txBody>
          <a:bodyPr wrap="square">
            <a:spAutoFit/>
          </a:bodyPr>
          <a:lstStyle/>
          <a:p>
            <a:r>
              <a:rPr lang="en-US" dirty="0"/>
              <a:t>3. “Compensating tax rate” is defined in KRS 132.010 and applies to ALL SPGEs with the authority to levy ad valorem taxes.</a:t>
            </a:r>
          </a:p>
          <a:p>
            <a:endParaRPr lang="en-US" dirty="0"/>
          </a:p>
          <a:p>
            <a:r>
              <a:rPr lang="en-US" dirty="0"/>
              <a:t>( A rate which… produces an amount of revenue approximately equal to that produced in the preceding year from real property.) </a:t>
            </a:r>
          </a:p>
        </p:txBody>
      </p:sp>
    </p:spTree>
    <p:extLst>
      <p:ext uri="{BB962C8B-B14F-4D97-AF65-F5344CB8AC3E}">
        <p14:creationId xmlns:p14="http://schemas.microsoft.com/office/powerpoint/2010/main" val="333337195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467600" cy="2971800"/>
          </a:xfrm>
        </p:spPr>
        <p:txBody>
          <a:bodyPr>
            <a:normAutofit/>
          </a:bodyPr>
          <a:lstStyle/>
          <a:p>
            <a:pPr algn="ct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DC98EB1-0E67-4844-9A38-BBBCA04F4B57}"/>
              </a:ext>
            </a:extLst>
          </p:cNvPr>
          <p:cNvSpPr txBox="1"/>
          <p:nvPr/>
        </p:nvSpPr>
        <p:spPr>
          <a:xfrm>
            <a:off x="609600" y="2000195"/>
            <a:ext cx="7924800" cy="2862322"/>
          </a:xfrm>
          <a:prstGeom prst="rect">
            <a:avLst/>
          </a:prstGeom>
          <a:noFill/>
        </p:spPr>
        <p:txBody>
          <a:bodyPr wrap="square">
            <a:spAutoFit/>
          </a:bodyPr>
          <a:lstStyle/>
          <a:p>
            <a:r>
              <a:rPr lang="en-US" dirty="0"/>
              <a:t>4. (a)  All SPGEs not exempted by #2 above proposing an ad valorem tax increase above the compensating rate, or an ad valorem tax for the first time, must submit in writing the proposed rate to the establishing entity of that SPGE.  </a:t>
            </a:r>
          </a:p>
          <a:p>
            <a:r>
              <a:rPr lang="en-US" dirty="0"/>
              <a:t>	•  This must be done within 7 days after the tax rate was adopted 	by the SPGE. </a:t>
            </a:r>
          </a:p>
          <a:p>
            <a:r>
              <a:rPr lang="en-US" dirty="0"/>
              <a:t>	•  Guidance is given as to which body shall be notified.</a:t>
            </a:r>
          </a:p>
          <a:p>
            <a:r>
              <a:rPr lang="en-US" dirty="0"/>
              <a:t>	(Generally, that will be the “establishing entity” or, if the SPGE 	serves more than one city/county, the city/county with the greatest 	number of citizens the SPGE serves.)</a:t>
            </a:r>
          </a:p>
        </p:txBody>
      </p:sp>
    </p:spTree>
    <p:extLst>
      <p:ext uri="{BB962C8B-B14F-4D97-AF65-F5344CB8AC3E}">
        <p14:creationId xmlns:p14="http://schemas.microsoft.com/office/powerpoint/2010/main" val="41790377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467600" cy="2971800"/>
          </a:xfrm>
        </p:spPr>
        <p:txBody>
          <a:bodyPr>
            <a:normAutofit/>
          </a:bodyPr>
          <a:lstStyle/>
          <a:p>
            <a:pPr algn="ct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1E64269-0DB6-458A-8121-CD59D8CA64BD}"/>
              </a:ext>
            </a:extLst>
          </p:cNvPr>
          <p:cNvSpPr txBox="1"/>
          <p:nvPr/>
        </p:nvSpPr>
        <p:spPr>
          <a:xfrm>
            <a:off x="495300" y="914400"/>
            <a:ext cx="8305800" cy="4524315"/>
          </a:xfrm>
          <a:prstGeom prst="rect">
            <a:avLst/>
          </a:prstGeom>
          <a:noFill/>
        </p:spPr>
        <p:txBody>
          <a:bodyPr wrap="square">
            <a:spAutoFit/>
          </a:bodyPr>
          <a:lstStyle/>
          <a:p>
            <a:r>
              <a:rPr lang="en-US" dirty="0"/>
              <a:t> 4. (b)  The governing body then has 30 days to respond.  The options are to:</a:t>
            </a:r>
          </a:p>
          <a:p>
            <a:endParaRPr lang="en-US" dirty="0"/>
          </a:p>
          <a:p>
            <a:r>
              <a:rPr lang="en-US" dirty="0"/>
              <a:t>	•  Approve the rate or fail to act</a:t>
            </a:r>
          </a:p>
          <a:p>
            <a:r>
              <a:rPr lang="en-US" dirty="0"/>
              <a:t>	•  Approve a rate lower than that proposed, but higher than the 	compensating </a:t>
            </a:r>
            <a:r>
              <a:rPr lang="en-US" dirty="0" smtClean="0"/>
              <a:t>rate. </a:t>
            </a:r>
          </a:p>
          <a:p>
            <a:r>
              <a:rPr lang="en-US" dirty="0"/>
              <a:t>	•  Approve a rate lower than that proposed on a new tax</a:t>
            </a:r>
          </a:p>
          <a:p>
            <a:r>
              <a:rPr lang="en-US" dirty="0"/>
              <a:t>	</a:t>
            </a:r>
          </a:p>
          <a:p>
            <a:r>
              <a:rPr lang="en-US" dirty="0"/>
              <a:t>	(After any of these, the rate may be implemented.)</a:t>
            </a:r>
          </a:p>
          <a:p>
            <a:endParaRPr lang="en-US" dirty="0"/>
          </a:p>
          <a:p>
            <a:r>
              <a:rPr lang="en-US" dirty="0"/>
              <a:t>	•  Disapprove the entire rate</a:t>
            </a:r>
          </a:p>
          <a:p>
            <a:r>
              <a:rPr lang="en-US" dirty="0"/>
              <a:t>	(If it is a previous levy, the SPGE may use a rate that does not exceed 	the compensating rate. If it is a new levy, the SPGE may not impose 	the levy and must wait 1 year before a new proposal.)</a:t>
            </a:r>
          </a:p>
          <a:p>
            <a:endParaRPr lang="en-US" dirty="0"/>
          </a:p>
          <a:p>
            <a:r>
              <a:rPr lang="en-US" dirty="0" smtClean="0"/>
              <a:t>An </a:t>
            </a:r>
            <a:r>
              <a:rPr lang="en-US" dirty="0"/>
              <a:t>Excel spreadsheet </a:t>
            </a:r>
            <a:r>
              <a:rPr lang="en-US" dirty="0" smtClean="0"/>
              <a:t>is </a:t>
            </a:r>
            <a:r>
              <a:rPr lang="en-US" dirty="0" smtClean="0"/>
              <a:t>provided on the </a:t>
            </a:r>
            <a:r>
              <a:rPr lang="en-US" dirty="0"/>
              <a:t>SPGE website </a:t>
            </a:r>
            <a:r>
              <a:rPr lang="en-US" dirty="0">
                <a:ln>
                  <a:solidFill>
                    <a:schemeClr val="tx1"/>
                  </a:solidFill>
                </a:ln>
                <a:hlinkClick r:id="rId2"/>
              </a:rPr>
              <a:t>https://</a:t>
            </a:r>
            <a:r>
              <a:rPr lang="en-US" dirty="0" smtClean="0">
                <a:ln>
                  <a:solidFill>
                    <a:schemeClr val="tx1"/>
                  </a:solidFill>
                </a:ln>
                <a:hlinkClick r:id="rId2"/>
              </a:rPr>
              <a:t>kydlgweb.ky.gov/entities/16_SpgeHome.cfm</a:t>
            </a:r>
            <a:r>
              <a:rPr lang="en-US" dirty="0" smtClean="0"/>
              <a:t>. </a:t>
            </a:r>
            <a:endParaRPr lang="en-US" dirty="0"/>
          </a:p>
        </p:txBody>
      </p:sp>
    </p:spTree>
    <p:extLst>
      <p:ext uri="{BB962C8B-B14F-4D97-AF65-F5344CB8AC3E}">
        <p14:creationId xmlns:p14="http://schemas.microsoft.com/office/powerpoint/2010/main" val="4025317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467600" cy="2971800"/>
          </a:xfrm>
        </p:spPr>
        <p:txBody>
          <a:bodyPr>
            <a:normAutofit/>
          </a:bodyPr>
          <a:lstStyle/>
          <a:p>
            <a:pPr algn="ct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5B4081E3-B0C7-4FAA-8697-86090224C3DF}"/>
              </a:ext>
            </a:extLst>
          </p:cNvPr>
          <p:cNvSpPr txBox="1"/>
          <p:nvPr/>
        </p:nvSpPr>
        <p:spPr>
          <a:xfrm>
            <a:off x="381000" y="2138695"/>
            <a:ext cx="8458200" cy="2031325"/>
          </a:xfrm>
          <a:prstGeom prst="rect">
            <a:avLst/>
          </a:prstGeom>
          <a:noFill/>
        </p:spPr>
        <p:txBody>
          <a:bodyPr wrap="square">
            <a:spAutoFit/>
          </a:bodyPr>
          <a:lstStyle/>
          <a:p>
            <a:r>
              <a:rPr lang="en-US" dirty="0"/>
              <a:t>5. (a) Similar laws apply to fees.  </a:t>
            </a:r>
          </a:p>
          <a:p>
            <a:endParaRPr lang="en-US" dirty="0"/>
          </a:p>
          <a:p>
            <a:r>
              <a:rPr lang="en-US" dirty="0"/>
              <a:t>In this case, new fees or </a:t>
            </a:r>
            <a:r>
              <a:rPr lang="en-US" dirty="0" smtClean="0"/>
              <a:t>an increase </a:t>
            </a:r>
            <a:r>
              <a:rPr lang="en-US" dirty="0"/>
              <a:t>in fees that are expected to produce </a:t>
            </a:r>
            <a:r>
              <a:rPr lang="en-US" dirty="0" smtClean="0"/>
              <a:t>an increased </a:t>
            </a:r>
            <a:r>
              <a:rPr lang="en-US" dirty="0"/>
              <a:t>revenue over the prior fiscal year must be submitted.</a:t>
            </a:r>
          </a:p>
          <a:p>
            <a:endParaRPr lang="en-US" dirty="0"/>
          </a:p>
          <a:p>
            <a:r>
              <a:rPr lang="en-US" dirty="0"/>
              <a:t>The notification of such a proposed fee must be submitted no later than 45 days prior to the scheduled implementation of the fee.</a:t>
            </a:r>
          </a:p>
        </p:txBody>
      </p:sp>
    </p:spTree>
    <p:extLst>
      <p:ext uri="{BB962C8B-B14F-4D97-AF65-F5344CB8AC3E}">
        <p14:creationId xmlns:p14="http://schemas.microsoft.com/office/powerpoint/2010/main" val="9314803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467600" cy="2971800"/>
          </a:xfrm>
        </p:spPr>
        <p:txBody>
          <a:bodyPr>
            <a:normAutofit/>
          </a:bodyPr>
          <a:lstStyle/>
          <a:p>
            <a:pPr algn="ct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9E6EF7A7-AA84-4B7B-B479-4065BEDAEF47}"/>
              </a:ext>
            </a:extLst>
          </p:cNvPr>
          <p:cNvSpPr txBox="1"/>
          <p:nvPr/>
        </p:nvSpPr>
        <p:spPr>
          <a:xfrm>
            <a:off x="685800" y="1446197"/>
            <a:ext cx="8077200" cy="3139321"/>
          </a:xfrm>
          <a:prstGeom prst="rect">
            <a:avLst/>
          </a:prstGeom>
          <a:noFill/>
        </p:spPr>
        <p:txBody>
          <a:bodyPr wrap="square">
            <a:spAutoFit/>
          </a:bodyPr>
          <a:lstStyle/>
          <a:p>
            <a:r>
              <a:rPr lang="en-US" dirty="0"/>
              <a:t>5. (b) Again, the governing body has 30 days to respond.  The options are to:</a:t>
            </a:r>
          </a:p>
          <a:p>
            <a:r>
              <a:rPr lang="en-US" dirty="0"/>
              <a:t>	</a:t>
            </a:r>
          </a:p>
          <a:p>
            <a:r>
              <a:rPr lang="en-US" dirty="0"/>
              <a:t>	•  Approve the fee or fail to act</a:t>
            </a:r>
          </a:p>
          <a:p>
            <a:r>
              <a:rPr lang="en-US" dirty="0"/>
              <a:t>	•  Approve a fee in an amount less than proposed</a:t>
            </a:r>
          </a:p>
          <a:p>
            <a:endParaRPr lang="en-US" dirty="0"/>
          </a:p>
          <a:p>
            <a:r>
              <a:rPr lang="en-US" dirty="0"/>
              <a:t>	(After either of these, the fee may be implemented.)</a:t>
            </a:r>
          </a:p>
          <a:p>
            <a:endParaRPr lang="en-US" dirty="0"/>
          </a:p>
          <a:p>
            <a:r>
              <a:rPr lang="en-US" dirty="0"/>
              <a:t>	•  Disapprove the entire fee</a:t>
            </a:r>
          </a:p>
          <a:p>
            <a:r>
              <a:rPr lang="en-US" dirty="0"/>
              <a:t>	(If it is a previous fee, any fee in existence shall remain unchanged, 	and the SPGE must wait 1 year to propose an increase.  If it is a new 	fee, the SPGE must wait one year for a new proposal.)</a:t>
            </a:r>
          </a:p>
        </p:txBody>
      </p:sp>
    </p:spTree>
    <p:extLst>
      <p:ext uri="{BB962C8B-B14F-4D97-AF65-F5344CB8AC3E}">
        <p14:creationId xmlns:p14="http://schemas.microsoft.com/office/powerpoint/2010/main" val="38747321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467600" cy="2971800"/>
          </a:xfrm>
        </p:spPr>
        <p:txBody>
          <a:bodyPr>
            <a:normAutofit/>
          </a:bodyPr>
          <a:lstStyle/>
          <a:p>
            <a:pPr algn="ct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C822D05E-E54B-4EEE-8005-7C43D08DE73F}"/>
              </a:ext>
            </a:extLst>
          </p:cNvPr>
          <p:cNvSpPr txBox="1"/>
          <p:nvPr/>
        </p:nvSpPr>
        <p:spPr>
          <a:xfrm>
            <a:off x="495300" y="609600"/>
            <a:ext cx="8153400" cy="5078313"/>
          </a:xfrm>
          <a:prstGeom prst="rect">
            <a:avLst/>
          </a:prstGeom>
          <a:noFill/>
        </p:spPr>
        <p:txBody>
          <a:bodyPr wrap="square">
            <a:spAutoFit/>
          </a:bodyPr>
          <a:lstStyle/>
          <a:p>
            <a:pPr marL="342900" indent="-342900">
              <a:buAutoNum type="arabicPeriod" startAt="6"/>
            </a:pPr>
            <a:r>
              <a:rPr lang="en-US" dirty="0"/>
              <a:t>Subsection 5 does not apply to 11 specified fees.</a:t>
            </a:r>
          </a:p>
          <a:p>
            <a:endParaRPr lang="en-US" dirty="0"/>
          </a:p>
          <a:p>
            <a:r>
              <a:rPr lang="en-US" dirty="0"/>
              <a:t>Those are:</a:t>
            </a:r>
          </a:p>
          <a:p>
            <a:endParaRPr lang="en-US" dirty="0"/>
          </a:p>
          <a:p>
            <a:r>
              <a:rPr lang="en-US" sz="1200" dirty="0"/>
              <a:t>(a) Rental fees;</a:t>
            </a:r>
          </a:p>
          <a:p>
            <a:r>
              <a:rPr lang="en-US" sz="1200" dirty="0"/>
              <a:t>(b) Fees established by contractual arrangement;</a:t>
            </a:r>
          </a:p>
          <a:p>
            <a:r>
              <a:rPr lang="en-US" sz="1200" dirty="0"/>
              <a:t>(c) Admission fees;</a:t>
            </a:r>
          </a:p>
          <a:p>
            <a:r>
              <a:rPr lang="en-US" sz="1200" dirty="0"/>
              <a:t>(d) Fees or charges to recover costs incurred by a special purpose governmental entity for the connection, restoration, relocation, or discontinuation of any service requested by any person;</a:t>
            </a:r>
          </a:p>
          <a:p>
            <a:r>
              <a:rPr lang="en-US" sz="1200" dirty="0"/>
              <a:t>(e) Any penalty, interest, sanction, or other fee or charge imposed by a special purpose governmental entity for a failure to pay a charge or fee, or for the violation or breach of or failure to pay or perform as agreed pursuant to a contractual agreement or as reflected in a published schedule;</a:t>
            </a:r>
          </a:p>
          <a:p>
            <a:r>
              <a:rPr lang="en-US" sz="1200" dirty="0"/>
              <a:t>(f) Amounts charged to customers or contractual partners for nonessential services provided on a voluntary basis;</a:t>
            </a:r>
          </a:p>
          <a:p>
            <a:r>
              <a:rPr lang="en-US" sz="1200" dirty="0"/>
              <a:t>(g) Fees or charges authorized under federal law that pursuant to federal law may not be regulated by the Commonwealth or local governments within the Commonwealth; sewage treatment provider;</a:t>
            </a:r>
          </a:p>
          <a:p>
            <a:r>
              <a:rPr lang="en-US" sz="1200" dirty="0"/>
              <a:t>(h) Purchased water or sewage treatment adjustments, as authorized by KRS 278.015, made by a special purpose governmental entity as a direct result of a rate increase by its wholesale water supplier or wholesale sewage treatment provider:</a:t>
            </a:r>
          </a:p>
          <a:p>
            <a:r>
              <a:rPr lang="en-US" sz="1200" dirty="0"/>
              <a:t>(</a:t>
            </a:r>
            <a:r>
              <a:rPr lang="en-US" sz="1200" dirty="0" err="1"/>
              <a:t>i</a:t>
            </a:r>
            <a:r>
              <a:rPr lang="en-US" sz="1200" dirty="0"/>
              <a:t>) Any new fee or fee increase for which a special purpose governmental entity must obtain prior approval from the Public Service Commission pursuant to KRS Chapter 278;</a:t>
            </a:r>
          </a:p>
          <a:p>
            <a:r>
              <a:rPr lang="en-US" sz="1200" dirty="0"/>
              <a:t>(j) Other charges or fees imposed by a special purpose governmental entity for the provision of any service that is also available on the open market; or</a:t>
            </a:r>
          </a:p>
          <a:p>
            <a:r>
              <a:rPr lang="en-US" sz="1200" dirty="0"/>
              <a:t>(k) Fees or charges imposed by municipal utilities for the provision of power, water, wastewater, natural gas, or telecommunications services, unless submission is otherwise required by statute or an ordinance adopted by the establishing entity.</a:t>
            </a:r>
          </a:p>
        </p:txBody>
      </p:sp>
    </p:spTree>
    <p:extLst>
      <p:ext uri="{BB962C8B-B14F-4D97-AF65-F5344CB8AC3E}">
        <p14:creationId xmlns:p14="http://schemas.microsoft.com/office/powerpoint/2010/main" val="5258088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981200"/>
            <a:ext cx="7467600" cy="2971800"/>
          </a:xfrm>
        </p:spPr>
        <p:txBody>
          <a:bodyPr>
            <a:normAutofit/>
          </a:bodyPr>
          <a:lstStyle/>
          <a:p>
            <a:pPr algn="ctr"/>
            <a:r>
              <a:rPr lang="en-US" dirty="0">
                <a:latin typeface="Times New Roman" panose="02020603050405020304" pitchFamily="18" charset="0"/>
                <a:cs typeface="Times New Roman" panose="02020603050405020304" pitchFamily="18" charset="0"/>
              </a:rPr>
              <a:t/>
            </a:r>
            <a:br>
              <a:rPr lang="en-US" dirty="0">
                <a:latin typeface="Times New Roman" panose="02020603050405020304" pitchFamily="18" charset="0"/>
                <a:cs typeface="Times New Roman" panose="02020603050405020304" pitchFamily="18" charset="0"/>
              </a:rPr>
            </a:br>
            <a:endParaRPr lang="en-US" dirty="0">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BEEFEA36-148F-4479-8CC7-253F7B4BA506}"/>
              </a:ext>
            </a:extLst>
          </p:cNvPr>
          <p:cNvSpPr txBox="1"/>
          <p:nvPr/>
        </p:nvSpPr>
        <p:spPr>
          <a:xfrm>
            <a:off x="381000" y="1584697"/>
            <a:ext cx="8305800" cy="2308324"/>
          </a:xfrm>
          <a:prstGeom prst="rect">
            <a:avLst/>
          </a:prstGeom>
          <a:noFill/>
        </p:spPr>
        <p:txBody>
          <a:bodyPr wrap="square">
            <a:spAutoFit/>
          </a:bodyPr>
          <a:lstStyle/>
          <a:p>
            <a:r>
              <a:rPr lang="en-US" dirty="0"/>
              <a:t>Establishing entities may impose reporting or submission requirements that are more stringent than the above.</a:t>
            </a:r>
          </a:p>
          <a:p>
            <a:endParaRPr lang="en-US" dirty="0"/>
          </a:p>
          <a:p>
            <a:r>
              <a:rPr lang="en-US" dirty="0"/>
              <a:t>Per KRS 132.023, SPGEs are required to hold public hearings for proposals for tax rates above the compensating rate.  The portion of any rate above 4% the compensating rate shall also be subject to a recall vote if a proper petition is filed and signed by at least 10% of the registered and qualified voters of the affected jurisdiction.</a:t>
            </a:r>
          </a:p>
        </p:txBody>
      </p:sp>
    </p:spTree>
    <p:extLst>
      <p:ext uri="{BB962C8B-B14F-4D97-AF65-F5344CB8AC3E}">
        <p14:creationId xmlns:p14="http://schemas.microsoft.com/office/powerpoint/2010/main" val="2467631225"/>
      </p:ext>
    </p:extLst>
  </p:cSld>
  <p:clrMapOvr>
    <a:masterClrMapping/>
  </p:clrMapOvr>
</p:sld>
</file>

<file path=ppt/theme/theme1.xml><?xml version="1.0" encoding="utf-8"?>
<a:theme xmlns:a="http://schemas.openxmlformats.org/drawingml/2006/main" name="Technic">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5746</TotalTime>
  <Words>1013</Words>
  <Application>Microsoft Office PowerPoint</Application>
  <PresentationFormat>On-screen Show (4:3)</PresentationFormat>
  <Paragraphs>73</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Franklin Gothic Book</vt:lpstr>
      <vt:lpstr>Times New Roman</vt:lpstr>
      <vt:lpstr>Wingdings 2</vt:lpstr>
      <vt:lpstr>Technic</vt:lpstr>
      <vt:lpstr>KRS 65A.110  (Formerly HB 5)  SPGEs and the  Compensating Tax Rate </vt:lpstr>
      <vt:lpstr> </vt:lpstr>
      <vt:lpstr> </vt:lpstr>
      <vt:lpstr> </vt:lpstr>
      <vt:lpstr> </vt:lpstr>
      <vt:lpstr> </vt:lpstr>
      <vt:lpstr> </vt:lpstr>
      <vt:lpstr> </vt:lpstr>
      <vt:lpstr> </vt:lpstr>
      <vt:lpstr>Resources:</vt:lpstr>
      <vt:lpstr> </vt:lpstr>
    </vt:vector>
  </TitlesOfParts>
  <Company>Commonwealth of Kentucky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Kentucky Department for Local Government</dc:title>
  <dc:creator>%USERNAME%</dc:creator>
  <cp:lastModifiedBy>Waller, Zach (DLG)</cp:lastModifiedBy>
  <cp:revision>115</cp:revision>
  <cp:lastPrinted>2021-06-30T16:28:55Z</cp:lastPrinted>
  <dcterms:created xsi:type="dcterms:W3CDTF">2014-04-14T17:05:30Z</dcterms:created>
  <dcterms:modified xsi:type="dcterms:W3CDTF">2021-07-15T19:22:52Z</dcterms:modified>
</cp:coreProperties>
</file>